
<file path=[Content_Types].xml><?xml version="1.0" encoding="utf-8"?>
<Types xmlns="http://schemas.openxmlformats.org/package/2006/content-types">
  <Default Extension="xml" ContentType="application/xml"/>
  <Default Extension="wmv" ContentType="video/unknown"/>
  <Default Extension="wmf" ContentType="image/x-wmf"/>
  <Default Extension="jpg" ContentType="image/jp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2.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3.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4.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314" r:id="rId3"/>
    <p:sldId id="315" r:id="rId4"/>
    <p:sldId id="259" r:id="rId5"/>
    <p:sldId id="258" r:id="rId6"/>
    <p:sldId id="262" r:id="rId7"/>
    <p:sldId id="263" r:id="rId8"/>
    <p:sldId id="261" r:id="rId9"/>
    <p:sldId id="260" r:id="rId10"/>
    <p:sldId id="265" r:id="rId11"/>
    <p:sldId id="269" r:id="rId12"/>
    <p:sldId id="267" r:id="rId13"/>
    <p:sldId id="268" r:id="rId14"/>
    <p:sldId id="270" r:id="rId15"/>
    <p:sldId id="288" r:id="rId16"/>
    <p:sldId id="289" r:id="rId17"/>
    <p:sldId id="290" r:id="rId18"/>
    <p:sldId id="316"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7" r:id="rId35"/>
    <p:sldId id="308" r:id="rId36"/>
    <p:sldId id="309" r:id="rId37"/>
    <p:sldId id="271" r:id="rId38"/>
    <p:sldId id="272" r:id="rId39"/>
    <p:sldId id="273" r:id="rId40"/>
    <p:sldId id="274" r:id="rId41"/>
    <p:sldId id="275" r:id="rId42"/>
    <p:sldId id="276" r:id="rId43"/>
    <p:sldId id="277" r:id="rId44"/>
    <p:sldId id="278" r:id="rId45"/>
    <p:sldId id="279" r:id="rId46"/>
    <p:sldId id="280" r:id="rId47"/>
    <p:sldId id="283" r:id="rId48"/>
    <p:sldId id="284" r:id="rId49"/>
    <p:sldId id="285" r:id="rId50"/>
    <p:sldId id="286" r:id="rId51"/>
    <p:sldId id="310" r:id="rId52"/>
    <p:sldId id="311" r:id="rId53"/>
    <p:sldId id="287" r:id="rId54"/>
    <p:sldId id="312" r:id="rId55"/>
    <p:sldId id="313" r:id="rId56"/>
  </p:sldIdLst>
  <p:sldSz cx="9144000" cy="6858000" type="screen4x3"/>
  <p:notesSz cx="6858000" cy="9144000"/>
  <p:defaultText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0"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5" algn="l" defTabSz="456915" rtl="0" eaLnBrk="1" latinLnBrk="0" hangingPunct="1">
      <a:defRPr sz="1800" kern="1200">
        <a:solidFill>
          <a:schemeClr val="tx1"/>
        </a:solidFill>
        <a:latin typeface="+mn-lt"/>
        <a:ea typeface="+mn-ea"/>
        <a:cs typeface="+mn-cs"/>
      </a:defRPr>
    </a:lvl7pPr>
    <a:lvl8pPr marL="3198412" algn="l" defTabSz="456915" rtl="0" eaLnBrk="1" latinLnBrk="0" hangingPunct="1">
      <a:defRPr sz="1800" kern="1200">
        <a:solidFill>
          <a:schemeClr val="tx1"/>
        </a:solidFill>
        <a:latin typeface="+mn-lt"/>
        <a:ea typeface="+mn-ea"/>
        <a:cs typeface="+mn-cs"/>
      </a:defRPr>
    </a:lvl8pPr>
    <a:lvl9pPr marL="3655327" algn="l" defTabSz="45691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08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D13403-115C-AF45-ABFD-43FC41054D80}" type="datetimeFigureOut">
              <a:rPr lang="en-US" smtClean="0"/>
              <a:t>10/2/15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9A17B0-3E62-744B-8DC8-9EAEFB4D1017}" type="slidenum">
              <a:rPr lang="en-US" smtClean="0"/>
              <a:t>‹#›</a:t>
            </a:fld>
            <a:endParaRPr lang="en-US"/>
          </a:p>
        </p:txBody>
      </p:sp>
    </p:spTree>
    <p:extLst>
      <p:ext uri="{BB962C8B-B14F-4D97-AF65-F5344CB8AC3E}">
        <p14:creationId xmlns:p14="http://schemas.microsoft.com/office/powerpoint/2010/main" val="4110328022"/>
      </p:ext>
    </p:extLst>
  </p:cSld>
  <p:clrMap bg1="lt1" tx1="dk1" bg2="lt2" tx2="dk2" accent1="accent1" accent2="accent2" accent3="accent3" accent4="accent4" accent5="accent5" accent6="accent6" hlink="hlink" folHlink="folHlink"/>
  <p:notesStyle>
    <a:lvl1pPr marL="0" algn="l" defTabSz="456915" rtl="0" eaLnBrk="1" latinLnBrk="0" hangingPunct="1">
      <a:defRPr sz="1200" kern="1200">
        <a:solidFill>
          <a:schemeClr val="tx1"/>
        </a:solidFill>
        <a:latin typeface="+mn-lt"/>
        <a:ea typeface="+mn-ea"/>
        <a:cs typeface="+mn-cs"/>
      </a:defRPr>
    </a:lvl1pPr>
    <a:lvl2pPr marL="456915" algn="l" defTabSz="456915" rtl="0" eaLnBrk="1" latinLnBrk="0" hangingPunct="1">
      <a:defRPr sz="1200" kern="1200">
        <a:solidFill>
          <a:schemeClr val="tx1"/>
        </a:solidFill>
        <a:latin typeface="+mn-lt"/>
        <a:ea typeface="+mn-ea"/>
        <a:cs typeface="+mn-cs"/>
      </a:defRPr>
    </a:lvl2pPr>
    <a:lvl3pPr marL="913832" algn="l" defTabSz="456915" rtl="0" eaLnBrk="1" latinLnBrk="0" hangingPunct="1">
      <a:defRPr sz="1200" kern="1200">
        <a:solidFill>
          <a:schemeClr val="tx1"/>
        </a:solidFill>
        <a:latin typeface="+mn-lt"/>
        <a:ea typeface="+mn-ea"/>
        <a:cs typeface="+mn-cs"/>
      </a:defRPr>
    </a:lvl3pPr>
    <a:lvl4pPr marL="1370748" algn="l" defTabSz="456915" rtl="0" eaLnBrk="1" latinLnBrk="0" hangingPunct="1">
      <a:defRPr sz="1200" kern="1200">
        <a:solidFill>
          <a:schemeClr val="tx1"/>
        </a:solidFill>
        <a:latin typeface="+mn-lt"/>
        <a:ea typeface="+mn-ea"/>
        <a:cs typeface="+mn-cs"/>
      </a:defRPr>
    </a:lvl4pPr>
    <a:lvl5pPr marL="1827660" algn="l" defTabSz="456915" rtl="0" eaLnBrk="1" latinLnBrk="0" hangingPunct="1">
      <a:defRPr sz="1200" kern="1200">
        <a:solidFill>
          <a:schemeClr val="tx1"/>
        </a:solidFill>
        <a:latin typeface="+mn-lt"/>
        <a:ea typeface="+mn-ea"/>
        <a:cs typeface="+mn-cs"/>
      </a:defRPr>
    </a:lvl5pPr>
    <a:lvl6pPr marL="2284579" algn="l" defTabSz="456915" rtl="0" eaLnBrk="1" latinLnBrk="0" hangingPunct="1">
      <a:defRPr sz="1200" kern="1200">
        <a:solidFill>
          <a:schemeClr val="tx1"/>
        </a:solidFill>
        <a:latin typeface="+mn-lt"/>
        <a:ea typeface="+mn-ea"/>
        <a:cs typeface="+mn-cs"/>
      </a:defRPr>
    </a:lvl6pPr>
    <a:lvl7pPr marL="2741495" algn="l" defTabSz="456915" rtl="0" eaLnBrk="1" latinLnBrk="0" hangingPunct="1">
      <a:defRPr sz="1200" kern="1200">
        <a:solidFill>
          <a:schemeClr val="tx1"/>
        </a:solidFill>
        <a:latin typeface="+mn-lt"/>
        <a:ea typeface="+mn-ea"/>
        <a:cs typeface="+mn-cs"/>
      </a:defRPr>
    </a:lvl7pPr>
    <a:lvl8pPr marL="3198412" algn="l" defTabSz="456915" rtl="0" eaLnBrk="1" latinLnBrk="0" hangingPunct="1">
      <a:defRPr sz="1200" kern="1200">
        <a:solidFill>
          <a:schemeClr val="tx1"/>
        </a:solidFill>
        <a:latin typeface="+mn-lt"/>
        <a:ea typeface="+mn-ea"/>
        <a:cs typeface="+mn-cs"/>
      </a:defRPr>
    </a:lvl8pPr>
    <a:lvl9pPr marL="3655327" algn="l" defTabSz="4569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fld id="{A4DD054A-CF8D-8A48-9A28-2EA79F6E3664}" type="slidenum">
              <a:rPr lang="en-US" sz="1200"/>
              <a:pPr/>
              <a:t>3</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fld id="{EA16B9E4-B594-814C-AA43-C657CE6B86C8}" type="slidenum">
              <a:rPr lang="en-US" sz="1200"/>
              <a:pPr/>
              <a:t>4</a:t>
            </a:fld>
            <a:endParaRPr lang="en-US" sz="1200"/>
          </a:p>
        </p:txBody>
      </p:sp>
      <p:sp>
        <p:nvSpPr>
          <p:cNvPr id="67587" name="Rectangle 2"/>
          <p:cNvSpPr>
            <a:spLocks noGrp="1" noRot="1" noChangeAspect="1" noChangeArrowheads="1" noTextEdit="1"/>
          </p:cNvSpPr>
          <p:nvPr>
            <p:ph type="sldImg"/>
          </p:nvPr>
        </p:nvSpPr>
        <p:spPr>
          <a:xfrm>
            <a:off x="1143000" y="685800"/>
            <a:ext cx="4572000" cy="34290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fld id="{EA16B9E4-B594-814C-AA43-C657CE6B86C8}" type="slidenum">
              <a:rPr lang="en-US" sz="1200"/>
              <a:pPr/>
              <a:t>8</a:t>
            </a:fld>
            <a:endParaRPr lang="en-US" sz="1200"/>
          </a:p>
        </p:txBody>
      </p:sp>
      <p:sp>
        <p:nvSpPr>
          <p:cNvPr id="67587" name="Rectangle 2"/>
          <p:cNvSpPr>
            <a:spLocks noGrp="1" noRot="1" noChangeAspect="1" noChangeArrowheads="1" noTextEdit="1"/>
          </p:cNvSpPr>
          <p:nvPr>
            <p:ph type="sldImg"/>
          </p:nvPr>
        </p:nvSpPr>
        <p:spPr>
          <a:xfrm>
            <a:off x="1143000" y="685800"/>
            <a:ext cx="4572000" cy="34290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fld id="{EA16B9E4-B594-814C-AA43-C657CE6B86C8}" type="slidenum">
              <a:rPr lang="en-US" sz="1200"/>
              <a:pPr/>
              <a:t>9</a:t>
            </a:fld>
            <a:endParaRPr lang="en-US" sz="1200"/>
          </a:p>
        </p:txBody>
      </p:sp>
      <p:sp>
        <p:nvSpPr>
          <p:cNvPr id="67587" name="Rectangle 2"/>
          <p:cNvSpPr>
            <a:spLocks noGrp="1" noRot="1" noChangeAspect="1" noChangeArrowheads="1" noTextEdit="1"/>
          </p:cNvSpPr>
          <p:nvPr>
            <p:ph type="sldImg"/>
          </p:nvPr>
        </p:nvSpPr>
        <p:spPr>
          <a:xfrm>
            <a:off x="1143000" y="685800"/>
            <a:ext cx="4572000" cy="34290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918" eaLnBrk="0" hangingPunct="0">
              <a:defRPr>
                <a:solidFill>
                  <a:srgbClr val="0B6F55"/>
                </a:solidFill>
                <a:latin typeface="Arial" pitchFamily="34" charset="0"/>
              </a:defRPr>
            </a:lvl1pPr>
            <a:lvl2pPr marL="711261" indent="-273562" defTabSz="876918" eaLnBrk="0" hangingPunct="0">
              <a:defRPr>
                <a:solidFill>
                  <a:srgbClr val="0B6F55"/>
                </a:solidFill>
                <a:latin typeface="Arial" pitchFamily="34" charset="0"/>
              </a:defRPr>
            </a:lvl2pPr>
            <a:lvl3pPr marL="1094247" indent="-218849" defTabSz="876918" eaLnBrk="0" hangingPunct="0">
              <a:defRPr>
                <a:solidFill>
                  <a:srgbClr val="0B6F55"/>
                </a:solidFill>
                <a:latin typeface="Arial" pitchFamily="34" charset="0"/>
              </a:defRPr>
            </a:lvl3pPr>
            <a:lvl4pPr marL="1531946" indent="-218849" defTabSz="876918" eaLnBrk="0" hangingPunct="0">
              <a:defRPr>
                <a:solidFill>
                  <a:srgbClr val="0B6F55"/>
                </a:solidFill>
                <a:latin typeface="Arial" pitchFamily="34" charset="0"/>
              </a:defRPr>
            </a:lvl4pPr>
            <a:lvl5pPr marL="1969646" indent="-218849" defTabSz="876918" eaLnBrk="0" hangingPunct="0">
              <a:defRPr>
                <a:solidFill>
                  <a:srgbClr val="0B6F55"/>
                </a:solidFill>
                <a:latin typeface="Arial" pitchFamily="34" charset="0"/>
              </a:defRPr>
            </a:lvl5pPr>
            <a:lvl6pPr marL="2407345" indent="-218849" defTabSz="876918" eaLnBrk="0" fontAlgn="base" hangingPunct="0">
              <a:spcBef>
                <a:spcPct val="0"/>
              </a:spcBef>
              <a:spcAft>
                <a:spcPct val="0"/>
              </a:spcAft>
              <a:defRPr>
                <a:solidFill>
                  <a:srgbClr val="0B6F55"/>
                </a:solidFill>
                <a:latin typeface="Arial" pitchFamily="34" charset="0"/>
              </a:defRPr>
            </a:lvl6pPr>
            <a:lvl7pPr marL="2845044" indent="-218849" defTabSz="876918" eaLnBrk="0" fontAlgn="base" hangingPunct="0">
              <a:spcBef>
                <a:spcPct val="0"/>
              </a:spcBef>
              <a:spcAft>
                <a:spcPct val="0"/>
              </a:spcAft>
              <a:defRPr>
                <a:solidFill>
                  <a:srgbClr val="0B6F55"/>
                </a:solidFill>
                <a:latin typeface="Arial" pitchFamily="34" charset="0"/>
              </a:defRPr>
            </a:lvl7pPr>
            <a:lvl8pPr marL="3282743" indent="-218849" defTabSz="876918" eaLnBrk="0" fontAlgn="base" hangingPunct="0">
              <a:spcBef>
                <a:spcPct val="0"/>
              </a:spcBef>
              <a:spcAft>
                <a:spcPct val="0"/>
              </a:spcAft>
              <a:defRPr>
                <a:solidFill>
                  <a:srgbClr val="0B6F55"/>
                </a:solidFill>
                <a:latin typeface="Arial" pitchFamily="34" charset="0"/>
              </a:defRPr>
            </a:lvl8pPr>
            <a:lvl9pPr marL="3720442" indent="-218849" defTabSz="876918" eaLnBrk="0" fontAlgn="base" hangingPunct="0">
              <a:spcBef>
                <a:spcPct val="0"/>
              </a:spcBef>
              <a:spcAft>
                <a:spcPct val="0"/>
              </a:spcAft>
              <a:defRPr>
                <a:solidFill>
                  <a:srgbClr val="0B6F55"/>
                </a:solidFill>
                <a:latin typeface="Arial" pitchFamily="34" charset="0"/>
              </a:defRPr>
            </a:lvl9pPr>
          </a:lstStyle>
          <a:p>
            <a:pPr eaLnBrk="1" hangingPunct="1"/>
            <a:fld id="{90986F23-AE4E-403E-AB45-A053E1A4A9EA}" type="slidenum">
              <a:rPr lang="en-GB">
                <a:solidFill>
                  <a:schemeClr val="tx1"/>
                </a:solidFill>
                <a:latin typeface="Times New Roman" pitchFamily="18" charset="0"/>
              </a:rPr>
              <a:pPr eaLnBrk="1" hangingPunct="1"/>
              <a:t>10</a:t>
            </a:fld>
            <a:endParaRPr lang="en-GB">
              <a:solidFill>
                <a:schemeClr val="tx1"/>
              </a:solidFill>
              <a:latin typeface="Times New Roman" pitchFamily="18" charset="0"/>
            </a:endParaRPr>
          </a:p>
        </p:txBody>
      </p:sp>
      <p:sp>
        <p:nvSpPr>
          <p:cNvPr id="64515" name="Rectangle 2"/>
          <p:cNvSpPr>
            <a:spLocks noGrp="1" noRot="1" noChangeAspect="1" noChangeArrowheads="1" noTextEdit="1"/>
          </p:cNvSpPr>
          <p:nvPr>
            <p:ph type="sldImg"/>
          </p:nvPr>
        </p:nvSpPr>
        <p:spPr>
          <a:xfrm>
            <a:off x="1143000" y="685800"/>
            <a:ext cx="4572000" cy="342900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078961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0" indent="0" algn="ctr">
              <a:buNone/>
              <a:defRPr>
                <a:solidFill>
                  <a:schemeClr val="tx1">
                    <a:tint val="75000"/>
                  </a:schemeClr>
                </a:solidFill>
              </a:defRPr>
            </a:lvl5pPr>
            <a:lvl6pPr marL="2284579" indent="0" algn="ctr">
              <a:buNone/>
              <a:defRPr>
                <a:solidFill>
                  <a:schemeClr val="tx1">
                    <a:tint val="75000"/>
                  </a:schemeClr>
                </a:solidFill>
              </a:defRPr>
            </a:lvl6pPr>
            <a:lvl7pPr marL="2741495" indent="0" algn="ctr">
              <a:buNone/>
              <a:defRPr>
                <a:solidFill>
                  <a:schemeClr val="tx1">
                    <a:tint val="75000"/>
                  </a:schemeClr>
                </a:solidFill>
              </a:defRPr>
            </a:lvl7pPr>
            <a:lvl8pPr marL="3198412" indent="0" algn="ctr">
              <a:buNone/>
              <a:defRPr>
                <a:solidFill>
                  <a:schemeClr val="tx1">
                    <a:tint val="75000"/>
                  </a:schemeClr>
                </a:solidFill>
              </a:defRPr>
            </a:lvl8pPr>
            <a:lvl9pPr marL="365532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6807FD-E715-D54B-9970-2D919FA14971}"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289290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6807FD-E715-D54B-9970-2D919FA14971}"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26628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6807FD-E715-D54B-9970-2D919FA14971}"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413517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6807FD-E715-D54B-9970-2D919FA14971}"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277060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0" indent="0">
              <a:buNone/>
              <a:defRPr sz="1400">
                <a:solidFill>
                  <a:schemeClr val="tx1">
                    <a:tint val="75000"/>
                  </a:schemeClr>
                </a:solidFill>
              </a:defRPr>
            </a:lvl5pPr>
            <a:lvl6pPr marL="2284579" indent="0">
              <a:buNone/>
              <a:defRPr sz="1400">
                <a:solidFill>
                  <a:schemeClr val="tx1">
                    <a:tint val="75000"/>
                  </a:schemeClr>
                </a:solidFill>
              </a:defRPr>
            </a:lvl6pPr>
            <a:lvl7pPr marL="2741495" indent="0">
              <a:buNone/>
              <a:defRPr sz="1400">
                <a:solidFill>
                  <a:schemeClr val="tx1">
                    <a:tint val="75000"/>
                  </a:schemeClr>
                </a:solidFill>
              </a:defRPr>
            </a:lvl7pPr>
            <a:lvl8pPr marL="3198412" indent="0">
              <a:buNone/>
              <a:defRPr sz="1400">
                <a:solidFill>
                  <a:schemeClr val="tx1">
                    <a:tint val="75000"/>
                  </a:schemeClr>
                </a:solidFill>
              </a:defRPr>
            </a:lvl8pPr>
            <a:lvl9pPr marL="365532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6807FD-E715-D54B-9970-2D919FA14971}" type="datetimeFigureOut">
              <a:rPr lang="en-US" smtClean="0"/>
              <a:t>10/2/15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368821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6807FD-E715-D54B-9970-2D919FA14971}" type="datetimeFigureOut">
              <a:rPr lang="en-US" smtClean="0"/>
              <a:t>10/2/15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194819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0" indent="0">
              <a:buNone/>
              <a:defRPr sz="1600" b="1"/>
            </a:lvl5pPr>
            <a:lvl6pPr marL="2284579" indent="0">
              <a:buNone/>
              <a:defRPr sz="1600" b="1"/>
            </a:lvl6pPr>
            <a:lvl7pPr marL="2741495" indent="0">
              <a:buNone/>
              <a:defRPr sz="1600" b="1"/>
            </a:lvl7pPr>
            <a:lvl8pPr marL="3198412" indent="0">
              <a:buNone/>
              <a:defRPr sz="1600" b="1"/>
            </a:lvl8pPr>
            <a:lvl9pPr marL="36553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6"/>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0" indent="0">
              <a:buNone/>
              <a:defRPr sz="1600" b="1"/>
            </a:lvl5pPr>
            <a:lvl6pPr marL="2284579" indent="0">
              <a:buNone/>
              <a:defRPr sz="1600" b="1"/>
            </a:lvl6pPr>
            <a:lvl7pPr marL="2741495" indent="0">
              <a:buNone/>
              <a:defRPr sz="1600" b="1"/>
            </a:lvl7pPr>
            <a:lvl8pPr marL="3198412" indent="0">
              <a:buNone/>
              <a:defRPr sz="1600" b="1"/>
            </a:lvl8pPr>
            <a:lvl9pPr marL="36553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6807FD-E715-D54B-9970-2D919FA14971}" type="datetimeFigureOut">
              <a:rPr lang="en-US" smtClean="0"/>
              <a:t>10/2/15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2177007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6807FD-E715-D54B-9970-2D919FA14971}" type="datetimeFigureOut">
              <a:rPr lang="en-US" smtClean="0"/>
              <a:t>10/2/15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27368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07FD-E715-D54B-9970-2D919FA14971}" type="datetimeFigureOut">
              <a:rPr lang="en-US" smtClean="0"/>
              <a:t>10/2/15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312415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0" indent="0">
              <a:buNone/>
              <a:defRPr sz="900"/>
            </a:lvl5pPr>
            <a:lvl6pPr marL="2284579" indent="0">
              <a:buNone/>
              <a:defRPr sz="900"/>
            </a:lvl6pPr>
            <a:lvl7pPr marL="2741495" indent="0">
              <a:buNone/>
              <a:defRPr sz="900"/>
            </a:lvl7pPr>
            <a:lvl8pPr marL="3198412" indent="0">
              <a:buNone/>
              <a:defRPr sz="900"/>
            </a:lvl8pPr>
            <a:lvl9pPr marL="36553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6807FD-E715-D54B-9970-2D919FA14971}" type="datetimeFigureOut">
              <a:rPr lang="en-US" smtClean="0"/>
              <a:t>10/2/15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367127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0" indent="0">
              <a:buNone/>
              <a:defRPr sz="2000"/>
            </a:lvl5pPr>
            <a:lvl6pPr marL="2284579" indent="0">
              <a:buNone/>
              <a:defRPr sz="2000"/>
            </a:lvl6pPr>
            <a:lvl7pPr marL="2741495" indent="0">
              <a:buNone/>
              <a:defRPr sz="2000"/>
            </a:lvl7pPr>
            <a:lvl8pPr marL="3198412" indent="0">
              <a:buNone/>
              <a:defRPr sz="2000"/>
            </a:lvl8pPr>
            <a:lvl9pPr marL="365532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0" indent="0">
              <a:buNone/>
              <a:defRPr sz="900"/>
            </a:lvl5pPr>
            <a:lvl6pPr marL="2284579" indent="0">
              <a:buNone/>
              <a:defRPr sz="900"/>
            </a:lvl6pPr>
            <a:lvl7pPr marL="2741495" indent="0">
              <a:buNone/>
              <a:defRPr sz="900"/>
            </a:lvl7pPr>
            <a:lvl8pPr marL="3198412" indent="0">
              <a:buNone/>
              <a:defRPr sz="900"/>
            </a:lvl8pPr>
            <a:lvl9pPr marL="365532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6807FD-E715-D54B-9970-2D919FA14971}" type="datetimeFigureOut">
              <a:rPr lang="en-US" smtClean="0"/>
              <a:t>10/2/15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4FE7F-ED4B-9E4B-8FF9-C32425CEE57A}" type="slidenum">
              <a:rPr lang="en-US" smtClean="0"/>
              <a:t>‹#›</a:t>
            </a:fld>
            <a:endParaRPr lang="en-US"/>
          </a:p>
        </p:txBody>
      </p:sp>
    </p:spTree>
    <p:extLst>
      <p:ext uri="{BB962C8B-B14F-4D97-AF65-F5344CB8AC3E}">
        <p14:creationId xmlns:p14="http://schemas.microsoft.com/office/powerpoint/2010/main" val="32973679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1"/>
            <a:ext cx="8229600" cy="1143000"/>
          </a:xfrm>
          <a:prstGeom prst="rect">
            <a:avLst/>
          </a:prstGeom>
        </p:spPr>
        <p:txBody>
          <a:bodyPr vert="horz" lIns="91383" tIns="45692" rIns="91383"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7"/>
            <a:ext cx="8229600" cy="4525963"/>
          </a:xfrm>
          <a:prstGeom prst="rect">
            <a:avLst/>
          </a:prstGeom>
        </p:spPr>
        <p:txBody>
          <a:bodyPr vert="horz" lIns="91383" tIns="45692" rIns="91383"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1"/>
            <a:ext cx="2133600" cy="365125"/>
          </a:xfrm>
          <a:prstGeom prst="rect">
            <a:avLst/>
          </a:prstGeom>
        </p:spPr>
        <p:txBody>
          <a:bodyPr vert="horz" lIns="91383" tIns="45692" rIns="91383" bIns="45692" rtlCol="0" anchor="ctr"/>
          <a:lstStyle>
            <a:lvl1pPr algn="l">
              <a:defRPr sz="1200">
                <a:solidFill>
                  <a:schemeClr val="tx1">
                    <a:tint val="75000"/>
                  </a:schemeClr>
                </a:solidFill>
              </a:defRPr>
            </a:lvl1pPr>
          </a:lstStyle>
          <a:p>
            <a:fld id="{F16807FD-E715-D54B-9970-2D919FA14971}" type="datetimeFigureOut">
              <a:rPr lang="en-US" smtClean="0"/>
              <a:t>10/2/15</a:t>
            </a:fld>
            <a:endParaRPr lang="en-US"/>
          </a:p>
        </p:txBody>
      </p:sp>
      <p:sp>
        <p:nvSpPr>
          <p:cNvPr id="5" name="Footer Placeholder 4"/>
          <p:cNvSpPr>
            <a:spLocks noGrp="1"/>
          </p:cNvSpPr>
          <p:nvPr>
            <p:ph type="ftr" sz="quarter" idx="3"/>
          </p:nvPr>
        </p:nvSpPr>
        <p:spPr>
          <a:xfrm>
            <a:off x="3124203" y="6356351"/>
            <a:ext cx="2895600" cy="365125"/>
          </a:xfrm>
          <a:prstGeom prst="rect">
            <a:avLst/>
          </a:prstGeom>
        </p:spPr>
        <p:txBody>
          <a:bodyPr vert="horz" lIns="91383" tIns="45692" rIns="91383" bIns="4569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383" tIns="45692" rIns="91383" bIns="45692" rtlCol="0" anchor="ctr"/>
          <a:lstStyle>
            <a:lvl1pPr algn="r">
              <a:defRPr sz="1200">
                <a:solidFill>
                  <a:schemeClr val="tx1">
                    <a:tint val="75000"/>
                  </a:schemeClr>
                </a:solidFill>
              </a:defRPr>
            </a:lvl1pPr>
          </a:lstStyle>
          <a:p>
            <a:fld id="{A464FE7F-ED4B-9E4B-8FF9-C32425CEE57A}" type="slidenum">
              <a:rPr lang="en-US" smtClean="0"/>
              <a:t>‹#›</a:t>
            </a:fld>
            <a:endParaRPr lang="en-US"/>
          </a:p>
        </p:txBody>
      </p:sp>
    </p:spTree>
    <p:extLst>
      <p:ext uri="{BB962C8B-B14F-4D97-AF65-F5344CB8AC3E}">
        <p14:creationId xmlns:p14="http://schemas.microsoft.com/office/powerpoint/2010/main" val="420795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6915" rtl="0" eaLnBrk="1" latinLnBrk="0" hangingPunct="1">
        <a:spcBef>
          <a:spcPct val="0"/>
        </a:spcBef>
        <a:buNone/>
        <a:defRPr sz="4400" kern="1200">
          <a:solidFill>
            <a:schemeClr val="tx1"/>
          </a:solidFill>
          <a:latin typeface="+mj-lt"/>
          <a:ea typeface="+mj-ea"/>
          <a:cs typeface="+mj-cs"/>
        </a:defRPr>
      </a:lvl1pPr>
    </p:titleStyle>
    <p:bodyStyle>
      <a:lvl1pPr marL="342688" indent="-342688" algn="l" defTabSz="456915" rtl="0" eaLnBrk="1" latinLnBrk="0" hangingPunct="1">
        <a:spcBef>
          <a:spcPct val="20000"/>
        </a:spcBef>
        <a:buFont typeface="Arial"/>
        <a:buChar char="•"/>
        <a:defRPr sz="3200" kern="1200">
          <a:solidFill>
            <a:schemeClr val="tx1"/>
          </a:solidFill>
          <a:latin typeface="+mn-lt"/>
          <a:ea typeface="+mn-ea"/>
          <a:cs typeface="+mn-cs"/>
        </a:defRPr>
      </a:lvl1pPr>
      <a:lvl2pPr marL="742488" indent="-285574" algn="l" defTabSz="456915" rtl="0" eaLnBrk="1" latinLnBrk="0" hangingPunct="1">
        <a:spcBef>
          <a:spcPct val="20000"/>
        </a:spcBef>
        <a:buFont typeface="Arial"/>
        <a:buChar char="–"/>
        <a:defRPr sz="2800" kern="1200">
          <a:solidFill>
            <a:schemeClr val="tx1"/>
          </a:solidFill>
          <a:latin typeface="+mn-lt"/>
          <a:ea typeface="+mn-ea"/>
          <a:cs typeface="+mn-cs"/>
        </a:defRPr>
      </a:lvl2pPr>
      <a:lvl3pPr marL="1142289" indent="-228455" algn="l" defTabSz="456915" rtl="0" eaLnBrk="1" latinLnBrk="0" hangingPunct="1">
        <a:spcBef>
          <a:spcPct val="20000"/>
        </a:spcBef>
        <a:buFont typeface="Arial"/>
        <a:buChar char="•"/>
        <a:defRPr sz="2400" kern="1200">
          <a:solidFill>
            <a:schemeClr val="tx1"/>
          </a:solidFill>
          <a:latin typeface="+mn-lt"/>
          <a:ea typeface="+mn-ea"/>
          <a:cs typeface="+mn-cs"/>
        </a:defRPr>
      </a:lvl3pPr>
      <a:lvl4pPr marL="1599206" indent="-228455" algn="l" defTabSz="456915" rtl="0" eaLnBrk="1" latinLnBrk="0" hangingPunct="1">
        <a:spcBef>
          <a:spcPct val="20000"/>
        </a:spcBef>
        <a:buFont typeface="Arial"/>
        <a:buChar char="–"/>
        <a:defRPr sz="2000" kern="1200">
          <a:solidFill>
            <a:schemeClr val="tx1"/>
          </a:solidFill>
          <a:latin typeface="+mn-lt"/>
          <a:ea typeface="+mn-ea"/>
          <a:cs typeface="+mn-cs"/>
        </a:defRPr>
      </a:lvl4pPr>
      <a:lvl5pPr marL="2056120" indent="-228455" algn="l" defTabSz="456915" rtl="0" eaLnBrk="1" latinLnBrk="0" hangingPunct="1">
        <a:spcBef>
          <a:spcPct val="20000"/>
        </a:spcBef>
        <a:buFont typeface="Arial"/>
        <a:buChar char="»"/>
        <a:defRPr sz="2000" kern="1200">
          <a:solidFill>
            <a:schemeClr val="tx1"/>
          </a:solidFill>
          <a:latin typeface="+mn-lt"/>
          <a:ea typeface="+mn-ea"/>
          <a:cs typeface="+mn-cs"/>
        </a:defRPr>
      </a:lvl5pPr>
      <a:lvl6pPr marL="2513036" indent="-228455"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4" indent="-228455"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6" indent="-228455"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6" indent="-228455"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0"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5" algn="l" defTabSz="456915" rtl="0" eaLnBrk="1" latinLnBrk="0" hangingPunct="1">
        <a:defRPr sz="1800" kern="1200">
          <a:solidFill>
            <a:schemeClr val="tx1"/>
          </a:solidFill>
          <a:latin typeface="+mn-lt"/>
          <a:ea typeface="+mn-ea"/>
          <a:cs typeface="+mn-cs"/>
        </a:defRPr>
      </a:lvl7pPr>
      <a:lvl8pPr marL="3198412" algn="l" defTabSz="456915" rtl="0" eaLnBrk="1" latinLnBrk="0" hangingPunct="1">
        <a:defRPr sz="1800" kern="1200">
          <a:solidFill>
            <a:schemeClr val="tx1"/>
          </a:solidFill>
          <a:latin typeface="+mn-lt"/>
          <a:ea typeface="+mn-ea"/>
          <a:cs typeface="+mn-cs"/>
        </a:defRPr>
      </a:lvl8pPr>
      <a:lvl9pPr marL="3655327" algn="l" defTabSz="4569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6.png"/><Relationship Id="rId1" Type="http://schemas.microsoft.com/office/2007/relationships/media" Target="../media/media1.wmv"/><Relationship Id="rId2" Type="http://schemas.openxmlformats.org/officeDocument/2006/relationships/video" Target="../media/media1.wmv"/></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9" Type="http://schemas.openxmlformats.org/officeDocument/2006/relationships/image" Target="../media/image5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71.png"/><Relationship Id="rId23" Type="http://schemas.openxmlformats.org/officeDocument/2006/relationships/image" Target="../media/image72.png"/><Relationship Id="rId24" Type="http://schemas.openxmlformats.org/officeDocument/2006/relationships/image" Target="../media/image73.png"/><Relationship Id="rId25" Type="http://schemas.openxmlformats.org/officeDocument/2006/relationships/image" Target="../media/image74.png"/><Relationship Id="rId26" Type="http://schemas.openxmlformats.org/officeDocument/2006/relationships/image" Target="../media/image75.png"/><Relationship Id="rId27" Type="http://schemas.openxmlformats.org/officeDocument/2006/relationships/image" Target="../media/image76.png"/><Relationship Id="rId28" Type="http://schemas.openxmlformats.org/officeDocument/2006/relationships/image" Target="../media/image77.png"/><Relationship Id="rId29" Type="http://schemas.openxmlformats.org/officeDocument/2006/relationships/image" Target="../media/image78.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7" Type="http://schemas.openxmlformats.org/officeDocument/2006/relationships/image" Target="../media/image66.png"/><Relationship Id="rId18" Type="http://schemas.openxmlformats.org/officeDocument/2006/relationships/image" Target="../media/image67.png"/><Relationship Id="rId19"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s>
</file>

<file path=ppt/slides/_rels/slide23.xml.rels><?xml version="1.0" encoding="UTF-8" standalone="yes"?>
<Relationships xmlns="http://schemas.openxmlformats.org/package/2006/relationships"><Relationship Id="rId9" Type="http://schemas.openxmlformats.org/officeDocument/2006/relationships/image" Target="../media/image85.png"/><Relationship Id="rId20" Type="http://schemas.openxmlformats.org/officeDocument/2006/relationships/image" Target="../media/image96.png"/><Relationship Id="rId10" Type="http://schemas.openxmlformats.org/officeDocument/2006/relationships/image" Target="../media/image86.png"/><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png"/><Relationship Id="rId15" Type="http://schemas.openxmlformats.org/officeDocument/2006/relationships/image" Target="../media/image91.png"/><Relationship Id="rId16" Type="http://schemas.openxmlformats.org/officeDocument/2006/relationships/image" Target="../media/image92.png"/><Relationship Id="rId17" Type="http://schemas.openxmlformats.org/officeDocument/2006/relationships/image" Target="../media/image93.png"/><Relationship Id="rId18" Type="http://schemas.openxmlformats.org/officeDocument/2006/relationships/image" Target="../media/image94.png"/><Relationship Id="rId19"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s>
</file>

<file path=ppt/slides/_rels/slide24.xml.rels><?xml version="1.0" encoding="UTF-8" standalone="yes"?>
<Relationships xmlns="http://schemas.openxmlformats.org/package/2006/relationships"><Relationship Id="rId46" Type="http://schemas.openxmlformats.org/officeDocument/2006/relationships/image" Target="../media/image140.png"/><Relationship Id="rId20" Type="http://schemas.openxmlformats.org/officeDocument/2006/relationships/image" Target="../media/image114.png"/><Relationship Id="rId21" Type="http://schemas.openxmlformats.org/officeDocument/2006/relationships/image" Target="../media/image115.png"/><Relationship Id="rId22" Type="http://schemas.openxmlformats.org/officeDocument/2006/relationships/image" Target="../media/image116.png"/><Relationship Id="rId23" Type="http://schemas.openxmlformats.org/officeDocument/2006/relationships/image" Target="../media/image117.png"/><Relationship Id="rId24" Type="http://schemas.openxmlformats.org/officeDocument/2006/relationships/image" Target="../media/image118.png"/><Relationship Id="rId25" Type="http://schemas.openxmlformats.org/officeDocument/2006/relationships/image" Target="../media/image119.png"/><Relationship Id="rId26" Type="http://schemas.openxmlformats.org/officeDocument/2006/relationships/image" Target="../media/image120.png"/><Relationship Id="rId27" Type="http://schemas.openxmlformats.org/officeDocument/2006/relationships/image" Target="../media/image121.png"/><Relationship Id="rId28" Type="http://schemas.openxmlformats.org/officeDocument/2006/relationships/image" Target="../media/image122.png"/><Relationship Id="rId29"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30" Type="http://schemas.openxmlformats.org/officeDocument/2006/relationships/image" Target="../media/image124.png"/><Relationship Id="rId31" Type="http://schemas.openxmlformats.org/officeDocument/2006/relationships/image" Target="../media/image125.png"/><Relationship Id="rId32" Type="http://schemas.openxmlformats.org/officeDocument/2006/relationships/image" Target="../media/image126.png"/><Relationship Id="rId9" Type="http://schemas.openxmlformats.org/officeDocument/2006/relationships/image" Target="../media/image103.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33" Type="http://schemas.openxmlformats.org/officeDocument/2006/relationships/image" Target="../media/image127.png"/><Relationship Id="rId34" Type="http://schemas.openxmlformats.org/officeDocument/2006/relationships/image" Target="../media/image128.png"/><Relationship Id="rId35" Type="http://schemas.openxmlformats.org/officeDocument/2006/relationships/image" Target="../media/image129.png"/><Relationship Id="rId36" Type="http://schemas.openxmlformats.org/officeDocument/2006/relationships/image" Target="../media/image130.png"/><Relationship Id="rId10" Type="http://schemas.openxmlformats.org/officeDocument/2006/relationships/image" Target="../media/image104.png"/><Relationship Id="rId11" Type="http://schemas.openxmlformats.org/officeDocument/2006/relationships/image" Target="../media/image105.png"/><Relationship Id="rId12" Type="http://schemas.openxmlformats.org/officeDocument/2006/relationships/image" Target="../media/image106.png"/><Relationship Id="rId13" Type="http://schemas.openxmlformats.org/officeDocument/2006/relationships/image" Target="../media/image107.png"/><Relationship Id="rId14" Type="http://schemas.openxmlformats.org/officeDocument/2006/relationships/image" Target="../media/image108.png"/><Relationship Id="rId15" Type="http://schemas.openxmlformats.org/officeDocument/2006/relationships/image" Target="../media/image109.png"/><Relationship Id="rId16" Type="http://schemas.openxmlformats.org/officeDocument/2006/relationships/image" Target="../media/image110.png"/><Relationship Id="rId17" Type="http://schemas.openxmlformats.org/officeDocument/2006/relationships/image" Target="../media/image111.png"/><Relationship Id="rId18" Type="http://schemas.openxmlformats.org/officeDocument/2006/relationships/image" Target="../media/image112.png"/><Relationship Id="rId19" Type="http://schemas.openxmlformats.org/officeDocument/2006/relationships/image" Target="../media/image113.png"/><Relationship Id="rId37" Type="http://schemas.openxmlformats.org/officeDocument/2006/relationships/image" Target="../media/image131.png"/><Relationship Id="rId38" Type="http://schemas.openxmlformats.org/officeDocument/2006/relationships/image" Target="../media/image132.png"/><Relationship Id="rId39" Type="http://schemas.openxmlformats.org/officeDocument/2006/relationships/image" Target="../media/image133.png"/><Relationship Id="rId40" Type="http://schemas.openxmlformats.org/officeDocument/2006/relationships/image" Target="../media/image134.png"/><Relationship Id="rId41" Type="http://schemas.openxmlformats.org/officeDocument/2006/relationships/image" Target="../media/image135.png"/><Relationship Id="rId42" Type="http://schemas.openxmlformats.org/officeDocument/2006/relationships/image" Target="../media/image136.png"/><Relationship Id="rId43" Type="http://schemas.openxmlformats.org/officeDocument/2006/relationships/image" Target="../media/image137.png"/><Relationship Id="rId44" Type="http://schemas.openxmlformats.org/officeDocument/2006/relationships/image" Target="../media/image138.png"/><Relationship Id="rId45" Type="http://schemas.openxmlformats.org/officeDocument/2006/relationships/image" Target="../media/image139.png"/></Relationships>
</file>

<file path=ppt/slides/_rels/slide25.xml.rels><?xml version="1.0" encoding="UTF-8" standalone="yes"?>
<Relationships xmlns="http://schemas.openxmlformats.org/package/2006/relationships"><Relationship Id="rId11" Type="http://schemas.openxmlformats.org/officeDocument/2006/relationships/image" Target="../media/image149.png"/><Relationship Id="rId12" Type="http://schemas.openxmlformats.org/officeDocument/2006/relationships/image" Target="../media/image150.png"/><Relationship Id="rId13" Type="http://schemas.openxmlformats.org/officeDocument/2006/relationships/image" Target="../media/image151.jp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6.png"/><Relationship Id="rId9" Type="http://schemas.openxmlformats.org/officeDocument/2006/relationships/image" Target="../media/image147.png"/><Relationship Id="rId10" Type="http://schemas.openxmlformats.org/officeDocument/2006/relationships/image" Target="../media/image148.png"/></Relationships>
</file>

<file path=ppt/slides/_rels/slide26.xml.rels><?xml version="1.0" encoding="UTF-8" standalone="yes"?>
<Relationships xmlns="http://schemas.openxmlformats.org/package/2006/relationships"><Relationship Id="rId9" Type="http://schemas.openxmlformats.org/officeDocument/2006/relationships/image" Target="../media/image158.png"/><Relationship Id="rId20" Type="http://schemas.openxmlformats.org/officeDocument/2006/relationships/image" Target="../media/image169.png"/><Relationship Id="rId21" Type="http://schemas.openxmlformats.org/officeDocument/2006/relationships/image" Target="../media/image170.png"/><Relationship Id="rId22" Type="http://schemas.openxmlformats.org/officeDocument/2006/relationships/image" Target="../media/image171.png"/><Relationship Id="rId23" Type="http://schemas.openxmlformats.org/officeDocument/2006/relationships/image" Target="../media/image172.png"/><Relationship Id="rId24" Type="http://schemas.openxmlformats.org/officeDocument/2006/relationships/image" Target="../media/image173.png"/><Relationship Id="rId25" Type="http://schemas.openxmlformats.org/officeDocument/2006/relationships/image" Target="../media/image174.png"/><Relationship Id="rId26" Type="http://schemas.openxmlformats.org/officeDocument/2006/relationships/image" Target="../media/image175.png"/><Relationship Id="rId27" Type="http://schemas.openxmlformats.org/officeDocument/2006/relationships/image" Target="../media/image176.png"/><Relationship Id="rId10" Type="http://schemas.openxmlformats.org/officeDocument/2006/relationships/image" Target="../media/image159.png"/><Relationship Id="rId11" Type="http://schemas.openxmlformats.org/officeDocument/2006/relationships/image" Target="../media/image160.png"/><Relationship Id="rId12" Type="http://schemas.openxmlformats.org/officeDocument/2006/relationships/image" Target="../media/image161.png"/><Relationship Id="rId13" Type="http://schemas.openxmlformats.org/officeDocument/2006/relationships/image" Target="../media/image162.png"/><Relationship Id="rId14" Type="http://schemas.openxmlformats.org/officeDocument/2006/relationships/image" Target="../media/image163.png"/><Relationship Id="rId15" Type="http://schemas.openxmlformats.org/officeDocument/2006/relationships/image" Target="../media/image164.png"/><Relationship Id="rId16" Type="http://schemas.openxmlformats.org/officeDocument/2006/relationships/image" Target="../media/image165.png"/><Relationship Id="rId17" Type="http://schemas.openxmlformats.org/officeDocument/2006/relationships/image" Target="../media/image166.png"/><Relationship Id="rId18" Type="http://schemas.openxmlformats.org/officeDocument/2006/relationships/image" Target="../media/image167.png"/><Relationship Id="rId19" Type="http://schemas.openxmlformats.org/officeDocument/2006/relationships/image" Target="../media/image168.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7" Type="http://schemas.openxmlformats.org/officeDocument/2006/relationships/image" Target="../media/image156.png"/><Relationship Id="rId8" Type="http://schemas.openxmlformats.org/officeDocument/2006/relationships/image" Target="../media/image157.png"/></Relationships>
</file>

<file path=ppt/slides/_rels/slide27.xml.rels><?xml version="1.0" encoding="UTF-8" standalone="yes"?>
<Relationships xmlns="http://schemas.openxmlformats.org/package/2006/relationships"><Relationship Id="rId9" Type="http://schemas.openxmlformats.org/officeDocument/2006/relationships/image" Target="../media/image183.png"/><Relationship Id="rId20" Type="http://schemas.openxmlformats.org/officeDocument/2006/relationships/image" Target="../media/image194.png"/><Relationship Id="rId21" Type="http://schemas.openxmlformats.org/officeDocument/2006/relationships/image" Target="../media/image195.png"/><Relationship Id="rId22" Type="http://schemas.openxmlformats.org/officeDocument/2006/relationships/image" Target="../media/image196.png"/><Relationship Id="rId23" Type="http://schemas.openxmlformats.org/officeDocument/2006/relationships/image" Target="../media/image197.png"/><Relationship Id="rId10" Type="http://schemas.openxmlformats.org/officeDocument/2006/relationships/image" Target="../media/image184.png"/><Relationship Id="rId11" Type="http://schemas.openxmlformats.org/officeDocument/2006/relationships/image" Target="../media/image185.png"/><Relationship Id="rId12" Type="http://schemas.openxmlformats.org/officeDocument/2006/relationships/image" Target="../media/image186.png"/><Relationship Id="rId13" Type="http://schemas.openxmlformats.org/officeDocument/2006/relationships/image" Target="../media/image187.png"/><Relationship Id="rId14" Type="http://schemas.openxmlformats.org/officeDocument/2006/relationships/image" Target="../media/image188.png"/><Relationship Id="rId15" Type="http://schemas.openxmlformats.org/officeDocument/2006/relationships/image" Target="../media/image189.png"/><Relationship Id="rId16" Type="http://schemas.openxmlformats.org/officeDocument/2006/relationships/image" Target="../media/image190.png"/><Relationship Id="rId17" Type="http://schemas.openxmlformats.org/officeDocument/2006/relationships/image" Target="../media/image191.png"/><Relationship Id="rId18" Type="http://schemas.openxmlformats.org/officeDocument/2006/relationships/image" Target="../media/image192.png"/><Relationship Id="rId19" Type="http://schemas.openxmlformats.org/officeDocument/2006/relationships/image" Target="../media/image193.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7" Type="http://schemas.openxmlformats.org/officeDocument/2006/relationships/image" Target="../media/image181.png"/><Relationship Id="rId8" Type="http://schemas.openxmlformats.org/officeDocument/2006/relationships/image" Target="../media/image182.png"/></Relationships>
</file>

<file path=ppt/slides/_rels/slide28.xml.rels><?xml version="1.0" encoding="UTF-8" standalone="yes"?>
<Relationships xmlns="http://schemas.openxmlformats.org/package/2006/relationships"><Relationship Id="rId11" Type="http://schemas.openxmlformats.org/officeDocument/2006/relationships/image" Target="../media/image206.png"/><Relationship Id="rId12" Type="http://schemas.openxmlformats.org/officeDocument/2006/relationships/image" Target="../media/image207.png"/><Relationship Id="rId13" Type="http://schemas.openxmlformats.org/officeDocument/2006/relationships/image" Target="../media/image208.png"/><Relationship Id="rId14" Type="http://schemas.openxmlformats.org/officeDocument/2006/relationships/image" Target="../media/image209.png"/><Relationship Id="rId15" Type="http://schemas.openxmlformats.org/officeDocument/2006/relationships/image" Target="../media/image210.png"/><Relationship Id="rId16" Type="http://schemas.openxmlformats.org/officeDocument/2006/relationships/image" Target="../media/image211.png"/><Relationship Id="rId17" Type="http://schemas.openxmlformats.org/officeDocument/2006/relationships/image" Target="../media/image212.png"/><Relationship Id="rId18" Type="http://schemas.openxmlformats.org/officeDocument/2006/relationships/image" Target="../media/image213.png"/><Relationship Id="rId19"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png"/><Relationship Id="rId6" Type="http://schemas.openxmlformats.org/officeDocument/2006/relationships/image" Target="../media/image201.png"/><Relationship Id="rId7" Type="http://schemas.openxmlformats.org/officeDocument/2006/relationships/image" Target="../media/image202.png"/><Relationship Id="rId8" Type="http://schemas.openxmlformats.org/officeDocument/2006/relationships/image" Target="../media/image203.png"/><Relationship Id="rId9" Type="http://schemas.openxmlformats.org/officeDocument/2006/relationships/image" Target="../media/image204.png"/><Relationship Id="rId10" Type="http://schemas.openxmlformats.org/officeDocument/2006/relationships/image" Target="../media/image20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216.jpg"/><Relationship Id="rId4" Type="http://schemas.openxmlformats.org/officeDocument/2006/relationships/image" Target="../media/image21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1" Type="http://schemas.openxmlformats.org/officeDocument/2006/relationships/image" Target="../media/image225.png"/><Relationship Id="rId12" Type="http://schemas.openxmlformats.org/officeDocument/2006/relationships/image" Target="../media/image226.png"/><Relationship Id="rId13" Type="http://schemas.openxmlformats.org/officeDocument/2006/relationships/image" Target="../media/image227.png"/><Relationship Id="rId14" Type="http://schemas.openxmlformats.org/officeDocument/2006/relationships/image" Target="../media/image228.png"/><Relationship Id="rId15" Type="http://schemas.openxmlformats.org/officeDocument/2006/relationships/image" Target="../media/image229.png"/><Relationship Id="rId16"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6.jpg"/><Relationship Id="rId4" Type="http://schemas.openxmlformats.org/officeDocument/2006/relationships/image" Target="../media/image218.png"/><Relationship Id="rId5" Type="http://schemas.openxmlformats.org/officeDocument/2006/relationships/image" Target="../media/image219.png"/><Relationship Id="rId6" Type="http://schemas.openxmlformats.org/officeDocument/2006/relationships/image" Target="../media/image220.png"/><Relationship Id="rId7" Type="http://schemas.openxmlformats.org/officeDocument/2006/relationships/image" Target="../media/image221.png"/><Relationship Id="rId8" Type="http://schemas.openxmlformats.org/officeDocument/2006/relationships/image" Target="../media/image222.png"/><Relationship Id="rId9" Type="http://schemas.openxmlformats.org/officeDocument/2006/relationships/image" Target="../media/image223.png"/><Relationship Id="rId10" Type="http://schemas.openxmlformats.org/officeDocument/2006/relationships/image" Target="../media/image2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6.jpg"/></Relationships>
</file>

<file path=ppt/slides/_rels/slide36.xml.rels><?xml version="1.0" encoding="UTF-8" standalone="yes"?>
<Relationships xmlns="http://schemas.openxmlformats.org/package/2006/relationships"><Relationship Id="rId11" Type="http://schemas.openxmlformats.org/officeDocument/2006/relationships/image" Target="../media/image239.png"/><Relationship Id="rId12" Type="http://schemas.openxmlformats.org/officeDocument/2006/relationships/image" Target="../media/image240.png"/><Relationship Id="rId13" Type="http://schemas.openxmlformats.org/officeDocument/2006/relationships/image" Target="../media/image241.png"/><Relationship Id="rId14" Type="http://schemas.openxmlformats.org/officeDocument/2006/relationships/image" Target="../media/image242.png"/><Relationship Id="rId15" Type="http://schemas.openxmlformats.org/officeDocument/2006/relationships/image" Target="../media/image243.png"/><Relationship Id="rId16" Type="http://schemas.openxmlformats.org/officeDocument/2006/relationships/image" Target="../media/image244.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1.png"/><Relationship Id="rId4" Type="http://schemas.openxmlformats.org/officeDocument/2006/relationships/image" Target="../media/image232.png"/><Relationship Id="rId5" Type="http://schemas.openxmlformats.org/officeDocument/2006/relationships/image" Target="../media/image233.png"/><Relationship Id="rId6" Type="http://schemas.openxmlformats.org/officeDocument/2006/relationships/image" Target="../media/image234.png"/><Relationship Id="rId7" Type="http://schemas.openxmlformats.org/officeDocument/2006/relationships/image" Target="../media/image235.png"/><Relationship Id="rId8" Type="http://schemas.openxmlformats.org/officeDocument/2006/relationships/image" Target="../media/image236.png"/><Relationship Id="rId9" Type="http://schemas.openxmlformats.org/officeDocument/2006/relationships/image" Target="../media/image237.png"/><Relationship Id="rId10" Type="http://schemas.openxmlformats.org/officeDocument/2006/relationships/image" Target="../media/image2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248.png"/><Relationship Id="rId5" Type="http://schemas.openxmlformats.org/officeDocument/2006/relationships/oleObject" Target="../embeddings/oleObject2.bin"/><Relationship Id="rId6" Type="http://schemas.openxmlformats.org/officeDocument/2006/relationships/image" Target="../media/image247.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3.bin"/><Relationship Id="rId5" Type="http://schemas.openxmlformats.org/officeDocument/2006/relationships/image" Target="../media/image25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2.emf"/><Relationship Id="rId4" Type="http://schemas.openxmlformats.org/officeDocument/2006/relationships/image" Target="../media/image253.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4.bin"/><Relationship Id="rId5" Type="http://schemas.openxmlformats.org/officeDocument/2006/relationships/image" Target="../media/image25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5.emf"/><Relationship Id="rId4" Type="http://schemas.openxmlformats.org/officeDocument/2006/relationships/image" Target="../media/image25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257.emf"/><Relationship Id="rId4" Type="http://schemas.openxmlformats.org/officeDocument/2006/relationships/image" Target="../media/image258.emf"/><Relationship Id="rId5" Type="http://schemas.openxmlformats.org/officeDocument/2006/relationships/image" Target="../media/image259.png"/><Relationship Id="rId6" Type="http://schemas.openxmlformats.org/officeDocument/2006/relationships/image" Target="../media/image260.png"/><Relationship Id="rId7" Type="http://schemas.openxmlformats.org/officeDocument/2006/relationships/image" Target="../media/image261.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6.jpg"/><Relationship Id="rId4" Type="http://schemas.openxmlformats.org/officeDocument/2006/relationships/image" Target="../media/image264.png"/><Relationship Id="rId5" Type="http://schemas.openxmlformats.org/officeDocument/2006/relationships/image" Target="../media/image265.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0.png"/><Relationship Id="rId5" Type="http://schemas.openxmlformats.org/officeDocument/2006/relationships/oleObject" Target="../embeddings/oleObject1.bin"/><Relationship Id="rId6"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27.png"/><Relationship Id="rId21" Type="http://schemas.openxmlformats.org/officeDocument/2006/relationships/image" Target="../media/image28.png"/><Relationship Id="rId22" Type="http://schemas.openxmlformats.org/officeDocument/2006/relationships/image" Target="../media/image29.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9"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Are Cognitive Architectures Useful for Power System Applications?</a:t>
            </a:r>
            <a:br>
              <a:rPr lang="en-US" b="1" dirty="0"/>
            </a:b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Jose C. Principe, Ph.D.</a:t>
            </a:r>
          </a:p>
          <a:p>
            <a:r>
              <a:rPr lang="en-US" dirty="0" smtClean="0"/>
              <a:t>Distinguished Professor of ECE</a:t>
            </a:r>
          </a:p>
          <a:p>
            <a:r>
              <a:rPr lang="en-US" dirty="0" smtClean="0"/>
              <a:t>University of Florida</a:t>
            </a:r>
          </a:p>
          <a:p>
            <a:r>
              <a:rPr lang="en-US" dirty="0" err="1" smtClean="0"/>
              <a:t>www.cnel.ufl.edu</a:t>
            </a:r>
            <a:endParaRPr lang="en-US" dirty="0"/>
          </a:p>
        </p:txBody>
      </p:sp>
      <p:pic>
        <p:nvPicPr>
          <p:cNvPr id="4" name="Picture 2" descr="http://cnel.ufl.edu/images/cnel_logo_mv.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5806" y="624289"/>
            <a:ext cx="2723210" cy="101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9686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343166"/>
            <a:ext cx="8404698" cy="5417729"/>
          </a:xfrm>
        </p:spPr>
        <p:txBody>
          <a:bodyPr>
            <a:normAutofit/>
          </a:bodyPr>
          <a:lstStyle/>
          <a:p>
            <a:r>
              <a:rPr lang="en-US" sz="2000" dirty="0"/>
              <a:t>Predictors trained with INFORMATION measures (entropy and </a:t>
            </a:r>
            <a:r>
              <a:rPr lang="en-US" sz="2000" dirty="0" err="1"/>
              <a:t>correntropy</a:t>
            </a:r>
            <a:r>
              <a:rPr lang="en-US" sz="2000" dirty="0"/>
              <a:t>) lead to better results.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 substantially different error for the same mapping function (more errors close to zero </a:t>
            </a:r>
            <a:r>
              <a:rPr lang="en-US" sz="2000" dirty="0" err="1"/>
              <a:t>w.r.t</a:t>
            </a:r>
            <a:r>
              <a:rPr lang="en-US" sz="2000" dirty="0"/>
              <a:t>. MSE)</a:t>
            </a:r>
          </a:p>
          <a:p>
            <a:endParaRPr lang="en-US" sz="2000" dirty="0"/>
          </a:p>
          <a:p>
            <a:r>
              <a:rPr lang="en-US" sz="2000" dirty="0"/>
              <a:t>Why? Because forecasting the wind is a problem with non-Gaussian errors</a:t>
            </a:r>
          </a:p>
          <a:p>
            <a:pPr marL="0" indent="0">
              <a:buNone/>
            </a:pPr>
            <a:r>
              <a:rPr lang="en-US" sz="1800" dirty="0"/>
              <a:t>(Joint work with V. Miranda)</a:t>
            </a:r>
          </a:p>
          <a:p>
            <a:endParaRPr lang="en-US" sz="2000" dirty="0"/>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B6F55"/>
                </a:solidFill>
                <a:latin typeface="Arial" pitchFamily="34" charset="0"/>
              </a:defRPr>
            </a:lvl1pPr>
            <a:lvl2pPr marL="742620" indent="-285625" eaLnBrk="0" hangingPunct="0">
              <a:defRPr>
                <a:solidFill>
                  <a:srgbClr val="0B6F55"/>
                </a:solidFill>
                <a:latin typeface="Arial" pitchFamily="34" charset="0"/>
              </a:defRPr>
            </a:lvl2pPr>
            <a:lvl3pPr marL="1142491" indent="-228497" eaLnBrk="0" hangingPunct="0">
              <a:defRPr>
                <a:solidFill>
                  <a:srgbClr val="0B6F55"/>
                </a:solidFill>
                <a:latin typeface="Arial" pitchFamily="34" charset="0"/>
              </a:defRPr>
            </a:lvl3pPr>
            <a:lvl4pPr marL="1599490" indent="-228497" eaLnBrk="0" hangingPunct="0">
              <a:defRPr>
                <a:solidFill>
                  <a:srgbClr val="0B6F55"/>
                </a:solidFill>
                <a:latin typeface="Arial" pitchFamily="34" charset="0"/>
              </a:defRPr>
            </a:lvl4pPr>
            <a:lvl5pPr marL="2056486" indent="-228497" eaLnBrk="0" hangingPunct="0">
              <a:defRPr>
                <a:solidFill>
                  <a:srgbClr val="0B6F55"/>
                </a:solidFill>
                <a:latin typeface="Arial" pitchFamily="34" charset="0"/>
              </a:defRPr>
            </a:lvl5pPr>
            <a:lvl6pPr marL="2513483" indent="-228497" eaLnBrk="0" fontAlgn="base" hangingPunct="0">
              <a:spcBef>
                <a:spcPct val="0"/>
              </a:spcBef>
              <a:spcAft>
                <a:spcPct val="0"/>
              </a:spcAft>
              <a:defRPr>
                <a:solidFill>
                  <a:srgbClr val="0B6F55"/>
                </a:solidFill>
                <a:latin typeface="Arial" pitchFamily="34" charset="0"/>
              </a:defRPr>
            </a:lvl6pPr>
            <a:lvl7pPr marL="2970480" indent="-228497" eaLnBrk="0" fontAlgn="base" hangingPunct="0">
              <a:spcBef>
                <a:spcPct val="0"/>
              </a:spcBef>
              <a:spcAft>
                <a:spcPct val="0"/>
              </a:spcAft>
              <a:defRPr>
                <a:solidFill>
                  <a:srgbClr val="0B6F55"/>
                </a:solidFill>
                <a:latin typeface="Arial" pitchFamily="34" charset="0"/>
              </a:defRPr>
            </a:lvl7pPr>
            <a:lvl8pPr marL="3427475" indent="-228497" eaLnBrk="0" fontAlgn="base" hangingPunct="0">
              <a:spcBef>
                <a:spcPct val="0"/>
              </a:spcBef>
              <a:spcAft>
                <a:spcPct val="0"/>
              </a:spcAft>
              <a:defRPr>
                <a:solidFill>
                  <a:srgbClr val="0B6F55"/>
                </a:solidFill>
                <a:latin typeface="Arial" pitchFamily="34" charset="0"/>
              </a:defRPr>
            </a:lvl8pPr>
            <a:lvl9pPr marL="3884475" indent="-228497" eaLnBrk="0" fontAlgn="base" hangingPunct="0">
              <a:spcBef>
                <a:spcPct val="0"/>
              </a:spcBef>
              <a:spcAft>
                <a:spcPct val="0"/>
              </a:spcAft>
              <a:defRPr>
                <a:solidFill>
                  <a:srgbClr val="0B6F55"/>
                </a:solidFill>
                <a:latin typeface="Arial" pitchFamily="34" charset="0"/>
              </a:defRPr>
            </a:lvl9pPr>
          </a:lstStyle>
          <a:p>
            <a:pPr eaLnBrk="1" hangingPunct="1"/>
            <a:fld id="{5BD258BE-9107-401D-A280-45FE841911D6}" type="slidenum">
              <a:rPr lang="en-GB">
                <a:solidFill>
                  <a:schemeClr val="tx2"/>
                </a:solidFill>
                <a:latin typeface="Franklin Gothic Book" pitchFamily="34" charset="0"/>
              </a:rPr>
              <a:pPr eaLnBrk="1" hangingPunct="1"/>
              <a:t>10</a:t>
            </a:fld>
            <a:endParaRPr lang="en-GB">
              <a:solidFill>
                <a:schemeClr val="tx2"/>
              </a:solidFill>
              <a:latin typeface="Franklin Gothic Book" pitchFamily="34" charset="0"/>
            </a:endParaRPr>
          </a:p>
        </p:txBody>
      </p:sp>
      <p:sp>
        <p:nvSpPr>
          <p:cNvPr id="584715" name="Text Box 11"/>
          <p:cNvSpPr txBox="1">
            <a:spLocks noChangeArrowheads="1"/>
          </p:cNvSpPr>
          <p:nvPr/>
        </p:nvSpPr>
        <p:spPr bwMode="auto">
          <a:xfrm>
            <a:off x="2972922" y="1891175"/>
            <a:ext cx="322741" cy="371471"/>
          </a:xfrm>
          <a:prstGeom prst="rect">
            <a:avLst/>
          </a:prstGeom>
          <a:noFill/>
          <a:ln w="19050">
            <a:noFill/>
            <a:miter lim="800000"/>
            <a:headEnd/>
            <a:tailEnd/>
          </a:ln>
          <a:effectLst/>
        </p:spPr>
        <p:txBody>
          <a:bodyPr wrap="none" lIns="89960" tIns="46779" rIns="89960" bIns="46779">
            <a:spAutoFit/>
          </a:bodyPr>
          <a:lstStyle>
            <a:lvl1pPr eaLnBrk="0" hangingPunct="0">
              <a:defRPr>
                <a:solidFill>
                  <a:srgbClr val="0B6F55"/>
                </a:solidFill>
                <a:latin typeface="Arial" pitchFamily="34" charset="0"/>
              </a:defRPr>
            </a:lvl1pPr>
            <a:lvl2pPr marL="742950" indent="-285750" eaLnBrk="0" hangingPunct="0">
              <a:defRPr>
                <a:solidFill>
                  <a:srgbClr val="0B6F55"/>
                </a:solidFill>
                <a:latin typeface="Arial" pitchFamily="34" charset="0"/>
              </a:defRPr>
            </a:lvl2pPr>
            <a:lvl3pPr marL="1143000" indent="-228600" eaLnBrk="0" hangingPunct="0">
              <a:defRPr>
                <a:solidFill>
                  <a:srgbClr val="0B6F55"/>
                </a:solidFill>
                <a:latin typeface="Arial" pitchFamily="34" charset="0"/>
              </a:defRPr>
            </a:lvl3pPr>
            <a:lvl4pPr marL="1600200" indent="-228600" eaLnBrk="0" hangingPunct="0">
              <a:defRPr>
                <a:solidFill>
                  <a:srgbClr val="0B6F55"/>
                </a:solidFill>
                <a:latin typeface="Arial" pitchFamily="34" charset="0"/>
              </a:defRPr>
            </a:lvl4pPr>
            <a:lvl5pPr marL="2057400" indent="-228600" eaLnBrk="0" hangingPunct="0">
              <a:defRPr>
                <a:solidFill>
                  <a:srgbClr val="0B6F55"/>
                </a:solidFill>
                <a:latin typeface="Arial" pitchFamily="34" charset="0"/>
              </a:defRPr>
            </a:lvl5pPr>
            <a:lvl6pPr marL="2514600" indent="-228600" eaLnBrk="0" fontAlgn="base" hangingPunct="0">
              <a:spcBef>
                <a:spcPct val="0"/>
              </a:spcBef>
              <a:spcAft>
                <a:spcPct val="0"/>
              </a:spcAft>
              <a:defRPr>
                <a:solidFill>
                  <a:srgbClr val="0B6F55"/>
                </a:solidFill>
                <a:latin typeface="Arial" pitchFamily="34" charset="0"/>
              </a:defRPr>
            </a:lvl6pPr>
            <a:lvl7pPr marL="2971800" indent="-228600" eaLnBrk="0" fontAlgn="base" hangingPunct="0">
              <a:spcBef>
                <a:spcPct val="0"/>
              </a:spcBef>
              <a:spcAft>
                <a:spcPct val="0"/>
              </a:spcAft>
              <a:defRPr>
                <a:solidFill>
                  <a:srgbClr val="0B6F55"/>
                </a:solidFill>
                <a:latin typeface="Arial" pitchFamily="34" charset="0"/>
              </a:defRPr>
            </a:lvl7pPr>
            <a:lvl8pPr marL="3429000" indent="-228600" eaLnBrk="0" fontAlgn="base" hangingPunct="0">
              <a:spcBef>
                <a:spcPct val="0"/>
              </a:spcBef>
              <a:spcAft>
                <a:spcPct val="0"/>
              </a:spcAft>
              <a:defRPr>
                <a:solidFill>
                  <a:srgbClr val="0B6F55"/>
                </a:solidFill>
                <a:latin typeface="Arial" pitchFamily="34" charset="0"/>
              </a:defRPr>
            </a:lvl8pPr>
            <a:lvl9pPr marL="3886200" indent="-228600" eaLnBrk="0" fontAlgn="base" hangingPunct="0">
              <a:spcBef>
                <a:spcPct val="0"/>
              </a:spcBef>
              <a:spcAft>
                <a:spcPct val="0"/>
              </a:spcAft>
              <a:defRPr>
                <a:solidFill>
                  <a:srgbClr val="0B6F55"/>
                </a:solidFill>
                <a:latin typeface="Arial" pitchFamily="34" charset="0"/>
              </a:defRPr>
            </a:lvl9pPr>
          </a:lstStyle>
          <a:p>
            <a:pPr eaLnBrk="1" hangingPunct="1"/>
            <a:r>
              <a:rPr lang="pt-PT" b="1" dirty="0">
                <a:solidFill>
                  <a:schemeClr val="tx1"/>
                </a:solidFill>
                <a:latin typeface="+mn-lt"/>
              </a:rPr>
              <a:t>A</a:t>
            </a:r>
            <a:endParaRPr lang="en-US" b="1" dirty="0">
              <a:solidFill>
                <a:schemeClr val="tx1"/>
              </a:solidFill>
              <a:latin typeface="+mn-lt"/>
            </a:endParaRPr>
          </a:p>
        </p:txBody>
      </p:sp>
      <p:sp>
        <p:nvSpPr>
          <p:cNvPr id="584716" name="Text Box 12"/>
          <p:cNvSpPr txBox="1">
            <a:spLocks noChangeArrowheads="1"/>
          </p:cNvSpPr>
          <p:nvPr/>
        </p:nvSpPr>
        <p:spPr bwMode="auto">
          <a:xfrm>
            <a:off x="5622694" y="1874243"/>
            <a:ext cx="311069" cy="371471"/>
          </a:xfrm>
          <a:prstGeom prst="rect">
            <a:avLst/>
          </a:prstGeom>
          <a:noFill/>
          <a:ln w="19050">
            <a:noFill/>
            <a:miter lim="800000"/>
            <a:headEnd/>
            <a:tailEnd/>
          </a:ln>
          <a:effectLst/>
        </p:spPr>
        <p:txBody>
          <a:bodyPr wrap="none" lIns="89960" tIns="46779" rIns="89960" bIns="46779">
            <a:spAutoFit/>
          </a:bodyPr>
          <a:lstStyle>
            <a:lvl1pPr eaLnBrk="0" hangingPunct="0">
              <a:defRPr>
                <a:solidFill>
                  <a:srgbClr val="0B6F55"/>
                </a:solidFill>
                <a:latin typeface="Arial" pitchFamily="34" charset="0"/>
              </a:defRPr>
            </a:lvl1pPr>
            <a:lvl2pPr marL="742950" indent="-285750" eaLnBrk="0" hangingPunct="0">
              <a:defRPr>
                <a:solidFill>
                  <a:srgbClr val="0B6F55"/>
                </a:solidFill>
                <a:latin typeface="Arial" pitchFamily="34" charset="0"/>
              </a:defRPr>
            </a:lvl2pPr>
            <a:lvl3pPr marL="1143000" indent="-228600" eaLnBrk="0" hangingPunct="0">
              <a:defRPr>
                <a:solidFill>
                  <a:srgbClr val="0B6F55"/>
                </a:solidFill>
                <a:latin typeface="Arial" pitchFamily="34" charset="0"/>
              </a:defRPr>
            </a:lvl3pPr>
            <a:lvl4pPr marL="1600200" indent="-228600" eaLnBrk="0" hangingPunct="0">
              <a:defRPr>
                <a:solidFill>
                  <a:srgbClr val="0B6F55"/>
                </a:solidFill>
                <a:latin typeface="Arial" pitchFamily="34" charset="0"/>
              </a:defRPr>
            </a:lvl4pPr>
            <a:lvl5pPr marL="2057400" indent="-228600" eaLnBrk="0" hangingPunct="0">
              <a:defRPr>
                <a:solidFill>
                  <a:srgbClr val="0B6F55"/>
                </a:solidFill>
                <a:latin typeface="Arial" pitchFamily="34" charset="0"/>
              </a:defRPr>
            </a:lvl5pPr>
            <a:lvl6pPr marL="2514600" indent="-228600" eaLnBrk="0" fontAlgn="base" hangingPunct="0">
              <a:spcBef>
                <a:spcPct val="0"/>
              </a:spcBef>
              <a:spcAft>
                <a:spcPct val="0"/>
              </a:spcAft>
              <a:defRPr>
                <a:solidFill>
                  <a:srgbClr val="0B6F55"/>
                </a:solidFill>
                <a:latin typeface="Arial" pitchFamily="34" charset="0"/>
              </a:defRPr>
            </a:lvl6pPr>
            <a:lvl7pPr marL="2971800" indent="-228600" eaLnBrk="0" fontAlgn="base" hangingPunct="0">
              <a:spcBef>
                <a:spcPct val="0"/>
              </a:spcBef>
              <a:spcAft>
                <a:spcPct val="0"/>
              </a:spcAft>
              <a:defRPr>
                <a:solidFill>
                  <a:srgbClr val="0B6F55"/>
                </a:solidFill>
                <a:latin typeface="Arial" pitchFamily="34" charset="0"/>
              </a:defRPr>
            </a:lvl7pPr>
            <a:lvl8pPr marL="3429000" indent="-228600" eaLnBrk="0" fontAlgn="base" hangingPunct="0">
              <a:spcBef>
                <a:spcPct val="0"/>
              </a:spcBef>
              <a:spcAft>
                <a:spcPct val="0"/>
              </a:spcAft>
              <a:defRPr>
                <a:solidFill>
                  <a:srgbClr val="0B6F55"/>
                </a:solidFill>
                <a:latin typeface="Arial" pitchFamily="34" charset="0"/>
              </a:defRPr>
            </a:lvl8pPr>
            <a:lvl9pPr marL="3886200" indent="-228600" eaLnBrk="0" fontAlgn="base" hangingPunct="0">
              <a:spcBef>
                <a:spcPct val="0"/>
              </a:spcBef>
              <a:spcAft>
                <a:spcPct val="0"/>
              </a:spcAft>
              <a:defRPr>
                <a:solidFill>
                  <a:srgbClr val="0B6F55"/>
                </a:solidFill>
                <a:latin typeface="Arial" pitchFamily="34" charset="0"/>
              </a:defRPr>
            </a:lvl9pPr>
          </a:lstStyle>
          <a:p>
            <a:pPr eaLnBrk="1" hangingPunct="1"/>
            <a:r>
              <a:rPr lang="pt-PT" b="1" dirty="0">
                <a:solidFill>
                  <a:schemeClr val="tx1"/>
                </a:solidFill>
                <a:latin typeface="+mn-lt"/>
              </a:rPr>
              <a:t>B</a:t>
            </a:r>
            <a:endParaRPr lang="en-US" b="1" dirty="0">
              <a:solidFill>
                <a:schemeClr val="tx1"/>
              </a:solidFill>
              <a:latin typeface="+mn-lt"/>
            </a:endParaRPr>
          </a:p>
        </p:txBody>
      </p:sp>
      <p:sp>
        <p:nvSpPr>
          <p:cNvPr id="584717" name="Text Box 13"/>
          <p:cNvSpPr txBox="1">
            <a:spLocks noChangeArrowheads="1"/>
          </p:cNvSpPr>
          <p:nvPr/>
        </p:nvSpPr>
        <p:spPr bwMode="auto">
          <a:xfrm>
            <a:off x="8445629" y="1840376"/>
            <a:ext cx="303856" cy="371471"/>
          </a:xfrm>
          <a:prstGeom prst="rect">
            <a:avLst/>
          </a:prstGeom>
          <a:noFill/>
          <a:ln w="19050">
            <a:noFill/>
            <a:miter lim="800000"/>
            <a:headEnd/>
            <a:tailEnd/>
          </a:ln>
          <a:effectLst/>
        </p:spPr>
        <p:txBody>
          <a:bodyPr wrap="none" lIns="89960" tIns="46779" rIns="89960" bIns="46779">
            <a:spAutoFit/>
          </a:bodyPr>
          <a:lstStyle>
            <a:lvl1pPr eaLnBrk="0" hangingPunct="0">
              <a:defRPr>
                <a:solidFill>
                  <a:srgbClr val="0B6F55"/>
                </a:solidFill>
                <a:latin typeface="Arial" pitchFamily="34" charset="0"/>
              </a:defRPr>
            </a:lvl1pPr>
            <a:lvl2pPr marL="742950" indent="-285750" eaLnBrk="0" hangingPunct="0">
              <a:defRPr>
                <a:solidFill>
                  <a:srgbClr val="0B6F55"/>
                </a:solidFill>
                <a:latin typeface="Arial" pitchFamily="34" charset="0"/>
              </a:defRPr>
            </a:lvl2pPr>
            <a:lvl3pPr marL="1143000" indent="-228600" eaLnBrk="0" hangingPunct="0">
              <a:defRPr>
                <a:solidFill>
                  <a:srgbClr val="0B6F55"/>
                </a:solidFill>
                <a:latin typeface="Arial" pitchFamily="34" charset="0"/>
              </a:defRPr>
            </a:lvl3pPr>
            <a:lvl4pPr marL="1600200" indent="-228600" eaLnBrk="0" hangingPunct="0">
              <a:defRPr>
                <a:solidFill>
                  <a:srgbClr val="0B6F55"/>
                </a:solidFill>
                <a:latin typeface="Arial" pitchFamily="34" charset="0"/>
              </a:defRPr>
            </a:lvl4pPr>
            <a:lvl5pPr marL="2057400" indent="-228600" eaLnBrk="0" hangingPunct="0">
              <a:defRPr>
                <a:solidFill>
                  <a:srgbClr val="0B6F55"/>
                </a:solidFill>
                <a:latin typeface="Arial" pitchFamily="34" charset="0"/>
              </a:defRPr>
            </a:lvl5pPr>
            <a:lvl6pPr marL="2514600" indent="-228600" eaLnBrk="0" fontAlgn="base" hangingPunct="0">
              <a:spcBef>
                <a:spcPct val="0"/>
              </a:spcBef>
              <a:spcAft>
                <a:spcPct val="0"/>
              </a:spcAft>
              <a:defRPr>
                <a:solidFill>
                  <a:srgbClr val="0B6F55"/>
                </a:solidFill>
                <a:latin typeface="Arial" pitchFamily="34" charset="0"/>
              </a:defRPr>
            </a:lvl6pPr>
            <a:lvl7pPr marL="2971800" indent="-228600" eaLnBrk="0" fontAlgn="base" hangingPunct="0">
              <a:spcBef>
                <a:spcPct val="0"/>
              </a:spcBef>
              <a:spcAft>
                <a:spcPct val="0"/>
              </a:spcAft>
              <a:defRPr>
                <a:solidFill>
                  <a:srgbClr val="0B6F55"/>
                </a:solidFill>
                <a:latin typeface="Arial" pitchFamily="34" charset="0"/>
              </a:defRPr>
            </a:lvl7pPr>
            <a:lvl8pPr marL="3429000" indent="-228600" eaLnBrk="0" fontAlgn="base" hangingPunct="0">
              <a:spcBef>
                <a:spcPct val="0"/>
              </a:spcBef>
              <a:spcAft>
                <a:spcPct val="0"/>
              </a:spcAft>
              <a:defRPr>
                <a:solidFill>
                  <a:srgbClr val="0B6F55"/>
                </a:solidFill>
                <a:latin typeface="Arial" pitchFamily="34" charset="0"/>
              </a:defRPr>
            </a:lvl8pPr>
            <a:lvl9pPr marL="3886200" indent="-228600" eaLnBrk="0" fontAlgn="base" hangingPunct="0">
              <a:spcBef>
                <a:spcPct val="0"/>
              </a:spcBef>
              <a:spcAft>
                <a:spcPct val="0"/>
              </a:spcAft>
              <a:defRPr>
                <a:solidFill>
                  <a:srgbClr val="0B6F55"/>
                </a:solidFill>
                <a:latin typeface="Arial" pitchFamily="34" charset="0"/>
              </a:defRPr>
            </a:lvl9pPr>
          </a:lstStyle>
          <a:p>
            <a:pPr eaLnBrk="1" hangingPunct="1"/>
            <a:r>
              <a:rPr lang="pt-PT" b="1" dirty="0">
                <a:solidFill>
                  <a:schemeClr val="tx1"/>
                </a:solidFill>
                <a:latin typeface="+mn-lt"/>
              </a:rPr>
              <a:t>C</a:t>
            </a:r>
            <a:endParaRPr lang="en-US" b="1" dirty="0">
              <a:solidFill>
                <a:schemeClr val="tx1"/>
              </a:solidFill>
              <a:latin typeface="+mn-lt"/>
            </a:endParaRP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l="2725" t="2274" r="2834" b="3127"/>
          <a:stretch>
            <a:fillRect/>
          </a:stretch>
        </p:blipFill>
        <p:spPr bwMode="auto">
          <a:xfrm>
            <a:off x="3435030" y="2198093"/>
            <a:ext cx="2822575" cy="2413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2052" t="2956" r="3866" b="3468"/>
          <a:stretch/>
        </p:blipFill>
        <p:spPr bwMode="auto">
          <a:xfrm>
            <a:off x="747177" y="2207091"/>
            <a:ext cx="2810411" cy="25172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p:cNvPicPr>
            <a:picLocks noChangeAspect="1" noChangeArrowheads="1"/>
          </p:cNvPicPr>
          <p:nvPr/>
        </p:nvPicPr>
        <p:blipFill>
          <a:blip r:embed="rId5">
            <a:extLst>
              <a:ext uri="{28A0092B-C50C-407E-A947-70E740481C1C}">
                <a14:useLocalDpi xmlns:a14="http://schemas.microsoft.com/office/drawing/2010/main" val="0"/>
              </a:ext>
            </a:extLst>
          </a:blip>
          <a:srcRect l="2647" t="2261" r="2647" b="2898"/>
          <a:stretch>
            <a:fillRect/>
          </a:stretch>
        </p:blipFill>
        <p:spPr bwMode="auto">
          <a:xfrm>
            <a:off x="6251128" y="2181160"/>
            <a:ext cx="27686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4" name="Straight Arrow Connector 3"/>
          <p:cNvCxnSpPr/>
          <p:nvPr/>
        </p:nvCxnSpPr>
        <p:spPr>
          <a:xfrm flipH="1">
            <a:off x="5024068" y="1613045"/>
            <a:ext cx="1" cy="7808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142217" y="3524041"/>
            <a:ext cx="1320496" cy="135618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8552" y="5559034"/>
            <a:ext cx="8129695" cy="369291"/>
          </a:xfrm>
          <a:prstGeom prst="rect">
            <a:avLst/>
          </a:prstGeom>
          <a:solidFill>
            <a:srgbClr val="FFFF99"/>
          </a:solidFill>
        </p:spPr>
        <p:txBody>
          <a:bodyPr wrap="square" lIns="91399" tIns="45700" rIns="91399" bIns="45700">
            <a:spAutoFit/>
          </a:bodyPr>
          <a:lstStyle/>
          <a:p>
            <a:pPr algn="ctr">
              <a:defRPr/>
            </a:pPr>
            <a:r>
              <a:rPr lang="en-US" dirty="0" smtClean="0">
                <a:solidFill>
                  <a:srgbClr val="FF0000"/>
                </a:solidFill>
              </a:rPr>
              <a:t>Entropy models: improvement in prediction quality in 72 h ahead predictions</a:t>
            </a:r>
            <a:endParaRPr lang="en-US" dirty="0">
              <a:solidFill>
                <a:srgbClr val="FF0000"/>
              </a:solidFill>
            </a:endParaRPr>
          </a:p>
        </p:txBody>
      </p:sp>
      <p:sp>
        <p:nvSpPr>
          <p:cNvPr id="3" name="Title 2"/>
          <p:cNvSpPr>
            <a:spLocks noGrp="1"/>
          </p:cNvSpPr>
          <p:nvPr>
            <p:ph type="title"/>
          </p:nvPr>
        </p:nvSpPr>
        <p:spPr>
          <a:xfrm>
            <a:off x="457200" y="156114"/>
            <a:ext cx="8229600" cy="1143000"/>
          </a:xfrm>
        </p:spPr>
        <p:txBody>
          <a:bodyPr>
            <a:normAutofit fontScale="90000"/>
          </a:bodyPr>
          <a:lstStyle/>
          <a:p>
            <a:r>
              <a:rPr lang="en-US" dirty="0" smtClean="0"/>
              <a:t>Application to Wind Power:</a:t>
            </a:r>
            <a:br>
              <a:rPr lang="en-US" dirty="0" smtClean="0"/>
            </a:br>
            <a:r>
              <a:rPr lang="en-US" dirty="0" smtClean="0"/>
              <a:t>Comparing error </a:t>
            </a:r>
            <a:r>
              <a:rPr lang="en-US" dirty="0" err="1" smtClean="0"/>
              <a:t>pdf</a:t>
            </a:r>
            <a:r>
              <a:rPr lang="en-US" dirty="0" smtClean="0"/>
              <a:t> for 3 wind farms </a:t>
            </a:r>
            <a:endParaRPr lang="en-US" dirty="0"/>
          </a:p>
        </p:txBody>
      </p:sp>
    </p:spTree>
    <p:extLst>
      <p:ext uri="{BB962C8B-B14F-4D97-AF65-F5344CB8AC3E}">
        <p14:creationId xmlns:p14="http://schemas.microsoft.com/office/powerpoint/2010/main" val="122456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Identifying</a:t>
            </a:r>
            <a:r>
              <a:rPr lang="pt-PT" dirty="0" smtClean="0"/>
              <a:t> </a:t>
            </a:r>
            <a:r>
              <a:rPr lang="pt-PT" dirty="0" err="1" smtClean="0"/>
              <a:t>Breaker</a:t>
            </a:r>
            <a:r>
              <a:rPr lang="pt-PT" dirty="0" smtClean="0"/>
              <a:t> Status</a:t>
            </a:r>
            <a:endParaRPr lang="pt-PT" dirty="0"/>
          </a:p>
        </p:txBody>
      </p:sp>
      <p:sp>
        <p:nvSpPr>
          <p:cNvPr id="3" name="Content Placeholder 2"/>
          <p:cNvSpPr>
            <a:spLocks noGrp="1"/>
          </p:cNvSpPr>
          <p:nvPr>
            <p:ph idx="1"/>
          </p:nvPr>
        </p:nvSpPr>
        <p:spPr/>
        <p:txBody>
          <a:bodyPr>
            <a:normAutofit fontScale="92500" lnSpcReduction="20000"/>
          </a:bodyPr>
          <a:lstStyle/>
          <a:p>
            <a:r>
              <a:rPr lang="en-US" dirty="0" smtClean="0"/>
              <a:t>Is it possible to guess, based only on local electric data (measurements) the status of a breaker inserted in a network? </a:t>
            </a:r>
          </a:p>
          <a:p>
            <a:endParaRPr lang="en-US" dirty="0" smtClean="0"/>
          </a:p>
          <a:p>
            <a:endParaRPr lang="en-US" dirty="0" smtClean="0"/>
          </a:p>
          <a:p>
            <a:r>
              <a:rPr lang="en-US" dirty="0" smtClean="0">
                <a:solidFill>
                  <a:srgbClr val="FF0000"/>
                </a:solidFill>
              </a:rPr>
              <a:t>CONJECTURE</a:t>
            </a:r>
          </a:p>
          <a:p>
            <a:r>
              <a:rPr lang="en-US" sz="2000" dirty="0"/>
              <a:t>The topology information is hidden (or is diluted) in the values of the electric variables.</a:t>
            </a:r>
          </a:p>
          <a:p>
            <a:pPr lvl="1"/>
            <a:r>
              <a:rPr lang="en-US" sz="2000" dirty="0"/>
              <a:t>So, distinct topology states must become somehow reflected in distinct shapes of the manifold supporting the electric data.</a:t>
            </a:r>
          </a:p>
          <a:p>
            <a:pPr lvl="1"/>
            <a:endParaRPr lang="en-US" sz="2000" dirty="0"/>
          </a:p>
          <a:p>
            <a:r>
              <a:rPr lang="en-US" sz="2000" dirty="0"/>
              <a:t>How to unveil such information?</a:t>
            </a:r>
          </a:p>
          <a:p>
            <a:pPr lvl="1"/>
            <a:r>
              <a:rPr lang="en-US" sz="2000" dirty="0"/>
              <a:t>Hint: the breaker status is a macro-feature…</a:t>
            </a:r>
            <a:endParaRPr lang="en-US" dirty="0"/>
          </a:p>
        </p:txBody>
      </p:sp>
      <p:sp>
        <p:nvSpPr>
          <p:cNvPr id="4" name="Slide Number Placeholder 3"/>
          <p:cNvSpPr>
            <a:spLocks noGrp="1"/>
          </p:cNvSpPr>
          <p:nvPr>
            <p:ph type="sldNum" sz="quarter" idx="12"/>
          </p:nvPr>
        </p:nvSpPr>
        <p:spPr/>
        <p:txBody>
          <a:bodyPr/>
          <a:lstStyle/>
          <a:p>
            <a:fld id="{860EE60D-CFD7-42CF-8728-DC5DCB061FE8}" type="slidenum">
              <a:rPr lang="pt-PT" smtClean="0">
                <a:solidFill>
                  <a:srgbClr val="4BACC6"/>
                </a:solidFill>
              </a:rPr>
              <a:pPr/>
              <a:t>11</a:t>
            </a:fld>
            <a:endParaRPr lang="pt-PT" dirty="0">
              <a:solidFill>
                <a:srgbClr val="4BACC6"/>
              </a:solidFill>
            </a:endParaRPr>
          </a:p>
        </p:txBody>
      </p:sp>
      <p:pic>
        <p:nvPicPr>
          <p:cNvPr id="5" name="Picture 4"/>
          <p:cNvPicPr/>
          <p:nvPr/>
        </p:nvPicPr>
        <p:blipFill rotWithShape="1">
          <a:blip r:embed="rId2" cstate="print">
            <a:extLst>
              <a:ext uri="{28A0092B-C50C-407E-A947-70E740481C1C}">
                <a14:useLocalDpi xmlns:a14="http://schemas.microsoft.com/office/drawing/2010/main"/>
              </a:ext>
            </a:extLst>
          </a:blip>
          <a:srcRect t="14394" b="7576"/>
          <a:stretch/>
        </p:blipFill>
        <p:spPr>
          <a:xfrm>
            <a:off x="6075045" y="2517130"/>
            <a:ext cx="2651760" cy="1046480"/>
          </a:xfrm>
          <a:prstGeom prst="rect">
            <a:avLst/>
          </a:prstGeom>
        </p:spPr>
      </p:pic>
    </p:spTree>
    <p:extLst>
      <p:ext uri="{BB962C8B-B14F-4D97-AF65-F5344CB8AC3E}">
        <p14:creationId xmlns:p14="http://schemas.microsoft.com/office/powerpoint/2010/main" val="34443357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err="1" smtClean="0"/>
              <a:t>Maximizing</a:t>
            </a:r>
            <a:r>
              <a:rPr lang="pt-PT" dirty="0" smtClean="0"/>
              <a:t> </a:t>
            </a:r>
            <a:r>
              <a:rPr lang="pt-PT" dirty="0" err="1" smtClean="0"/>
              <a:t>Information</a:t>
            </a:r>
            <a:r>
              <a:rPr lang="pt-PT" dirty="0" smtClean="0"/>
              <a:t> </a:t>
            </a:r>
            <a:r>
              <a:rPr lang="pt-PT" dirty="0" err="1" smtClean="0"/>
              <a:t>Flow</a:t>
            </a:r>
            <a:r>
              <a:rPr lang="pt-PT" dirty="0" smtClean="0"/>
              <a:t> </a:t>
            </a:r>
            <a:r>
              <a:rPr lang="pt-PT" dirty="0" err="1"/>
              <a:t>T</a:t>
            </a:r>
            <a:r>
              <a:rPr lang="pt-PT" dirty="0" err="1" smtClean="0"/>
              <a:t>hrough</a:t>
            </a:r>
            <a:r>
              <a:rPr lang="pt-PT" dirty="0" smtClean="0"/>
              <a:t> </a:t>
            </a:r>
            <a:r>
              <a:rPr lang="pt-PT" dirty="0" err="1" smtClean="0"/>
              <a:t>Autoencoders</a:t>
            </a:r>
            <a:endParaRPr lang="pt-PT" dirty="0"/>
          </a:p>
        </p:txBody>
      </p:sp>
      <p:sp>
        <p:nvSpPr>
          <p:cNvPr id="3" name="Text Placeholder 2"/>
          <p:cNvSpPr>
            <a:spLocks noGrp="1"/>
          </p:cNvSpPr>
          <p:nvPr>
            <p:ph idx="1"/>
          </p:nvPr>
        </p:nvSpPr>
        <p:spPr>
          <a:xfrm>
            <a:off x="270933" y="1600207"/>
            <a:ext cx="8737600" cy="4525963"/>
          </a:xfrm>
        </p:spPr>
        <p:txBody>
          <a:bodyPr>
            <a:normAutofit/>
          </a:bodyPr>
          <a:lstStyle/>
          <a:p>
            <a:r>
              <a:rPr lang="en-US" dirty="0" smtClean="0"/>
              <a:t>A perfect </a:t>
            </a:r>
            <a:r>
              <a:rPr lang="en-US" dirty="0" err="1" smtClean="0"/>
              <a:t>autoencoder</a:t>
            </a:r>
            <a:r>
              <a:rPr lang="en-US" dirty="0" smtClean="0"/>
              <a:t> will preserve maximum information from input to output.</a:t>
            </a:r>
          </a:p>
          <a:p>
            <a:r>
              <a:rPr lang="en-US" sz="2000" dirty="0"/>
              <a:t>The </a:t>
            </a:r>
            <a:r>
              <a:rPr lang="en-US" sz="2000" dirty="0">
                <a:solidFill>
                  <a:srgbClr val="FF0000"/>
                </a:solidFill>
                <a:effectLst>
                  <a:outerShdw blurRad="38100" dist="38100" dir="2700000" algn="tl">
                    <a:srgbClr val="000000">
                      <a:alpha val="43137"/>
                    </a:srgbClr>
                  </a:outerShdw>
                </a:effectLst>
              </a:rPr>
              <a:t>first half</a:t>
            </a:r>
            <a:r>
              <a:rPr lang="en-US" sz="2000" dirty="0"/>
              <a:t>, trained in unsupervised mode, should yield at its output the maximum amount of information as presented at the input when trained with mutual information.</a:t>
            </a:r>
          </a:p>
          <a:p>
            <a:endParaRPr lang="en-US" sz="2000" dirty="0"/>
          </a:p>
          <a:p>
            <a:endParaRPr lang="en-US" sz="2000" dirty="0"/>
          </a:p>
          <a:p>
            <a:endParaRPr lang="en-US" sz="2000" dirty="0"/>
          </a:p>
        </p:txBody>
      </p:sp>
      <p:pic>
        <p:nvPicPr>
          <p:cNvPr id="8196" name="Picture 4" descr="http://www.ux1.eiu.edu/~cfadd/1150/11FldMtn/Images/flow1.gif"/>
          <p:cNvPicPr>
            <a:picLocks noChangeAspect="1" noChangeArrowheads="1"/>
          </p:cNvPicPr>
          <p:nvPr/>
        </p:nvPicPr>
        <p:blipFill rotWithShape="1">
          <a:blip r:embed="rId2">
            <a:extLst>
              <a:ext uri="{28A0092B-C50C-407E-A947-70E740481C1C}">
                <a14:useLocalDpi xmlns:a14="http://schemas.microsoft.com/office/drawing/2010/main" val="0"/>
              </a:ext>
            </a:extLst>
          </a:blip>
          <a:srcRect b="55791"/>
          <a:stretch/>
        </p:blipFill>
        <p:spPr bwMode="auto">
          <a:xfrm>
            <a:off x="3264490" y="4848917"/>
            <a:ext cx="2609850" cy="800072"/>
          </a:xfrm>
          <a:prstGeom prst="rect">
            <a:avLst/>
          </a:prstGeom>
          <a:noFill/>
          <a:extLst>
            <a:ext uri="{909E8E84-426E-40dd-AFC4-6F175D3DCCD1}">
              <a14:hiddenFill xmlns:a14="http://schemas.microsoft.com/office/drawing/2010/main">
                <a:solidFill>
                  <a:srgbClr val="FFFFFF"/>
                </a:solidFill>
              </a14:hiddenFill>
            </a:ext>
          </a:extLst>
        </p:spPr>
      </p:pic>
      <p:sp>
        <p:nvSpPr>
          <p:cNvPr id="6" name="Bent Arrow 5"/>
          <p:cNvSpPr/>
          <p:nvPr/>
        </p:nvSpPr>
        <p:spPr>
          <a:xfrm rot="5400000">
            <a:off x="4445590" y="5486400"/>
            <a:ext cx="247650" cy="209550"/>
          </a:xfrm>
          <a:prstGeom prst="ben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99" tIns="45700" rIns="91399" bIns="45700" rtlCol="0" anchor="ctr"/>
          <a:lstStyle/>
          <a:p>
            <a:pPr algn="ctr"/>
            <a:endParaRPr lang="pt-PT">
              <a:solidFill>
                <a:schemeClr val="tx1"/>
              </a:solidFill>
            </a:endParaRPr>
          </a:p>
        </p:txBody>
      </p:sp>
      <p:sp>
        <p:nvSpPr>
          <p:cNvPr id="8" name="Right Arrow 7"/>
          <p:cNvSpPr/>
          <p:nvPr/>
        </p:nvSpPr>
        <p:spPr>
          <a:xfrm>
            <a:off x="1428750" y="4972050"/>
            <a:ext cx="1797640" cy="552450"/>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99" tIns="45700" rIns="91399" bIns="45700" rtlCol="0" anchor="ctr"/>
          <a:lstStyle/>
          <a:p>
            <a:pPr algn="ctr"/>
            <a:r>
              <a:rPr lang="pt-PT" b="1" dirty="0" smtClean="0">
                <a:solidFill>
                  <a:srgbClr val="FF0000"/>
                </a:solidFill>
                <a:effectLst>
                  <a:outerShdw blurRad="38100" dist="38100" dir="2700000" algn="tl">
                    <a:srgbClr val="000000"/>
                  </a:outerShdw>
                </a:effectLst>
              </a:rPr>
              <a:t>INFORMATION</a:t>
            </a:r>
            <a:endParaRPr lang="pt-PT" b="1" dirty="0">
              <a:solidFill>
                <a:srgbClr val="FF0000"/>
              </a:solidFill>
              <a:effectLst>
                <a:outerShdw blurRad="38100" dist="38100" dir="2700000" algn="tl">
                  <a:srgbClr val="000000"/>
                </a:outerShdw>
              </a:effectLst>
            </a:endParaRPr>
          </a:p>
        </p:txBody>
      </p:sp>
      <p:sp>
        <p:nvSpPr>
          <p:cNvPr id="18" name="Right Arrow 17"/>
          <p:cNvSpPr/>
          <p:nvPr/>
        </p:nvSpPr>
        <p:spPr>
          <a:xfrm>
            <a:off x="5874340" y="4972050"/>
            <a:ext cx="1797640" cy="552450"/>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99" tIns="45700" rIns="91399" bIns="45700" rtlCol="0" anchor="ctr"/>
          <a:lstStyle/>
          <a:p>
            <a:pPr algn="ctr"/>
            <a:r>
              <a:rPr lang="pt-PT" b="1" dirty="0" smtClean="0">
                <a:solidFill>
                  <a:srgbClr val="FF0000"/>
                </a:solidFill>
                <a:effectLst>
                  <a:outerShdw blurRad="38100" dist="38100" dir="2700000" algn="tl">
                    <a:srgbClr val="000000"/>
                  </a:outerShdw>
                </a:effectLst>
              </a:rPr>
              <a:t>INFORMATION’</a:t>
            </a:r>
            <a:endParaRPr lang="pt-PT" b="1" dirty="0">
              <a:solidFill>
                <a:srgbClr val="FF0000"/>
              </a:solidFill>
              <a:effectLst>
                <a:outerShdw blurRad="38100" dist="38100" dir="2700000" algn="tl">
                  <a:srgbClr val="000000"/>
                </a:outerShdw>
              </a:effectLst>
            </a:endParaRPr>
          </a:p>
        </p:txBody>
      </p:sp>
      <p:sp>
        <p:nvSpPr>
          <p:cNvPr id="13" name="Rectangle 12"/>
          <p:cNvSpPr/>
          <p:nvPr/>
        </p:nvSpPr>
        <p:spPr>
          <a:xfrm>
            <a:off x="4013097" y="5715005"/>
            <a:ext cx="1092306" cy="2381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99" tIns="45700" rIns="91399" bIns="45700" rtlCol="0" anchor="ctr"/>
          <a:lstStyle/>
          <a:p>
            <a:pPr algn="ctr"/>
            <a:r>
              <a:rPr lang="pt-PT" b="1" dirty="0" err="1" smtClean="0">
                <a:solidFill>
                  <a:srgbClr val="C00000"/>
                </a:solidFill>
                <a:effectLst>
                  <a:outerShdw blurRad="38100" dist="38100" dir="2700000" algn="tl">
                    <a:srgbClr val="000000">
                      <a:alpha val="43137"/>
                    </a:srgbClr>
                  </a:outerShdw>
                </a:effectLst>
              </a:rPr>
              <a:t>Info</a:t>
            </a:r>
            <a:r>
              <a:rPr lang="pt-PT" b="1" dirty="0" smtClean="0">
                <a:solidFill>
                  <a:srgbClr val="C00000"/>
                </a:solidFill>
                <a:effectLst>
                  <a:outerShdw blurRad="38100" dist="38100" dir="2700000" algn="tl">
                    <a:srgbClr val="000000">
                      <a:alpha val="43137"/>
                    </a:srgbClr>
                  </a:outerShdw>
                </a:effectLst>
              </a:rPr>
              <a:t> </a:t>
            </a:r>
            <a:r>
              <a:rPr lang="pt-PT" b="1" dirty="0" err="1" smtClean="0">
                <a:solidFill>
                  <a:srgbClr val="C00000"/>
                </a:solidFill>
                <a:effectLst>
                  <a:outerShdw blurRad="38100" dist="38100" dir="2700000" algn="tl">
                    <a:srgbClr val="000000">
                      <a:alpha val="43137"/>
                    </a:srgbClr>
                  </a:outerShdw>
                </a:effectLst>
              </a:rPr>
              <a:t>loss</a:t>
            </a:r>
            <a:endParaRPr lang="pt-PT" b="1" dirty="0">
              <a:solidFill>
                <a:srgbClr val="C00000"/>
              </a:solidFill>
              <a:effectLst>
                <a:outerShdw blurRad="38100" dist="38100" dir="2700000" algn="tl">
                  <a:srgbClr val="000000">
                    <a:alpha val="43137"/>
                  </a:srgbClr>
                </a:outerShdw>
              </a:effectLst>
            </a:endParaRPr>
          </a:p>
        </p:txBody>
      </p:sp>
      <p:pic>
        <p:nvPicPr>
          <p:cNvPr id="20" name="Picture 1"/>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865833" y="3423551"/>
            <a:ext cx="1598807" cy="1440000"/>
          </a:xfrm>
          <a:prstGeom prst="rect">
            <a:avLst/>
          </a:prstGeom>
          <a:noFill/>
          <a:ln w="9525">
            <a:noFill/>
            <a:miter lim="800000"/>
            <a:headEnd/>
            <a:tailEnd/>
          </a:ln>
        </p:spPr>
      </p:pic>
      <p:pic>
        <p:nvPicPr>
          <p:cNvPr id="21" name="Picture 1"/>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88468" y="3428660"/>
            <a:ext cx="1730473" cy="1440000"/>
          </a:xfrm>
          <a:prstGeom prst="rect">
            <a:avLst/>
          </a:prstGeom>
          <a:noFill/>
          <a:ln w="9525">
            <a:noFill/>
            <a:miter lim="800000"/>
            <a:headEnd/>
            <a:tailEnd/>
          </a:ln>
        </p:spPr>
      </p:pic>
    </p:spTree>
    <p:extLst>
      <p:ext uri="{BB962C8B-B14F-4D97-AF65-F5344CB8AC3E}">
        <p14:creationId xmlns:p14="http://schemas.microsoft.com/office/powerpoint/2010/main" val="231896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57" y="114684"/>
            <a:ext cx="8229600" cy="1143000"/>
          </a:xfrm>
        </p:spPr>
        <p:txBody>
          <a:bodyPr>
            <a:normAutofit/>
          </a:bodyPr>
          <a:lstStyle/>
          <a:p>
            <a:r>
              <a:rPr lang="pt-PT" dirty="0" err="1"/>
              <a:t>T</a:t>
            </a:r>
            <a:r>
              <a:rPr lang="pt-PT" dirty="0" err="1" smtClean="0"/>
              <a:t>wo-step</a:t>
            </a:r>
            <a:r>
              <a:rPr lang="pt-PT" dirty="0" smtClean="0"/>
              <a:t> ITL training</a:t>
            </a:r>
            <a:endParaRPr lang="pt-PT"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158362"/>
              </p:ext>
            </p:extLst>
          </p:nvPr>
        </p:nvGraphicFramePr>
        <p:xfrm>
          <a:off x="829056" y="1759383"/>
          <a:ext cx="4494784" cy="1828337"/>
        </p:xfrm>
        <a:graphic>
          <a:graphicData uri="http://schemas.openxmlformats.org/drawingml/2006/table">
            <a:tbl>
              <a:tblPr firstRow="1" firstCol="1" bandRow="1">
                <a:tableStyleId>{5C22544A-7EE6-4342-B048-85BDC9FD1C3A}</a:tableStyleId>
              </a:tblPr>
              <a:tblGrid>
                <a:gridCol w="1684324"/>
                <a:gridCol w="1562343"/>
                <a:gridCol w="1248117"/>
              </a:tblGrid>
              <a:tr h="261191">
                <a:tc>
                  <a:txBody>
                    <a:bodyPr/>
                    <a:lstStyle/>
                    <a:p>
                      <a:pPr algn="l">
                        <a:lnSpc>
                          <a:spcPct val="105000"/>
                        </a:lnSpc>
                        <a:spcAft>
                          <a:spcPts val="0"/>
                        </a:spcAft>
                      </a:pPr>
                      <a:r>
                        <a:rPr lang="en-US" sz="1600" b="1" dirty="0">
                          <a:effectLst/>
                        </a:rPr>
                        <a:t>Autoencoder</a:t>
                      </a:r>
                      <a:endParaRPr lang="pt-PT" sz="1600" b="1" dirty="0">
                        <a:effectLst/>
                        <a:latin typeface="Times New Roman"/>
                        <a:ea typeface="Times New Roman"/>
                      </a:endParaRPr>
                    </a:p>
                  </a:txBody>
                  <a:tcPr marL="68580" marR="68580" marT="0" marB="0" anchor="ctr"/>
                </a:tc>
                <a:tc>
                  <a:txBody>
                    <a:bodyPr/>
                    <a:lstStyle/>
                    <a:p>
                      <a:pPr marL="48260" algn="l">
                        <a:lnSpc>
                          <a:spcPct val="105000"/>
                        </a:lnSpc>
                        <a:spcAft>
                          <a:spcPts val="0"/>
                        </a:spcAft>
                      </a:pPr>
                      <a:r>
                        <a:rPr lang="en-US" sz="1600" b="1">
                          <a:effectLst/>
                        </a:rPr>
                        <a:t>Model</a:t>
                      </a:r>
                      <a:endParaRPr lang="pt-PT" sz="1600" b="1">
                        <a:effectLst/>
                        <a:latin typeface="Times New Roman"/>
                        <a:ea typeface="Times New Roman"/>
                      </a:endParaRPr>
                    </a:p>
                  </a:txBody>
                  <a:tcPr marL="68580" marR="68580" marT="0" marB="0" anchor="ctr"/>
                </a:tc>
                <a:tc>
                  <a:txBody>
                    <a:bodyPr/>
                    <a:lstStyle/>
                    <a:p>
                      <a:pPr algn="ctr">
                        <a:lnSpc>
                          <a:spcPct val="105000"/>
                        </a:lnSpc>
                        <a:spcAft>
                          <a:spcPts val="0"/>
                        </a:spcAft>
                      </a:pPr>
                      <a:r>
                        <a:rPr lang="en-US" sz="1600" b="1">
                          <a:effectLst/>
                        </a:rPr>
                        <a:t>MSE</a:t>
                      </a:r>
                      <a:endParaRPr lang="pt-PT" sz="1600" b="1">
                        <a:effectLst/>
                        <a:latin typeface="Times New Roman"/>
                        <a:ea typeface="Times New Roman"/>
                      </a:endParaRPr>
                    </a:p>
                  </a:txBody>
                  <a:tcPr marL="68580" marR="68580" marT="0" marB="0" anchor="ctr"/>
                </a:tc>
              </a:tr>
              <a:tr h="261191">
                <a:tc rowSpan="3">
                  <a:txBody>
                    <a:bodyPr/>
                    <a:lstStyle/>
                    <a:p>
                      <a:pPr algn="l">
                        <a:lnSpc>
                          <a:spcPct val="105000"/>
                        </a:lnSpc>
                        <a:spcAft>
                          <a:spcPts val="0"/>
                        </a:spcAft>
                      </a:pPr>
                      <a:r>
                        <a:rPr lang="en-US" sz="1600" b="1" dirty="0">
                          <a:effectLst/>
                        </a:rPr>
                        <a:t>Breaker 2 open</a:t>
                      </a:r>
                      <a:endParaRPr lang="pt-PT" sz="1600" b="1" dirty="0">
                        <a:effectLst/>
                        <a:latin typeface="Times New Roman"/>
                        <a:ea typeface="Times New Roman"/>
                      </a:endParaRPr>
                    </a:p>
                  </a:txBody>
                  <a:tcPr marL="68580" marR="68580" marT="0" marB="0" anchor="ctr"/>
                </a:tc>
                <a:tc>
                  <a:txBody>
                    <a:bodyPr/>
                    <a:lstStyle/>
                    <a:p>
                      <a:pPr marL="48260" algn="l">
                        <a:lnSpc>
                          <a:spcPct val="105000"/>
                        </a:lnSpc>
                        <a:spcAft>
                          <a:spcPts val="0"/>
                        </a:spcAft>
                      </a:pPr>
                      <a:r>
                        <a:rPr lang="en-US" sz="1600" b="1">
                          <a:effectLst/>
                        </a:rPr>
                        <a:t>Single step</a:t>
                      </a:r>
                      <a:endParaRPr lang="pt-PT" sz="1600" b="1">
                        <a:effectLst/>
                        <a:latin typeface="Times New Roman"/>
                        <a:ea typeface="Times New Roman"/>
                      </a:endParaRPr>
                    </a:p>
                  </a:txBody>
                  <a:tcPr marL="68580" marR="68580" marT="0" marB="0" anchor="ctr"/>
                </a:tc>
                <a:tc>
                  <a:txBody>
                    <a:bodyPr/>
                    <a:lstStyle/>
                    <a:p>
                      <a:pPr algn="ctr">
                        <a:lnSpc>
                          <a:spcPct val="105000"/>
                        </a:lnSpc>
                        <a:spcAft>
                          <a:spcPts val="0"/>
                        </a:spcAft>
                      </a:pPr>
                      <a:r>
                        <a:rPr lang="en-US" sz="1600" b="1">
                          <a:effectLst/>
                        </a:rPr>
                        <a:t>0.0046</a:t>
                      </a:r>
                      <a:endParaRPr lang="pt-PT" sz="1600" b="1">
                        <a:effectLst/>
                        <a:latin typeface="Times New Roman"/>
                        <a:ea typeface="Times New Roman"/>
                      </a:endParaRPr>
                    </a:p>
                  </a:txBody>
                  <a:tcPr marL="68580" marR="68580" marT="0" marB="0" anchor="ctr"/>
                </a:tc>
              </a:tr>
              <a:tr h="261191">
                <a:tc vMerge="1">
                  <a:txBody>
                    <a:bodyPr/>
                    <a:lstStyle/>
                    <a:p>
                      <a:endParaRPr lang="pt-PT"/>
                    </a:p>
                  </a:txBody>
                  <a:tcPr/>
                </a:tc>
                <a:tc>
                  <a:txBody>
                    <a:bodyPr/>
                    <a:lstStyle/>
                    <a:p>
                      <a:pPr marL="48260" algn="l">
                        <a:lnSpc>
                          <a:spcPct val="105000"/>
                        </a:lnSpc>
                        <a:spcAft>
                          <a:spcPts val="0"/>
                        </a:spcAft>
                      </a:pPr>
                      <a:r>
                        <a:rPr lang="en-US" sz="1600" b="1">
                          <a:effectLst/>
                        </a:rPr>
                        <a:t>2-step ME</a:t>
                      </a:r>
                      <a:endParaRPr lang="pt-PT" sz="1600" b="1">
                        <a:effectLst/>
                        <a:latin typeface="Times New Roman"/>
                        <a:ea typeface="Times New Roman"/>
                      </a:endParaRPr>
                    </a:p>
                  </a:txBody>
                  <a:tcPr marL="68580" marR="68580" marT="0" marB="0" anchor="ctr"/>
                </a:tc>
                <a:tc>
                  <a:txBody>
                    <a:bodyPr/>
                    <a:lstStyle/>
                    <a:p>
                      <a:pPr algn="ctr">
                        <a:lnSpc>
                          <a:spcPct val="105000"/>
                        </a:lnSpc>
                        <a:spcAft>
                          <a:spcPts val="0"/>
                        </a:spcAft>
                      </a:pPr>
                      <a:r>
                        <a:rPr lang="en-US" sz="1600" b="1">
                          <a:effectLst/>
                        </a:rPr>
                        <a:t>0.0019</a:t>
                      </a:r>
                      <a:endParaRPr lang="pt-PT" sz="1600" b="1">
                        <a:effectLst/>
                        <a:latin typeface="Times New Roman"/>
                        <a:ea typeface="Times New Roman"/>
                      </a:endParaRPr>
                    </a:p>
                  </a:txBody>
                  <a:tcPr marL="68580" marR="68580" marT="0" marB="0" anchor="ctr"/>
                </a:tc>
              </a:tr>
              <a:tr h="261191">
                <a:tc vMerge="1">
                  <a:txBody>
                    <a:bodyPr/>
                    <a:lstStyle/>
                    <a:p>
                      <a:endParaRPr lang="pt-PT"/>
                    </a:p>
                  </a:txBody>
                  <a:tcPr/>
                </a:tc>
                <a:tc>
                  <a:txBody>
                    <a:bodyPr/>
                    <a:lstStyle/>
                    <a:p>
                      <a:pPr marL="48260" algn="l">
                        <a:lnSpc>
                          <a:spcPct val="105000"/>
                        </a:lnSpc>
                        <a:spcAft>
                          <a:spcPts val="0"/>
                        </a:spcAft>
                      </a:pPr>
                      <a:r>
                        <a:rPr lang="en-US" sz="1600" b="1" dirty="0">
                          <a:effectLst/>
                        </a:rPr>
                        <a:t>2-step MQMI</a:t>
                      </a:r>
                      <a:endParaRPr lang="pt-PT" sz="1600" b="1" dirty="0">
                        <a:effectLst/>
                        <a:latin typeface="Times New Roman"/>
                        <a:ea typeface="Times New Roman"/>
                      </a:endParaRPr>
                    </a:p>
                  </a:txBody>
                  <a:tcPr marL="68580" marR="68580" marT="0" marB="0" anchor="ctr"/>
                </a:tc>
                <a:tc>
                  <a:txBody>
                    <a:bodyPr/>
                    <a:lstStyle/>
                    <a:p>
                      <a:pPr algn="ctr">
                        <a:lnSpc>
                          <a:spcPct val="105000"/>
                        </a:lnSpc>
                        <a:spcAft>
                          <a:spcPts val="0"/>
                        </a:spcAft>
                      </a:pPr>
                      <a:r>
                        <a:rPr lang="en-US" sz="1600" b="1">
                          <a:effectLst/>
                        </a:rPr>
                        <a:t>0.0014</a:t>
                      </a:r>
                      <a:endParaRPr lang="pt-PT" sz="1600" b="1">
                        <a:effectLst/>
                        <a:latin typeface="Times New Roman"/>
                        <a:ea typeface="Times New Roman"/>
                      </a:endParaRPr>
                    </a:p>
                  </a:txBody>
                  <a:tcPr marL="68580" marR="68580" marT="0" marB="0" anchor="ctr"/>
                </a:tc>
              </a:tr>
              <a:tr h="261191">
                <a:tc rowSpan="3">
                  <a:txBody>
                    <a:bodyPr/>
                    <a:lstStyle/>
                    <a:p>
                      <a:pPr algn="l">
                        <a:lnSpc>
                          <a:spcPct val="105000"/>
                        </a:lnSpc>
                        <a:spcAft>
                          <a:spcPts val="0"/>
                        </a:spcAft>
                      </a:pPr>
                      <a:r>
                        <a:rPr lang="en-US" sz="1600" b="1" dirty="0">
                          <a:effectLst/>
                        </a:rPr>
                        <a:t>Breaker 2 closed</a:t>
                      </a:r>
                      <a:endParaRPr lang="pt-PT" sz="1600" b="1" dirty="0">
                        <a:effectLst/>
                        <a:latin typeface="Times New Roman"/>
                        <a:ea typeface="Times New Roman"/>
                      </a:endParaRPr>
                    </a:p>
                  </a:txBody>
                  <a:tcPr marL="68580" marR="68580" marT="0" marB="0" anchor="ctr"/>
                </a:tc>
                <a:tc>
                  <a:txBody>
                    <a:bodyPr/>
                    <a:lstStyle/>
                    <a:p>
                      <a:pPr marL="48260" algn="l">
                        <a:lnSpc>
                          <a:spcPct val="105000"/>
                        </a:lnSpc>
                        <a:spcAft>
                          <a:spcPts val="0"/>
                        </a:spcAft>
                      </a:pPr>
                      <a:r>
                        <a:rPr lang="en-US" sz="1600" b="1">
                          <a:effectLst/>
                        </a:rPr>
                        <a:t>Single step</a:t>
                      </a:r>
                      <a:endParaRPr lang="pt-PT" sz="1600" b="1">
                        <a:effectLst/>
                        <a:latin typeface="Times New Roman"/>
                        <a:ea typeface="Times New Roman"/>
                      </a:endParaRPr>
                    </a:p>
                  </a:txBody>
                  <a:tcPr marL="68580" marR="68580" marT="0" marB="0" anchor="ctr"/>
                </a:tc>
                <a:tc>
                  <a:txBody>
                    <a:bodyPr/>
                    <a:lstStyle/>
                    <a:p>
                      <a:pPr algn="ctr">
                        <a:lnSpc>
                          <a:spcPct val="105000"/>
                        </a:lnSpc>
                        <a:spcAft>
                          <a:spcPts val="0"/>
                        </a:spcAft>
                      </a:pPr>
                      <a:r>
                        <a:rPr lang="en-US" sz="1600" b="1">
                          <a:effectLst/>
                        </a:rPr>
                        <a:t>0.0053</a:t>
                      </a:r>
                      <a:endParaRPr lang="pt-PT" sz="1600" b="1">
                        <a:effectLst/>
                        <a:latin typeface="Times New Roman"/>
                        <a:ea typeface="Times New Roman"/>
                      </a:endParaRPr>
                    </a:p>
                  </a:txBody>
                  <a:tcPr marL="68580" marR="68580" marT="0" marB="0" anchor="ctr"/>
                </a:tc>
              </a:tr>
              <a:tr h="261191">
                <a:tc vMerge="1">
                  <a:txBody>
                    <a:bodyPr/>
                    <a:lstStyle/>
                    <a:p>
                      <a:endParaRPr lang="pt-PT"/>
                    </a:p>
                  </a:txBody>
                  <a:tcPr/>
                </a:tc>
                <a:tc>
                  <a:txBody>
                    <a:bodyPr/>
                    <a:lstStyle/>
                    <a:p>
                      <a:pPr marL="48260" algn="l">
                        <a:lnSpc>
                          <a:spcPct val="105000"/>
                        </a:lnSpc>
                        <a:spcAft>
                          <a:spcPts val="0"/>
                        </a:spcAft>
                      </a:pPr>
                      <a:r>
                        <a:rPr lang="en-US" sz="1600" b="1">
                          <a:effectLst/>
                        </a:rPr>
                        <a:t>2-step ME</a:t>
                      </a:r>
                      <a:endParaRPr lang="pt-PT" sz="1600" b="1">
                        <a:effectLst/>
                        <a:latin typeface="Times New Roman"/>
                        <a:ea typeface="Times New Roman"/>
                      </a:endParaRPr>
                    </a:p>
                  </a:txBody>
                  <a:tcPr marL="68580" marR="68580" marT="0" marB="0" anchor="ctr"/>
                </a:tc>
                <a:tc>
                  <a:txBody>
                    <a:bodyPr/>
                    <a:lstStyle/>
                    <a:p>
                      <a:pPr algn="ctr">
                        <a:lnSpc>
                          <a:spcPct val="105000"/>
                        </a:lnSpc>
                        <a:spcAft>
                          <a:spcPts val="0"/>
                        </a:spcAft>
                      </a:pPr>
                      <a:r>
                        <a:rPr lang="en-US" sz="1600" b="1">
                          <a:effectLst/>
                        </a:rPr>
                        <a:t>0.0015</a:t>
                      </a:r>
                      <a:endParaRPr lang="pt-PT" sz="1600" b="1">
                        <a:effectLst/>
                        <a:latin typeface="Times New Roman"/>
                        <a:ea typeface="Times New Roman"/>
                      </a:endParaRPr>
                    </a:p>
                  </a:txBody>
                  <a:tcPr marL="68580" marR="68580" marT="0" marB="0" anchor="ctr"/>
                </a:tc>
              </a:tr>
              <a:tr h="261191">
                <a:tc vMerge="1">
                  <a:txBody>
                    <a:bodyPr/>
                    <a:lstStyle/>
                    <a:p>
                      <a:endParaRPr lang="pt-PT"/>
                    </a:p>
                  </a:txBody>
                  <a:tcPr/>
                </a:tc>
                <a:tc>
                  <a:txBody>
                    <a:bodyPr/>
                    <a:lstStyle/>
                    <a:p>
                      <a:pPr marL="48260" algn="l">
                        <a:lnSpc>
                          <a:spcPct val="105000"/>
                        </a:lnSpc>
                        <a:spcAft>
                          <a:spcPts val="0"/>
                        </a:spcAft>
                      </a:pPr>
                      <a:r>
                        <a:rPr lang="en-US" sz="1600" b="1">
                          <a:effectLst/>
                        </a:rPr>
                        <a:t>2-step MQMI</a:t>
                      </a:r>
                      <a:endParaRPr lang="pt-PT" sz="1600" b="1">
                        <a:effectLst/>
                        <a:latin typeface="Times New Roman"/>
                        <a:ea typeface="Times New Roman"/>
                      </a:endParaRPr>
                    </a:p>
                  </a:txBody>
                  <a:tcPr marL="68580" marR="68580" marT="0" marB="0" anchor="ctr"/>
                </a:tc>
                <a:tc>
                  <a:txBody>
                    <a:bodyPr/>
                    <a:lstStyle/>
                    <a:p>
                      <a:pPr algn="ctr">
                        <a:lnSpc>
                          <a:spcPct val="105000"/>
                        </a:lnSpc>
                        <a:spcAft>
                          <a:spcPts val="0"/>
                        </a:spcAft>
                      </a:pPr>
                      <a:r>
                        <a:rPr lang="en-US" sz="1600" b="1" dirty="0">
                          <a:effectLst/>
                        </a:rPr>
                        <a:t>0.0007</a:t>
                      </a:r>
                      <a:endParaRPr lang="pt-PT" sz="1600" b="1" dirty="0">
                        <a:effectLst/>
                        <a:latin typeface="Times New Roman"/>
                        <a:ea typeface="Times New Roman"/>
                      </a:endParaRPr>
                    </a:p>
                  </a:txBody>
                  <a:tcPr marL="68580" marR="68580" marT="0" marB="0" anchor="ctr"/>
                </a:tc>
              </a:tr>
            </a:tbl>
          </a:graphicData>
        </a:graphic>
      </p:graphicFrame>
      <p:sp>
        <p:nvSpPr>
          <p:cNvPr id="4" name="Slide Number Placeholder 3"/>
          <p:cNvSpPr>
            <a:spLocks noGrp="1"/>
          </p:cNvSpPr>
          <p:nvPr>
            <p:ph type="sldNum" sz="quarter" idx="12"/>
          </p:nvPr>
        </p:nvSpPr>
        <p:spPr>
          <a:xfrm>
            <a:off x="6670802" y="6375810"/>
            <a:ext cx="2133600" cy="365125"/>
          </a:xfrm>
        </p:spPr>
        <p:txBody>
          <a:bodyPr/>
          <a:lstStyle/>
          <a:p>
            <a:fld id="{860EE60D-CFD7-42CF-8728-DC5DCB061FE8}" type="slidenum">
              <a:rPr lang="pt-PT" smtClean="0"/>
              <a:pPr/>
              <a:t>13</a:t>
            </a:fld>
            <a:endParaRPr lang="pt-PT" dirty="0"/>
          </a:p>
        </p:txBody>
      </p:sp>
      <p:pic>
        <p:nvPicPr>
          <p:cNvPr id="5" name="Picture 4"/>
          <p:cNvPicPr/>
          <p:nvPr/>
        </p:nvPicPr>
        <p:blipFill>
          <a:blip r:embed="rId2"/>
          <a:stretch>
            <a:fillRect/>
          </a:stretch>
        </p:blipFill>
        <p:spPr>
          <a:xfrm>
            <a:off x="5474208" y="1237043"/>
            <a:ext cx="3330194" cy="4166011"/>
          </a:xfrm>
          <a:prstGeom prst="rect">
            <a:avLst/>
          </a:prstGeom>
        </p:spPr>
      </p:pic>
      <p:graphicFrame>
        <p:nvGraphicFramePr>
          <p:cNvPr id="7" name="Table 6"/>
          <p:cNvGraphicFramePr>
            <a:graphicFrameLocks noGrp="1"/>
          </p:cNvGraphicFramePr>
          <p:nvPr>
            <p:extLst/>
          </p:nvPr>
        </p:nvGraphicFramePr>
        <p:xfrm>
          <a:off x="780987" y="5231372"/>
          <a:ext cx="4555111" cy="829179"/>
        </p:xfrm>
        <a:graphic>
          <a:graphicData uri="http://schemas.openxmlformats.org/drawingml/2006/table">
            <a:tbl>
              <a:tblPr>
                <a:tableStyleId>{5C22544A-7EE6-4342-B048-85BDC9FD1C3A}</a:tableStyleId>
              </a:tblPr>
              <a:tblGrid>
                <a:gridCol w="1631383"/>
                <a:gridCol w="730932"/>
                <a:gridCol w="730932"/>
                <a:gridCol w="730932"/>
                <a:gridCol w="730932"/>
              </a:tblGrid>
              <a:tr h="276393">
                <a:tc>
                  <a:txBody>
                    <a:bodyPr/>
                    <a:lstStyle/>
                    <a:p>
                      <a:pPr algn="just">
                        <a:spcAft>
                          <a:spcPts val="0"/>
                        </a:spcAft>
                      </a:pPr>
                      <a:r>
                        <a:rPr lang="en-US" sz="1800" b="1" dirty="0">
                          <a:effectLst/>
                        </a:rPr>
                        <a:t> </a:t>
                      </a:r>
                      <a:endParaRPr lang="pt-PT" sz="1800" b="1" dirty="0">
                        <a:effectLst/>
                        <a:latin typeface="Times New Roman"/>
                        <a:ea typeface="Times New Roman"/>
                      </a:endParaRPr>
                    </a:p>
                  </a:txBody>
                  <a:tcPr marL="36195" marR="0" marT="0" marB="0" anchor="ctr">
                    <a:solidFill>
                      <a:schemeClr val="accent1">
                        <a:lumMod val="60000"/>
                        <a:lumOff val="40000"/>
                      </a:schemeClr>
                    </a:solidFill>
                  </a:tcPr>
                </a:tc>
                <a:tc>
                  <a:txBody>
                    <a:bodyPr/>
                    <a:lstStyle/>
                    <a:p>
                      <a:pPr algn="ctr">
                        <a:spcAft>
                          <a:spcPts val="0"/>
                        </a:spcAft>
                      </a:pPr>
                      <a:r>
                        <a:rPr lang="pt-PT" sz="1800" b="1" dirty="0">
                          <a:effectLst/>
                        </a:rPr>
                        <a:t>TP</a:t>
                      </a:r>
                      <a:endParaRPr lang="pt-PT" sz="1800" b="1" dirty="0">
                        <a:effectLst/>
                        <a:latin typeface="Times New Roman"/>
                        <a:ea typeface="Times New Roman"/>
                      </a:endParaRPr>
                    </a:p>
                  </a:txBody>
                  <a:tcPr marL="36195" marR="0" marT="0" marB="0" anchor="ctr">
                    <a:solidFill>
                      <a:schemeClr val="accent1">
                        <a:lumMod val="60000"/>
                        <a:lumOff val="40000"/>
                      </a:schemeClr>
                    </a:solidFill>
                  </a:tcPr>
                </a:tc>
                <a:tc>
                  <a:txBody>
                    <a:bodyPr/>
                    <a:lstStyle/>
                    <a:p>
                      <a:pPr algn="ctr">
                        <a:spcAft>
                          <a:spcPts val="0"/>
                        </a:spcAft>
                      </a:pPr>
                      <a:r>
                        <a:rPr lang="pt-PT" sz="1800" b="1" dirty="0">
                          <a:effectLst/>
                        </a:rPr>
                        <a:t>FP</a:t>
                      </a:r>
                      <a:endParaRPr lang="pt-PT" sz="1800" b="1" dirty="0">
                        <a:effectLst/>
                        <a:latin typeface="Times New Roman"/>
                        <a:ea typeface="Times New Roman"/>
                      </a:endParaRPr>
                    </a:p>
                  </a:txBody>
                  <a:tcPr marL="36195" marR="0" marT="0" marB="0" anchor="ctr">
                    <a:solidFill>
                      <a:schemeClr val="accent1">
                        <a:lumMod val="60000"/>
                        <a:lumOff val="40000"/>
                      </a:schemeClr>
                    </a:solidFill>
                  </a:tcPr>
                </a:tc>
                <a:tc>
                  <a:txBody>
                    <a:bodyPr/>
                    <a:lstStyle/>
                    <a:p>
                      <a:pPr algn="ctr">
                        <a:spcAft>
                          <a:spcPts val="0"/>
                        </a:spcAft>
                      </a:pPr>
                      <a:r>
                        <a:rPr lang="pt-PT" sz="1800" b="1" dirty="0">
                          <a:effectLst/>
                        </a:rPr>
                        <a:t>FN</a:t>
                      </a:r>
                      <a:endParaRPr lang="pt-PT" sz="1800" b="1" dirty="0">
                        <a:effectLst/>
                        <a:latin typeface="Times New Roman"/>
                        <a:ea typeface="Times New Roman"/>
                      </a:endParaRPr>
                    </a:p>
                  </a:txBody>
                  <a:tcPr marL="36195" marR="0" marT="0" marB="0" anchor="ctr">
                    <a:solidFill>
                      <a:schemeClr val="accent1">
                        <a:lumMod val="60000"/>
                        <a:lumOff val="40000"/>
                      </a:schemeClr>
                    </a:solidFill>
                  </a:tcPr>
                </a:tc>
                <a:tc>
                  <a:txBody>
                    <a:bodyPr/>
                    <a:lstStyle/>
                    <a:p>
                      <a:pPr algn="ctr">
                        <a:spcAft>
                          <a:spcPts val="0"/>
                        </a:spcAft>
                      </a:pPr>
                      <a:r>
                        <a:rPr lang="pt-PT" sz="1800" b="1" dirty="0">
                          <a:effectLst/>
                        </a:rPr>
                        <a:t>TN</a:t>
                      </a:r>
                      <a:endParaRPr lang="pt-PT" sz="1800" b="1" dirty="0">
                        <a:effectLst/>
                        <a:latin typeface="Times New Roman"/>
                        <a:ea typeface="Times New Roman"/>
                      </a:endParaRPr>
                    </a:p>
                  </a:txBody>
                  <a:tcPr marL="36195" marR="0" marT="0" marB="0" anchor="ctr">
                    <a:solidFill>
                      <a:schemeClr val="accent1">
                        <a:lumMod val="60000"/>
                        <a:lumOff val="40000"/>
                      </a:schemeClr>
                    </a:solidFill>
                  </a:tcPr>
                </a:tc>
              </a:tr>
              <a:tr h="276393">
                <a:tc>
                  <a:txBody>
                    <a:bodyPr/>
                    <a:lstStyle/>
                    <a:p>
                      <a:pPr algn="l">
                        <a:spcAft>
                          <a:spcPts val="0"/>
                        </a:spcAft>
                      </a:pPr>
                      <a:r>
                        <a:rPr lang="pt-PT" sz="1800" b="1">
                          <a:effectLst/>
                        </a:rPr>
                        <a:t>Single step</a:t>
                      </a:r>
                      <a:endParaRPr lang="pt-PT" sz="1800" b="1">
                        <a:effectLst/>
                        <a:latin typeface="Times New Roman"/>
                        <a:ea typeface="Times New Roman"/>
                      </a:endParaRPr>
                    </a:p>
                  </a:txBody>
                  <a:tcPr marL="36195" marR="0" marT="0" marB="0" anchor="ctr">
                    <a:solidFill>
                      <a:schemeClr val="accent1">
                        <a:lumMod val="60000"/>
                        <a:lumOff val="40000"/>
                      </a:schemeClr>
                    </a:solidFill>
                  </a:tcPr>
                </a:tc>
                <a:tc>
                  <a:txBody>
                    <a:bodyPr/>
                    <a:lstStyle/>
                    <a:p>
                      <a:pPr algn="ctr">
                        <a:spcAft>
                          <a:spcPts val="0"/>
                        </a:spcAft>
                      </a:pPr>
                      <a:r>
                        <a:rPr lang="pt-PT" sz="1800" b="1">
                          <a:effectLst/>
                        </a:rPr>
                        <a:t>4928</a:t>
                      </a:r>
                      <a:endParaRPr lang="pt-PT" sz="1800" b="1">
                        <a:effectLst/>
                        <a:latin typeface="Times New Roman"/>
                        <a:ea typeface="Times New Roman"/>
                      </a:endParaRPr>
                    </a:p>
                  </a:txBody>
                  <a:tcPr marL="36195" marR="0" marT="0" marB="0" anchor="ctr"/>
                </a:tc>
                <a:tc>
                  <a:txBody>
                    <a:bodyPr/>
                    <a:lstStyle/>
                    <a:p>
                      <a:pPr algn="ctr">
                        <a:spcAft>
                          <a:spcPts val="0"/>
                        </a:spcAft>
                      </a:pPr>
                      <a:r>
                        <a:rPr lang="pt-PT" sz="1800" b="1">
                          <a:effectLst/>
                        </a:rPr>
                        <a:t>104</a:t>
                      </a:r>
                      <a:endParaRPr lang="pt-PT" sz="1800" b="1">
                        <a:effectLst/>
                        <a:latin typeface="Times New Roman"/>
                        <a:ea typeface="Times New Roman"/>
                      </a:endParaRPr>
                    </a:p>
                  </a:txBody>
                  <a:tcPr marL="36195" marR="0" marT="0" marB="0" anchor="ctr"/>
                </a:tc>
                <a:tc>
                  <a:txBody>
                    <a:bodyPr/>
                    <a:lstStyle/>
                    <a:p>
                      <a:pPr algn="ctr">
                        <a:spcAft>
                          <a:spcPts val="0"/>
                        </a:spcAft>
                      </a:pPr>
                      <a:r>
                        <a:rPr lang="pt-PT" sz="1800" b="1">
                          <a:effectLst/>
                        </a:rPr>
                        <a:t>5</a:t>
                      </a:r>
                      <a:endParaRPr lang="pt-PT" sz="1800" b="1">
                        <a:effectLst/>
                        <a:latin typeface="Times New Roman"/>
                        <a:ea typeface="Times New Roman"/>
                      </a:endParaRPr>
                    </a:p>
                  </a:txBody>
                  <a:tcPr marL="36195" marR="0" marT="0" marB="0" anchor="ctr"/>
                </a:tc>
                <a:tc>
                  <a:txBody>
                    <a:bodyPr/>
                    <a:lstStyle/>
                    <a:p>
                      <a:pPr algn="ctr">
                        <a:spcAft>
                          <a:spcPts val="0"/>
                        </a:spcAft>
                      </a:pPr>
                      <a:r>
                        <a:rPr lang="pt-PT" sz="1800" b="1">
                          <a:effectLst/>
                        </a:rPr>
                        <a:t>4963</a:t>
                      </a:r>
                      <a:endParaRPr lang="pt-PT" sz="1800" b="1">
                        <a:effectLst/>
                        <a:latin typeface="Times New Roman"/>
                        <a:ea typeface="Times New Roman"/>
                      </a:endParaRPr>
                    </a:p>
                  </a:txBody>
                  <a:tcPr marL="36195" marR="0" marT="0" marB="0" anchor="ctr"/>
                </a:tc>
              </a:tr>
              <a:tr h="276393">
                <a:tc>
                  <a:txBody>
                    <a:bodyPr/>
                    <a:lstStyle/>
                    <a:p>
                      <a:pPr algn="l">
                        <a:spcAft>
                          <a:spcPts val="0"/>
                        </a:spcAft>
                      </a:pPr>
                      <a:r>
                        <a:rPr lang="pt-PT" sz="1800" b="1" dirty="0">
                          <a:effectLst/>
                        </a:rPr>
                        <a:t> 2-step MQMI</a:t>
                      </a:r>
                      <a:endParaRPr lang="pt-PT" sz="1800" b="1" dirty="0">
                        <a:effectLst/>
                        <a:latin typeface="Times New Roman"/>
                        <a:ea typeface="Times New Roman"/>
                      </a:endParaRPr>
                    </a:p>
                  </a:txBody>
                  <a:tcPr marL="36195" marR="0" marT="0" marB="0" anchor="ctr">
                    <a:solidFill>
                      <a:schemeClr val="accent1">
                        <a:lumMod val="60000"/>
                        <a:lumOff val="40000"/>
                      </a:schemeClr>
                    </a:solidFill>
                  </a:tcPr>
                </a:tc>
                <a:tc>
                  <a:txBody>
                    <a:bodyPr/>
                    <a:lstStyle/>
                    <a:p>
                      <a:pPr algn="ctr">
                        <a:spcAft>
                          <a:spcPts val="0"/>
                        </a:spcAft>
                      </a:pPr>
                      <a:r>
                        <a:rPr lang="pt-PT" sz="1800" b="1" dirty="0" smtClean="0">
                          <a:effectLst/>
                        </a:rPr>
                        <a:t>4919</a:t>
                      </a:r>
                      <a:endParaRPr lang="pt-PT" sz="1800" b="1" dirty="0">
                        <a:effectLst/>
                        <a:latin typeface="Times New Roman"/>
                        <a:ea typeface="Times New Roman"/>
                      </a:endParaRPr>
                    </a:p>
                  </a:txBody>
                  <a:tcPr marL="36195" marR="0" marT="0" marB="0" anchor="ctr"/>
                </a:tc>
                <a:tc>
                  <a:txBody>
                    <a:bodyPr/>
                    <a:lstStyle/>
                    <a:p>
                      <a:pPr algn="ctr">
                        <a:spcAft>
                          <a:spcPts val="0"/>
                        </a:spcAft>
                      </a:pPr>
                      <a:r>
                        <a:rPr lang="pt-PT" sz="1800" b="1" dirty="0">
                          <a:effectLst/>
                        </a:rPr>
                        <a:t>0</a:t>
                      </a:r>
                      <a:endParaRPr lang="pt-PT" sz="1800" b="1" dirty="0">
                        <a:effectLst/>
                        <a:latin typeface="Times New Roman"/>
                        <a:ea typeface="Times New Roman"/>
                      </a:endParaRPr>
                    </a:p>
                  </a:txBody>
                  <a:tcPr marL="36195" marR="0" marT="0" marB="0" anchor="ctr"/>
                </a:tc>
                <a:tc>
                  <a:txBody>
                    <a:bodyPr/>
                    <a:lstStyle/>
                    <a:p>
                      <a:pPr algn="ctr">
                        <a:spcAft>
                          <a:spcPts val="0"/>
                        </a:spcAft>
                      </a:pPr>
                      <a:r>
                        <a:rPr lang="pt-PT" sz="1800" b="1" dirty="0">
                          <a:effectLst/>
                        </a:rPr>
                        <a:t>14</a:t>
                      </a:r>
                      <a:endParaRPr lang="pt-PT" sz="1800" b="1" dirty="0">
                        <a:effectLst/>
                        <a:latin typeface="Times New Roman"/>
                        <a:ea typeface="Times New Roman"/>
                      </a:endParaRPr>
                    </a:p>
                  </a:txBody>
                  <a:tcPr marL="36195" marR="0" marT="0" marB="0" anchor="ctr"/>
                </a:tc>
                <a:tc>
                  <a:txBody>
                    <a:bodyPr/>
                    <a:lstStyle/>
                    <a:p>
                      <a:pPr algn="ctr">
                        <a:spcAft>
                          <a:spcPts val="0"/>
                        </a:spcAft>
                      </a:pPr>
                      <a:r>
                        <a:rPr lang="pt-PT" sz="1800" b="1" dirty="0">
                          <a:effectLst/>
                        </a:rPr>
                        <a:t>5067</a:t>
                      </a:r>
                      <a:endParaRPr lang="pt-PT" sz="1800" b="1" dirty="0">
                        <a:effectLst/>
                        <a:latin typeface="Times New Roman"/>
                        <a:ea typeface="Times New Roman"/>
                      </a:endParaRPr>
                    </a:p>
                  </a:txBody>
                  <a:tcPr marL="36195" marR="0" marT="0" marB="0" anchor="ctr"/>
                </a:tc>
              </a:tr>
            </a:tbl>
          </a:graphicData>
        </a:graphic>
      </p:graphicFrame>
      <p:sp>
        <p:nvSpPr>
          <p:cNvPr id="8" name="TextBox 7"/>
          <p:cNvSpPr txBox="1"/>
          <p:nvPr/>
        </p:nvSpPr>
        <p:spPr>
          <a:xfrm>
            <a:off x="5602224" y="5752346"/>
            <a:ext cx="3084576" cy="369291"/>
          </a:xfrm>
          <a:prstGeom prst="rect">
            <a:avLst/>
          </a:prstGeom>
          <a:noFill/>
        </p:spPr>
        <p:txBody>
          <a:bodyPr wrap="square" lIns="91399" tIns="45700" rIns="91399" bIns="45700" rtlCol="0">
            <a:spAutoFit/>
          </a:bodyPr>
          <a:lstStyle/>
          <a:p>
            <a:r>
              <a:rPr lang="en-US" b="1" dirty="0" smtClean="0">
                <a:solidFill>
                  <a:schemeClr val="tx2"/>
                </a:solidFill>
                <a:latin typeface="+mn-lt"/>
              </a:rPr>
              <a:t>Remarkable</a:t>
            </a:r>
            <a:r>
              <a:rPr lang="pt-PT" b="1" dirty="0" smtClean="0">
                <a:solidFill>
                  <a:schemeClr val="tx2"/>
                </a:solidFill>
                <a:latin typeface="+mn-lt"/>
              </a:rPr>
              <a:t>!    </a:t>
            </a:r>
            <a:r>
              <a:rPr lang="pt-PT" b="1" dirty="0" smtClean="0">
                <a:solidFill>
                  <a:srgbClr val="C00000"/>
                </a:solidFill>
                <a:latin typeface="+mn-lt"/>
              </a:rPr>
              <a:t>14</a:t>
            </a:r>
            <a:r>
              <a:rPr lang="pt-PT" b="1" dirty="0" smtClean="0">
                <a:solidFill>
                  <a:schemeClr val="tx2"/>
                </a:solidFill>
                <a:latin typeface="+mn-lt"/>
              </a:rPr>
              <a:t> in 10,000!</a:t>
            </a:r>
            <a:endParaRPr lang="pt-PT" b="1" dirty="0">
              <a:solidFill>
                <a:schemeClr val="tx2"/>
              </a:solidFill>
              <a:latin typeface="+mn-lt"/>
            </a:endParaRPr>
          </a:p>
        </p:txBody>
      </p:sp>
      <p:sp>
        <p:nvSpPr>
          <p:cNvPr id="9" name="TextBox 8"/>
          <p:cNvSpPr txBox="1"/>
          <p:nvPr/>
        </p:nvSpPr>
        <p:spPr>
          <a:xfrm>
            <a:off x="786384" y="4031044"/>
            <a:ext cx="4537456" cy="1200288"/>
          </a:xfrm>
          <a:prstGeom prst="rect">
            <a:avLst/>
          </a:prstGeom>
          <a:solidFill>
            <a:srgbClr val="FFFFCC"/>
          </a:solidFill>
        </p:spPr>
        <p:txBody>
          <a:bodyPr wrap="square" lIns="91399" tIns="45700" rIns="91399" bIns="45700" rtlCol="0">
            <a:spAutoFit/>
          </a:bodyPr>
          <a:lstStyle/>
          <a:p>
            <a:r>
              <a:rPr lang="pt-PT" b="1" dirty="0" err="1" smtClean="0">
                <a:solidFill>
                  <a:srgbClr val="FF0000"/>
                </a:solidFill>
                <a:latin typeface="+mn-lt"/>
              </a:rPr>
              <a:t>T</a:t>
            </a:r>
            <a:r>
              <a:rPr lang="pt-PT" b="1" dirty="0" err="1" smtClean="0">
                <a:latin typeface="+mn-lt"/>
              </a:rPr>
              <a:t>rue</a:t>
            </a:r>
            <a:r>
              <a:rPr lang="pt-PT" b="1" dirty="0" smtClean="0">
                <a:solidFill>
                  <a:srgbClr val="FF0000"/>
                </a:solidFill>
                <a:latin typeface="+mn-lt"/>
              </a:rPr>
              <a:t>  P</a:t>
            </a:r>
            <a:r>
              <a:rPr lang="pt-PT" b="1" dirty="0" smtClean="0">
                <a:latin typeface="+mn-lt"/>
              </a:rPr>
              <a:t>ositive:   </a:t>
            </a:r>
            <a:r>
              <a:rPr lang="pt-PT" b="1" dirty="0" err="1" smtClean="0">
                <a:latin typeface="+mn-lt"/>
              </a:rPr>
              <a:t>br</a:t>
            </a:r>
            <a:r>
              <a:rPr lang="pt-PT" b="1" dirty="0" smtClean="0">
                <a:latin typeface="+mn-lt"/>
              </a:rPr>
              <a:t>. </a:t>
            </a:r>
            <a:r>
              <a:rPr lang="pt-PT" b="1" dirty="0" err="1" smtClean="0">
                <a:solidFill>
                  <a:srgbClr val="FF0000"/>
                </a:solidFill>
                <a:latin typeface="+mn-lt"/>
              </a:rPr>
              <a:t>closed</a:t>
            </a:r>
            <a:r>
              <a:rPr lang="pt-PT" b="1" dirty="0" smtClean="0">
                <a:latin typeface="+mn-lt"/>
              </a:rPr>
              <a:t>, </a:t>
            </a:r>
            <a:r>
              <a:rPr lang="pt-PT" b="1" dirty="0" err="1" smtClean="0">
                <a:latin typeface="+mn-lt"/>
              </a:rPr>
              <a:t>prediction</a:t>
            </a:r>
            <a:r>
              <a:rPr lang="pt-PT" b="1" dirty="0" smtClean="0">
                <a:latin typeface="+mn-lt"/>
              </a:rPr>
              <a:t>: </a:t>
            </a:r>
            <a:r>
              <a:rPr lang="pt-PT" b="1" dirty="0" err="1" smtClean="0">
                <a:solidFill>
                  <a:srgbClr val="FF0000"/>
                </a:solidFill>
                <a:latin typeface="+mn-lt"/>
              </a:rPr>
              <a:t>closed</a:t>
            </a:r>
            <a:endParaRPr lang="pt-PT" b="1" dirty="0" smtClean="0">
              <a:solidFill>
                <a:srgbClr val="FF0000"/>
              </a:solidFill>
              <a:latin typeface="+mn-lt"/>
            </a:endParaRPr>
          </a:p>
          <a:p>
            <a:r>
              <a:rPr lang="pt-PT" b="1" dirty="0">
                <a:solidFill>
                  <a:srgbClr val="FF0000"/>
                </a:solidFill>
                <a:latin typeface="+mn-lt"/>
              </a:rPr>
              <a:t>F</a:t>
            </a:r>
            <a:r>
              <a:rPr lang="pt-PT" b="1" dirty="0">
                <a:latin typeface="+mn-lt"/>
              </a:rPr>
              <a:t>alse</a:t>
            </a:r>
            <a:r>
              <a:rPr lang="pt-PT" b="1" dirty="0">
                <a:solidFill>
                  <a:srgbClr val="FF0000"/>
                </a:solidFill>
                <a:latin typeface="+mn-lt"/>
              </a:rPr>
              <a:t> P</a:t>
            </a:r>
            <a:r>
              <a:rPr lang="pt-PT" b="1" dirty="0">
                <a:latin typeface="+mn-lt"/>
              </a:rPr>
              <a:t>ositive: </a:t>
            </a:r>
            <a:r>
              <a:rPr lang="pt-PT" b="1" dirty="0" smtClean="0">
                <a:latin typeface="+mn-lt"/>
              </a:rPr>
              <a:t>  </a:t>
            </a:r>
            <a:r>
              <a:rPr lang="pt-PT" b="1" dirty="0" err="1" smtClean="0">
                <a:latin typeface="+mn-lt"/>
              </a:rPr>
              <a:t>br</a:t>
            </a:r>
            <a:r>
              <a:rPr lang="pt-PT" b="1" dirty="0">
                <a:latin typeface="+mn-lt"/>
              </a:rPr>
              <a:t>. </a:t>
            </a:r>
            <a:r>
              <a:rPr lang="pt-PT" b="1" dirty="0" smtClean="0">
                <a:solidFill>
                  <a:srgbClr val="FF0000"/>
                </a:solidFill>
                <a:latin typeface="+mn-lt"/>
              </a:rPr>
              <a:t>open</a:t>
            </a:r>
            <a:r>
              <a:rPr lang="pt-PT" b="1" dirty="0" smtClean="0">
                <a:latin typeface="+mn-lt"/>
              </a:rPr>
              <a:t>,   </a:t>
            </a:r>
            <a:r>
              <a:rPr lang="pt-PT" b="1" dirty="0" err="1" smtClean="0">
                <a:latin typeface="+mn-lt"/>
              </a:rPr>
              <a:t>prediction</a:t>
            </a:r>
            <a:r>
              <a:rPr lang="pt-PT" b="1" dirty="0">
                <a:latin typeface="+mn-lt"/>
              </a:rPr>
              <a:t>: </a:t>
            </a:r>
            <a:r>
              <a:rPr lang="pt-PT" b="1" dirty="0" err="1" smtClean="0">
                <a:solidFill>
                  <a:srgbClr val="FF0000"/>
                </a:solidFill>
                <a:latin typeface="+mn-lt"/>
              </a:rPr>
              <a:t>closed</a:t>
            </a:r>
            <a:endParaRPr lang="pt-PT" b="1" dirty="0" smtClean="0">
              <a:solidFill>
                <a:srgbClr val="FF0000"/>
              </a:solidFill>
              <a:latin typeface="+mn-lt"/>
            </a:endParaRPr>
          </a:p>
          <a:p>
            <a:r>
              <a:rPr lang="pt-PT" b="1" dirty="0" smtClean="0">
                <a:solidFill>
                  <a:srgbClr val="FF0000"/>
                </a:solidFill>
                <a:latin typeface="+mn-lt"/>
              </a:rPr>
              <a:t>F</a:t>
            </a:r>
            <a:r>
              <a:rPr lang="pt-PT" b="1" dirty="0" smtClean="0">
                <a:latin typeface="+mn-lt"/>
              </a:rPr>
              <a:t>alse</a:t>
            </a:r>
            <a:r>
              <a:rPr lang="pt-PT" b="1" dirty="0" smtClean="0">
                <a:solidFill>
                  <a:srgbClr val="FF0000"/>
                </a:solidFill>
                <a:latin typeface="+mn-lt"/>
              </a:rPr>
              <a:t> N</a:t>
            </a:r>
            <a:r>
              <a:rPr lang="pt-PT" b="1" dirty="0" smtClean="0">
                <a:latin typeface="+mn-lt"/>
              </a:rPr>
              <a:t>egative: </a:t>
            </a:r>
            <a:r>
              <a:rPr lang="pt-PT" b="1" dirty="0" err="1">
                <a:latin typeface="+mn-lt"/>
              </a:rPr>
              <a:t>br</a:t>
            </a:r>
            <a:r>
              <a:rPr lang="pt-PT" b="1" dirty="0">
                <a:latin typeface="+mn-lt"/>
              </a:rPr>
              <a:t>. </a:t>
            </a:r>
            <a:r>
              <a:rPr lang="pt-PT" b="1" dirty="0" err="1">
                <a:solidFill>
                  <a:srgbClr val="FF0000"/>
                </a:solidFill>
                <a:latin typeface="+mn-lt"/>
              </a:rPr>
              <a:t>closed</a:t>
            </a:r>
            <a:r>
              <a:rPr lang="pt-PT" b="1" dirty="0">
                <a:latin typeface="+mn-lt"/>
              </a:rPr>
              <a:t>, </a:t>
            </a:r>
            <a:r>
              <a:rPr lang="pt-PT" b="1" dirty="0" err="1">
                <a:latin typeface="+mn-lt"/>
              </a:rPr>
              <a:t>prediction</a:t>
            </a:r>
            <a:r>
              <a:rPr lang="pt-PT" b="1" dirty="0">
                <a:latin typeface="+mn-lt"/>
              </a:rPr>
              <a:t>: </a:t>
            </a:r>
            <a:r>
              <a:rPr lang="pt-PT" b="1" dirty="0" smtClean="0">
                <a:solidFill>
                  <a:srgbClr val="FF0000"/>
                </a:solidFill>
                <a:latin typeface="+mn-lt"/>
              </a:rPr>
              <a:t>open</a:t>
            </a:r>
          </a:p>
          <a:p>
            <a:r>
              <a:rPr lang="pt-PT" b="1" dirty="0" err="1">
                <a:solidFill>
                  <a:srgbClr val="FF0000"/>
                </a:solidFill>
                <a:latin typeface="+mn-lt"/>
              </a:rPr>
              <a:t>T</a:t>
            </a:r>
            <a:r>
              <a:rPr lang="pt-PT" b="1" dirty="0" err="1">
                <a:latin typeface="+mn-lt"/>
              </a:rPr>
              <a:t>rue</a:t>
            </a:r>
            <a:r>
              <a:rPr lang="pt-PT" b="1" dirty="0">
                <a:solidFill>
                  <a:srgbClr val="FF0000"/>
                </a:solidFill>
                <a:latin typeface="+mn-lt"/>
              </a:rPr>
              <a:t> </a:t>
            </a:r>
            <a:r>
              <a:rPr lang="pt-PT" b="1" dirty="0" smtClean="0">
                <a:solidFill>
                  <a:srgbClr val="FF0000"/>
                </a:solidFill>
                <a:latin typeface="+mn-lt"/>
              </a:rPr>
              <a:t> N</a:t>
            </a:r>
            <a:r>
              <a:rPr lang="pt-PT" b="1" dirty="0" smtClean="0">
                <a:latin typeface="+mn-lt"/>
              </a:rPr>
              <a:t>egative: </a:t>
            </a:r>
            <a:r>
              <a:rPr lang="pt-PT" b="1" dirty="0" err="1" smtClean="0">
                <a:latin typeface="+mn-lt"/>
              </a:rPr>
              <a:t>br</a:t>
            </a:r>
            <a:r>
              <a:rPr lang="pt-PT" b="1" dirty="0">
                <a:latin typeface="+mn-lt"/>
              </a:rPr>
              <a:t>. </a:t>
            </a:r>
            <a:r>
              <a:rPr lang="pt-PT" b="1" dirty="0" smtClean="0">
                <a:solidFill>
                  <a:srgbClr val="FF0000"/>
                </a:solidFill>
                <a:latin typeface="+mn-lt"/>
              </a:rPr>
              <a:t>open</a:t>
            </a:r>
            <a:r>
              <a:rPr lang="pt-PT" b="1" dirty="0" smtClean="0">
                <a:latin typeface="+mn-lt"/>
              </a:rPr>
              <a:t>,   </a:t>
            </a:r>
            <a:r>
              <a:rPr lang="pt-PT" b="1" dirty="0" err="1" smtClean="0">
                <a:latin typeface="+mn-lt"/>
              </a:rPr>
              <a:t>prediction</a:t>
            </a:r>
            <a:r>
              <a:rPr lang="pt-PT" b="1" dirty="0">
                <a:latin typeface="+mn-lt"/>
              </a:rPr>
              <a:t>: </a:t>
            </a:r>
            <a:r>
              <a:rPr lang="pt-PT" b="1" dirty="0" smtClean="0">
                <a:solidFill>
                  <a:srgbClr val="FF0000"/>
                </a:solidFill>
                <a:latin typeface="+mn-lt"/>
              </a:rPr>
              <a:t>open</a:t>
            </a:r>
            <a:endParaRPr lang="pt-PT" b="1" dirty="0">
              <a:solidFill>
                <a:srgbClr val="FF0000"/>
              </a:solidFill>
              <a:latin typeface="+mn-lt"/>
            </a:endParaRPr>
          </a:p>
        </p:txBody>
      </p:sp>
      <p:sp>
        <p:nvSpPr>
          <p:cNvPr id="10" name="TextBox 9"/>
          <p:cNvSpPr txBox="1"/>
          <p:nvPr/>
        </p:nvSpPr>
        <p:spPr>
          <a:xfrm>
            <a:off x="786384" y="1106415"/>
            <a:ext cx="4537456" cy="646290"/>
          </a:xfrm>
          <a:prstGeom prst="rect">
            <a:avLst/>
          </a:prstGeom>
          <a:noFill/>
        </p:spPr>
        <p:txBody>
          <a:bodyPr wrap="square" lIns="91399" tIns="45700" rIns="91399" bIns="45700" rtlCol="0">
            <a:spAutoFit/>
          </a:bodyPr>
          <a:lstStyle/>
          <a:p>
            <a:r>
              <a:rPr lang="pt-PT" b="1" dirty="0" smtClean="0">
                <a:solidFill>
                  <a:schemeClr val="tx2"/>
                </a:solidFill>
              </a:rPr>
              <a:t>Case: </a:t>
            </a:r>
            <a:r>
              <a:rPr lang="pt-PT" b="1" dirty="0" err="1" smtClean="0">
                <a:solidFill>
                  <a:schemeClr val="tx2"/>
                </a:solidFill>
              </a:rPr>
              <a:t>breaker</a:t>
            </a:r>
            <a:r>
              <a:rPr lang="pt-PT" b="1" dirty="0" smtClean="0">
                <a:solidFill>
                  <a:schemeClr val="tx2"/>
                </a:solidFill>
              </a:rPr>
              <a:t> 2</a:t>
            </a:r>
          </a:p>
          <a:p>
            <a:r>
              <a:rPr lang="pt-PT" b="1" dirty="0" smtClean="0">
                <a:solidFill>
                  <a:schemeClr val="tx2"/>
                </a:solidFill>
              </a:rPr>
              <a:t>(</a:t>
            </a:r>
            <a:r>
              <a:rPr lang="pt-PT" b="1" dirty="0" err="1" smtClean="0">
                <a:solidFill>
                  <a:schemeClr val="tx2"/>
                </a:solidFill>
              </a:rPr>
              <a:t>Only</a:t>
            </a:r>
            <a:r>
              <a:rPr lang="pt-PT" b="1" dirty="0" smtClean="0">
                <a:solidFill>
                  <a:schemeClr val="tx2"/>
                </a:solidFill>
              </a:rPr>
              <a:t> </a:t>
            </a:r>
            <a:r>
              <a:rPr lang="pt-PT" b="1" dirty="0" err="1" smtClean="0">
                <a:solidFill>
                  <a:schemeClr val="tx2"/>
                </a:solidFill>
              </a:rPr>
              <a:t>power</a:t>
            </a:r>
            <a:r>
              <a:rPr lang="pt-PT" b="1" dirty="0" smtClean="0">
                <a:solidFill>
                  <a:schemeClr val="tx2"/>
                </a:solidFill>
              </a:rPr>
              <a:t>, no </a:t>
            </a:r>
            <a:r>
              <a:rPr lang="pt-PT" b="1" dirty="0" err="1" smtClean="0">
                <a:solidFill>
                  <a:schemeClr val="tx2"/>
                </a:solidFill>
              </a:rPr>
              <a:t>voltage</a:t>
            </a:r>
            <a:r>
              <a:rPr lang="pt-PT" b="1" dirty="0" smtClean="0">
                <a:solidFill>
                  <a:schemeClr val="tx2"/>
                </a:solidFill>
              </a:rPr>
              <a:t> </a:t>
            </a:r>
            <a:r>
              <a:rPr lang="pt-PT" b="1" dirty="0" err="1" smtClean="0">
                <a:solidFill>
                  <a:schemeClr val="tx2"/>
                </a:solidFill>
              </a:rPr>
              <a:t>information</a:t>
            </a:r>
            <a:r>
              <a:rPr lang="pt-PT" b="1" dirty="0" smtClean="0">
                <a:solidFill>
                  <a:schemeClr val="tx2"/>
                </a:solidFill>
              </a:rPr>
              <a:t>)</a:t>
            </a:r>
            <a:endParaRPr lang="pt-PT" b="1" dirty="0">
              <a:solidFill>
                <a:schemeClr val="tx2"/>
              </a:solidFill>
            </a:endParaRPr>
          </a:p>
        </p:txBody>
      </p:sp>
      <p:sp>
        <p:nvSpPr>
          <p:cNvPr id="3" name="TextBox 2"/>
          <p:cNvSpPr txBox="1"/>
          <p:nvPr/>
        </p:nvSpPr>
        <p:spPr>
          <a:xfrm>
            <a:off x="829056" y="6375810"/>
            <a:ext cx="2712777" cy="369332"/>
          </a:xfrm>
          <a:prstGeom prst="rect">
            <a:avLst/>
          </a:prstGeom>
          <a:noFill/>
        </p:spPr>
        <p:txBody>
          <a:bodyPr wrap="none" rtlCol="0">
            <a:spAutoFit/>
          </a:bodyPr>
          <a:lstStyle/>
          <a:p>
            <a:r>
              <a:rPr lang="en-US" dirty="0" smtClean="0"/>
              <a:t>Joint work with V. Miranda</a:t>
            </a:r>
            <a:endParaRPr lang="en-US" dirty="0"/>
          </a:p>
        </p:txBody>
      </p:sp>
    </p:spTree>
    <p:extLst>
      <p:ext uri="{BB962C8B-B14F-4D97-AF65-F5344CB8AC3E}">
        <p14:creationId xmlns:p14="http://schemas.microsoft.com/office/powerpoint/2010/main" val="22150816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 Frontiers in Signal Processing </a:t>
            </a:r>
            <a:endParaRPr lang="en-US" dirty="0"/>
          </a:p>
        </p:txBody>
      </p:sp>
      <p:sp>
        <p:nvSpPr>
          <p:cNvPr id="3" name="Content Placeholder 2"/>
          <p:cNvSpPr>
            <a:spLocks noGrp="1"/>
          </p:cNvSpPr>
          <p:nvPr>
            <p:ph idx="1"/>
          </p:nvPr>
        </p:nvSpPr>
        <p:spPr/>
        <p:txBody>
          <a:bodyPr>
            <a:normAutofit lnSpcReduction="10000"/>
          </a:bodyPr>
          <a:lstStyle/>
          <a:p>
            <a:r>
              <a:rPr lang="en-US" dirty="0" smtClean="0"/>
              <a:t>We have now tools to deal with non </a:t>
            </a:r>
            <a:r>
              <a:rPr lang="en-US" dirty="0" err="1" smtClean="0"/>
              <a:t>Gaussianity</a:t>
            </a:r>
            <a:r>
              <a:rPr lang="en-US" dirty="0" smtClean="0"/>
              <a:t> and nonlinearity in mappings. The less known issues are:</a:t>
            </a:r>
          </a:p>
          <a:p>
            <a:r>
              <a:rPr lang="en-US" dirty="0" err="1" smtClean="0"/>
              <a:t>Nonstationarity</a:t>
            </a:r>
            <a:r>
              <a:rPr lang="en-US" dirty="0" smtClean="0"/>
              <a:t>, in particular </a:t>
            </a:r>
            <a:r>
              <a:rPr lang="en-US" dirty="0" err="1"/>
              <a:t>s</a:t>
            </a:r>
            <a:r>
              <a:rPr lang="en-US" dirty="0" err="1" smtClean="0"/>
              <a:t>patio</a:t>
            </a:r>
            <a:r>
              <a:rPr lang="en-US" dirty="0"/>
              <a:t>-</a:t>
            </a:r>
            <a:r>
              <a:rPr lang="en-US" dirty="0" smtClean="0"/>
              <a:t>temporal problems where there are no labels (Generalized state models are critical here)</a:t>
            </a:r>
          </a:p>
          <a:p>
            <a:r>
              <a:rPr lang="en-US" dirty="0" smtClean="0"/>
              <a:t>Architectures for autonomous learning (representation) to conquer the complexity of </a:t>
            </a:r>
            <a:r>
              <a:rPr lang="en-US" dirty="0" err="1" smtClean="0"/>
              <a:t>spatio</a:t>
            </a:r>
            <a:r>
              <a:rPr lang="en-US" dirty="0" smtClean="0"/>
              <a:t>-temporal structure.</a:t>
            </a:r>
          </a:p>
          <a:p>
            <a:endParaRPr lang="en-US" dirty="0"/>
          </a:p>
        </p:txBody>
      </p:sp>
    </p:spTree>
    <p:extLst>
      <p:ext uri="{BB962C8B-B14F-4D97-AF65-F5344CB8AC3E}">
        <p14:creationId xmlns:p14="http://schemas.microsoft.com/office/powerpoint/2010/main" val="27567776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135464" y="91400"/>
            <a:ext cx="8669867" cy="1265040"/>
          </a:xfrm>
          <a:prstGeom prst="rect">
            <a:avLst/>
          </a:prstGeom>
        </p:spPr>
        <p:txBody>
          <a:bodyPr vert="horz" wrap="square" lIns="0" tIns="186006" rIns="0" bIns="0" rtlCol="0">
            <a:spAutoFit/>
          </a:bodyPr>
          <a:lstStyle/>
          <a:p>
            <a:r>
              <a:rPr lang="en-US" sz="3500" dirty="0">
                <a:latin typeface="Arial" charset="0"/>
                <a:ea typeface="MS PGothic" charset="0"/>
              </a:rPr>
              <a:t>Hierarchical Linear Dynamical </a:t>
            </a:r>
            <a:r>
              <a:rPr lang="en-US" sz="3500" dirty="0" smtClean="0">
                <a:latin typeface="Arial" charset="0"/>
                <a:ea typeface="MS PGothic" charset="0"/>
              </a:rPr>
              <a:t>System for unsupervised  time series segmentation </a:t>
            </a:r>
            <a:endParaRPr sz="3500" spc="-18" dirty="0"/>
          </a:p>
        </p:txBody>
      </p:sp>
      <p:sp>
        <p:nvSpPr>
          <p:cNvPr id="14" name="object 14"/>
          <p:cNvSpPr/>
          <p:nvPr/>
        </p:nvSpPr>
        <p:spPr>
          <a:xfrm>
            <a:off x="920606"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pic>
        <p:nvPicPr>
          <p:cNvPr id="15" name="Picture 3" descr="C:\Users\jose principe\AppData\Local\Microsoft\Windows\Temporary Internet Files\Content.Outlook\7VMB9MZF\3layer_spectral_3D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117" y="1632446"/>
            <a:ext cx="331080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a:spLocks noGrp="1"/>
          </p:cNvSpPr>
          <p:nvPr>
            <p:ph idx="1"/>
          </p:nvPr>
        </p:nvSpPr>
        <p:spPr>
          <a:xfrm>
            <a:off x="727610" y="1451064"/>
            <a:ext cx="4300504" cy="4672768"/>
          </a:xfrm>
        </p:spPr>
        <p:txBody>
          <a:bodyPr>
            <a:normAutofit/>
          </a:bodyPr>
          <a:lstStyle/>
          <a:p>
            <a:pPr>
              <a:buFont typeface="Wingdings" pitchFamily="2" charset="2"/>
              <a:buChar char="l"/>
              <a:defRPr/>
            </a:pPr>
            <a:r>
              <a:rPr lang="en-US" sz="1800" dirty="0"/>
              <a:t>The linear model consists of one measurement equation and multiple state transition equations.</a:t>
            </a:r>
          </a:p>
          <a:p>
            <a:pPr>
              <a:buFont typeface="Wingdings" pitchFamily="2" charset="2"/>
              <a:buChar char="l"/>
              <a:defRPr/>
            </a:pPr>
            <a:endParaRPr lang="en-US" sz="1800" dirty="0"/>
          </a:p>
          <a:p>
            <a:pPr>
              <a:buFont typeface="Wingdings" pitchFamily="2" charset="2"/>
              <a:buChar char="l"/>
              <a:defRPr/>
            </a:pPr>
            <a:endParaRPr lang="en-US" sz="1800" dirty="0"/>
          </a:p>
          <a:p>
            <a:pPr>
              <a:buFont typeface="Wingdings" pitchFamily="2" charset="2"/>
              <a:buChar char="l"/>
              <a:defRPr/>
            </a:pPr>
            <a:endParaRPr lang="en-US" sz="1800" dirty="0"/>
          </a:p>
          <a:p>
            <a:pPr marL="0" indent="0">
              <a:buNone/>
              <a:defRPr/>
            </a:pPr>
            <a:endParaRPr lang="en-US" sz="1800" dirty="0"/>
          </a:p>
          <a:p>
            <a:pPr>
              <a:buFont typeface="Wingdings" pitchFamily="2" charset="2"/>
              <a:buChar char="l"/>
              <a:defRPr/>
            </a:pPr>
            <a:r>
              <a:rPr lang="en-US" sz="1800" dirty="0"/>
              <a:t>By design the top layer creates point attractors (Brownian state) to extract redundancies in the sound time structure.</a:t>
            </a:r>
          </a:p>
          <a:p>
            <a:pPr>
              <a:buFont typeface="Wingdings" pitchFamily="2" charset="2"/>
              <a:buChar char="l"/>
              <a:defRPr/>
            </a:pPr>
            <a:r>
              <a:rPr lang="en-US" sz="1800" dirty="0"/>
              <a:t>The nested HLDS is driven bottom-up by the observations, and top-down by the states so  indirectly it segments the input in spectral uniform regions.</a:t>
            </a:r>
          </a:p>
        </p:txBody>
      </p:sp>
      <p:pic>
        <p:nvPicPr>
          <p:cNvPr id="17" name="Picture 7"/>
          <p:cNvPicPr>
            <a:picLocks noChangeAspect="1"/>
          </p:cNvPicPr>
          <p:nvPr>
            <p:custDataLst>
              <p:tags r:id="rId1"/>
            </p:custDataLst>
          </p:nvPr>
        </p:nvPicPr>
        <p:blipFill>
          <a:blip r:embed="rId5">
            <a:duotone>
              <a:prstClr val="black"/>
              <a:srgbClr val="000000">
                <a:tint val="45000"/>
                <a:satMod val="400000"/>
              </a:srgbClr>
            </a:duotone>
            <a:extLst>
              <a:ext uri="{28A0092B-C50C-407E-A947-70E740481C1C}">
                <a14:useLocalDpi xmlns:a14="http://schemas.microsoft.com/office/drawing/2010/main" val="0"/>
              </a:ext>
            </a:extLst>
          </a:blip>
          <a:srcRect/>
          <a:stretch>
            <a:fillRect/>
          </a:stretch>
        </p:blipFill>
        <p:spPr bwMode="auto">
          <a:xfrm>
            <a:off x="1453863" y="2418438"/>
            <a:ext cx="2727182" cy="121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792773" y="6328573"/>
            <a:ext cx="5004301" cy="511796"/>
          </a:xfrm>
          <a:prstGeom prst="rect">
            <a:avLst/>
          </a:prstGeom>
          <a:noFill/>
        </p:spPr>
        <p:txBody>
          <a:bodyPr wrap="none" lIns="80126" tIns="40063" rIns="80126" bIns="40063" rtlCol="0">
            <a:spAutoFit/>
          </a:bodyPr>
          <a:lstStyle/>
          <a:p>
            <a:r>
              <a:rPr lang="en-US" sz="1400" dirty="0" err="1"/>
              <a:t>Cinar</a:t>
            </a:r>
            <a:r>
              <a:rPr lang="en-US" sz="1400" dirty="0"/>
              <a:t> G., Príncipe J., “Clustering of Time Series Using a Hierarchical </a:t>
            </a:r>
          </a:p>
          <a:p>
            <a:r>
              <a:rPr lang="en-US" sz="1400" dirty="0"/>
              <a:t>Linear Dynamical System”, in Proc. ICASSP 2014, Florence, Italy</a:t>
            </a:r>
          </a:p>
        </p:txBody>
      </p:sp>
    </p:spTree>
    <p:extLst>
      <p:ext uri="{BB962C8B-B14F-4D97-AF65-F5344CB8AC3E}">
        <p14:creationId xmlns:p14="http://schemas.microsoft.com/office/powerpoint/2010/main" val="9647755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6006" rIns="0" bIns="0" rtlCol="0">
            <a:spAutoFit/>
          </a:bodyPr>
          <a:lstStyle/>
          <a:p>
            <a:r>
              <a:rPr lang="en-US" sz="3500" dirty="0">
                <a:latin typeface="Arial" charset="0"/>
                <a:ea typeface="MS PGothic" charset="0"/>
              </a:rPr>
              <a:t>State Estimation in Joint Space</a:t>
            </a:r>
            <a:endParaRPr sz="3500" spc="-18" dirty="0"/>
          </a:p>
        </p:txBody>
      </p:sp>
      <p:sp>
        <p:nvSpPr>
          <p:cNvPr id="25" name="Content Placeholder 1"/>
          <p:cNvSpPr>
            <a:spLocks noGrp="1"/>
          </p:cNvSpPr>
          <p:nvPr>
            <p:ph idx="1"/>
          </p:nvPr>
        </p:nvSpPr>
        <p:spPr>
          <a:xfrm>
            <a:off x="923088" y="1563351"/>
            <a:ext cx="7297824" cy="4491385"/>
          </a:xfrm>
        </p:spPr>
        <p:txBody>
          <a:bodyPr>
            <a:noAutofit/>
          </a:bodyPr>
          <a:lstStyle/>
          <a:p>
            <a:r>
              <a:rPr lang="en-US" sz="1800" dirty="0"/>
              <a:t>We can re-write the nested dynamics as follows: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These equations define a </a:t>
            </a:r>
            <a:r>
              <a:rPr lang="en-US" sz="1800" dirty="0">
                <a:solidFill>
                  <a:schemeClr val="bg2">
                    <a:lumMod val="50000"/>
                  </a:schemeClr>
                </a:solidFill>
              </a:rPr>
              <a:t>joint state-space</a:t>
            </a:r>
            <a:r>
              <a:rPr lang="en-US" sz="1800" dirty="0"/>
              <a:t> where we can do the estimation of all the hidden states in all the layers simultaneously.</a:t>
            </a:r>
          </a:p>
          <a:p>
            <a:r>
              <a:rPr lang="en-US" sz="1800" dirty="0"/>
              <a:t>Therefore we can use the </a:t>
            </a:r>
            <a:r>
              <a:rPr lang="en-US" sz="1800" dirty="0">
                <a:solidFill>
                  <a:schemeClr val="bg2">
                    <a:lumMod val="50000"/>
                  </a:schemeClr>
                </a:solidFill>
              </a:rPr>
              <a:t>unconstrained cost function for inference</a:t>
            </a:r>
            <a:r>
              <a:rPr lang="en-US" sz="1800" dirty="0"/>
              <a:t> and exploit the </a:t>
            </a:r>
            <a:r>
              <a:rPr lang="en-US" sz="1800" dirty="0">
                <a:solidFill>
                  <a:schemeClr val="bg2">
                    <a:lumMod val="50000"/>
                  </a:schemeClr>
                </a:solidFill>
              </a:rPr>
              <a:t>computational efficiency</a:t>
            </a:r>
            <a:r>
              <a:rPr lang="en-US" sz="1800" dirty="0"/>
              <a:t> of the </a:t>
            </a:r>
            <a:r>
              <a:rPr lang="en-US" sz="1800" dirty="0" err="1"/>
              <a:t>Kalman</a:t>
            </a:r>
            <a:r>
              <a:rPr lang="en-US" sz="1800" dirty="0"/>
              <a:t> Filter.</a:t>
            </a:r>
          </a:p>
          <a:p>
            <a:endParaRPr lang="en-US" sz="1400" dirty="0"/>
          </a:p>
        </p:txBody>
      </p:sp>
      <p:pic>
        <p:nvPicPr>
          <p:cNvPr id="26" name="Picture 25"/>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877862" y="1977937"/>
            <a:ext cx="1867897" cy="737050"/>
          </a:xfrm>
          <a:prstGeom prst="rect">
            <a:avLst/>
          </a:prstGeom>
        </p:spPr>
      </p:pic>
      <p:pic>
        <p:nvPicPr>
          <p:cNvPr id="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794" y="2876217"/>
            <a:ext cx="3779230" cy="198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929482" y="1900744"/>
            <a:ext cx="1954774" cy="911905"/>
          </a:xfrm>
          <a:prstGeom prst="rect">
            <a:avLst/>
          </a:prstGeom>
          <a:noFill/>
        </p:spPr>
        <p:txBody>
          <a:bodyPr wrap="square" lIns="80126" tIns="40063" rIns="80126" bIns="40063" rtlCol="0">
            <a:spAutoFit/>
          </a:bodyPr>
          <a:lstStyle/>
          <a:p>
            <a:r>
              <a:rPr lang="en-US" dirty="0" smtClean="0"/>
              <a:t>Equivalent to a single layer linear model!</a:t>
            </a:r>
            <a:endParaRPr lang="en-US" dirty="0"/>
          </a:p>
        </p:txBody>
      </p:sp>
      <p:sp>
        <p:nvSpPr>
          <p:cNvPr id="29" name="TextBox 28"/>
          <p:cNvSpPr txBox="1"/>
          <p:nvPr/>
        </p:nvSpPr>
        <p:spPr>
          <a:xfrm>
            <a:off x="5929482" y="3032227"/>
            <a:ext cx="1954774" cy="911905"/>
          </a:xfrm>
          <a:prstGeom prst="rect">
            <a:avLst/>
          </a:prstGeom>
          <a:noFill/>
        </p:spPr>
        <p:txBody>
          <a:bodyPr wrap="square" lIns="80126" tIns="40063" rIns="80126" bIns="40063" rtlCol="0">
            <a:spAutoFit/>
          </a:bodyPr>
          <a:lstStyle/>
          <a:p>
            <a:r>
              <a:rPr lang="en-US" dirty="0" smtClean="0"/>
              <a:t>Constraints naturally enforced by design</a:t>
            </a:r>
            <a:endParaRPr lang="en-US" dirty="0"/>
          </a:p>
        </p:txBody>
      </p:sp>
      <p:sp>
        <p:nvSpPr>
          <p:cNvPr id="30" name="Freeform 29"/>
          <p:cNvSpPr/>
          <p:nvPr/>
        </p:nvSpPr>
        <p:spPr>
          <a:xfrm>
            <a:off x="4832640" y="2945316"/>
            <a:ext cx="767319" cy="552386"/>
          </a:xfrm>
          <a:custGeom>
            <a:avLst/>
            <a:gdLst>
              <a:gd name="connsiteX0" fmla="*/ 58232 w 897337"/>
              <a:gd name="connsiteY0" fmla="*/ 61398 h 609159"/>
              <a:gd name="connsiteX1" fmla="*/ 93742 w 897337"/>
              <a:gd name="connsiteY1" fmla="*/ 336606 h 609159"/>
              <a:gd name="connsiteX2" fmla="*/ 386706 w 897337"/>
              <a:gd name="connsiteY2" fmla="*/ 309973 h 609159"/>
              <a:gd name="connsiteX3" fmla="*/ 448849 w 897337"/>
              <a:gd name="connsiteY3" fmla="*/ 558548 h 609159"/>
              <a:gd name="connsiteX4" fmla="*/ 759568 w 897337"/>
              <a:gd name="connsiteY4" fmla="*/ 602936 h 609159"/>
              <a:gd name="connsiteX5" fmla="*/ 830589 w 897337"/>
              <a:gd name="connsiteY5" fmla="*/ 469771 h 609159"/>
              <a:gd name="connsiteX6" fmla="*/ 839467 w 897337"/>
              <a:gd name="connsiteY6" fmla="*/ 34765 h 609159"/>
              <a:gd name="connsiteX7" fmla="*/ 58232 w 897337"/>
              <a:gd name="connsiteY7" fmla="*/ 61398 h 60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337" h="609159">
                <a:moveTo>
                  <a:pt x="58232" y="61398"/>
                </a:moveTo>
                <a:cubicBezTo>
                  <a:pt x="-66056" y="111705"/>
                  <a:pt x="38996" y="295177"/>
                  <a:pt x="93742" y="336606"/>
                </a:cubicBezTo>
                <a:cubicBezTo>
                  <a:pt x="148488" y="378035"/>
                  <a:pt x="327522" y="272983"/>
                  <a:pt x="386706" y="309973"/>
                </a:cubicBezTo>
                <a:cubicBezTo>
                  <a:pt x="445890" y="346963"/>
                  <a:pt x="386705" y="509721"/>
                  <a:pt x="448849" y="558548"/>
                </a:cubicBezTo>
                <a:cubicBezTo>
                  <a:pt x="510993" y="607375"/>
                  <a:pt x="695945" y="617732"/>
                  <a:pt x="759568" y="602936"/>
                </a:cubicBezTo>
                <a:cubicBezTo>
                  <a:pt x="823191" y="588140"/>
                  <a:pt x="817273" y="564466"/>
                  <a:pt x="830589" y="469771"/>
                </a:cubicBezTo>
                <a:cubicBezTo>
                  <a:pt x="843905" y="375076"/>
                  <a:pt x="968193" y="102827"/>
                  <a:pt x="839467" y="34765"/>
                </a:cubicBezTo>
                <a:cubicBezTo>
                  <a:pt x="710741" y="-33297"/>
                  <a:pt x="182520" y="11091"/>
                  <a:pt x="58232" y="6139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lIns="80126" tIns="40063" rIns="80126" bIns="40063" rtlCol="0" anchor="ctr"/>
          <a:lstStyle/>
          <a:p>
            <a:pPr algn="ctr"/>
            <a:endParaRPr lang="en-US"/>
          </a:p>
        </p:txBody>
      </p:sp>
      <p:sp>
        <p:nvSpPr>
          <p:cNvPr id="31" name="Oval 30"/>
          <p:cNvSpPr/>
          <p:nvPr/>
        </p:nvSpPr>
        <p:spPr>
          <a:xfrm>
            <a:off x="4572002" y="3498102"/>
            <a:ext cx="260637" cy="2774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80126" tIns="40063" rIns="80126" bIns="40063" rtlCol="0" anchor="ctr"/>
          <a:lstStyle/>
          <a:p>
            <a:pPr algn="ctr"/>
            <a:endParaRPr lang="en-US"/>
          </a:p>
        </p:txBody>
      </p:sp>
      <p:sp>
        <p:nvSpPr>
          <p:cNvPr id="32" name="Oval 31"/>
          <p:cNvSpPr/>
          <p:nvPr/>
        </p:nvSpPr>
        <p:spPr>
          <a:xfrm>
            <a:off x="4572002" y="2945313"/>
            <a:ext cx="260637" cy="2774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80126" tIns="40063" rIns="80126" bIns="40063" rtlCol="0" anchor="ctr"/>
          <a:lstStyle/>
          <a:p>
            <a:pPr algn="ctr"/>
            <a:endParaRPr lang="en-US"/>
          </a:p>
        </p:txBody>
      </p:sp>
    </p:spTree>
    <p:extLst>
      <p:ext uri="{BB962C8B-B14F-4D97-AF65-F5344CB8AC3E}">
        <p14:creationId xmlns:p14="http://schemas.microsoft.com/office/powerpoint/2010/main" val="1788636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6006" rIns="0" bIns="0" rtlCol="0">
            <a:spAutoFit/>
          </a:bodyPr>
          <a:lstStyle/>
          <a:p>
            <a:r>
              <a:rPr lang="en-US" sz="3500" dirty="0">
                <a:latin typeface="Arial" charset="0"/>
                <a:ea typeface="MS PGothic" charset="0"/>
              </a:rPr>
              <a:t>Point attractors for Trumpet Notes</a:t>
            </a:r>
            <a:endParaRPr sz="3500" spc="-18" dirty="0"/>
          </a:p>
        </p:txBody>
      </p:sp>
      <p:sp>
        <p:nvSpPr>
          <p:cNvPr id="14" name="object 14"/>
          <p:cNvSpPr/>
          <p:nvPr/>
        </p:nvSpPr>
        <p:spPr>
          <a:xfrm>
            <a:off x="920606"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6" name="Content Placeholder 2"/>
          <p:cNvSpPr>
            <a:spLocks noGrp="1"/>
          </p:cNvSpPr>
          <p:nvPr>
            <p:ph idx="1"/>
          </p:nvPr>
        </p:nvSpPr>
        <p:spPr>
          <a:xfrm>
            <a:off x="947526" y="1548956"/>
            <a:ext cx="7143071" cy="4505781"/>
          </a:xfrm>
        </p:spPr>
        <p:txBody>
          <a:bodyPr/>
          <a:lstStyle/>
          <a:p>
            <a:r>
              <a:rPr lang="en-US" sz="2100" dirty="0">
                <a:latin typeface="Arial" charset="0"/>
                <a:ea typeface="MS PGothic" charset="0"/>
              </a:rPr>
              <a:t>Train with audio samples from Univ. of Iowa Musical Instrument notes (2 sec sustained notes) in the range E3-D6 for the </a:t>
            </a:r>
            <a:r>
              <a:rPr lang="en-US" sz="2100" dirty="0" err="1">
                <a:latin typeface="Arial" charset="0"/>
                <a:ea typeface="MS PGothic" charset="0"/>
              </a:rPr>
              <a:t>nonvibrato</a:t>
            </a:r>
            <a:r>
              <a:rPr lang="en-US" sz="2100" dirty="0">
                <a:latin typeface="Arial" charset="0"/>
                <a:ea typeface="MS PGothic" charset="0"/>
              </a:rPr>
              <a:t> Trumpet.</a:t>
            </a:r>
          </a:p>
          <a:p>
            <a:r>
              <a:rPr lang="en-US" sz="2100" dirty="0">
                <a:latin typeface="Arial" charset="0"/>
                <a:ea typeface="MS PGothic" charset="0"/>
              </a:rPr>
              <a:t>The algorithm organizes in an unsupervised fashion the different time structure of notes into point attractors in the state space of the highest layer (Hopfield network).</a:t>
            </a:r>
          </a:p>
          <a:p>
            <a:endParaRPr lang="en-US" dirty="0">
              <a:latin typeface="Arial" charset="0"/>
              <a:ea typeface="MS PGothic" charset="0"/>
            </a:endParaRPr>
          </a:p>
        </p:txBody>
      </p:sp>
      <p:pic>
        <p:nvPicPr>
          <p:cNvPr id="17" name="Picture 7" descr="C:\Users\Goktug\Dropbox\Summer 2012 ONR Report\point_at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432" y="3636295"/>
            <a:ext cx="3127639" cy="234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Users\Goktug\Dropbox\Summer 2012 ONR Report\snapshot_sm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725" y="3705393"/>
            <a:ext cx="3491444" cy="234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2699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8229600" cy="1143000"/>
          </a:xfrm>
        </p:spPr>
        <p:txBody>
          <a:bodyPr/>
          <a:lstStyle/>
          <a:p>
            <a:r>
              <a:rPr lang="en-US" dirty="0"/>
              <a:t>Performance in Music Clips</a:t>
            </a:r>
          </a:p>
        </p:txBody>
      </p:sp>
      <p:pic>
        <p:nvPicPr>
          <p:cNvPr id="6" name="Dynamic_Time_Amplitud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2200" y="1600200"/>
            <a:ext cx="6705600" cy="5029200"/>
          </a:xfrm>
          <a:prstGeom prst="rect">
            <a:avLst/>
          </a:prstGeom>
        </p:spPr>
      </p:pic>
      <p:sp>
        <p:nvSpPr>
          <p:cNvPr id="7" name="TextBox 6"/>
          <p:cNvSpPr txBox="1"/>
          <p:nvPr/>
        </p:nvSpPr>
        <p:spPr>
          <a:xfrm>
            <a:off x="76200" y="1706463"/>
            <a:ext cx="2286000" cy="4770537"/>
          </a:xfrm>
          <a:prstGeom prst="rect">
            <a:avLst/>
          </a:prstGeom>
          <a:noFill/>
        </p:spPr>
        <p:txBody>
          <a:bodyPr wrap="square" rtlCol="0">
            <a:spAutoFit/>
          </a:bodyPr>
          <a:lstStyle/>
          <a:p>
            <a:pPr marL="285750" indent="-285750">
              <a:buFont typeface="Wingdings" pitchFamily="2" charset="2"/>
              <a:buChar char="Ø"/>
            </a:pPr>
            <a:r>
              <a:rPr lang="en-US" sz="1600" dirty="0" smtClean="0"/>
              <a:t>We play this motif under different conditions.</a:t>
            </a:r>
          </a:p>
          <a:p>
            <a:pPr marL="285750" indent="-285750">
              <a:buFont typeface="Wingdings" pitchFamily="2" charset="2"/>
              <a:buChar char="Ø"/>
            </a:pPr>
            <a:endParaRPr lang="en-US" sz="1600" dirty="0" smtClean="0"/>
          </a:p>
          <a:p>
            <a:pPr marL="285750" indent="-285750">
              <a:buFont typeface="Wingdings" pitchFamily="2" charset="2"/>
              <a:buChar char="Ø"/>
            </a:pPr>
            <a:r>
              <a:rPr lang="en-US" sz="1600" dirty="0" smtClean="0"/>
              <a:t>3 different levels of amplitude magnitudes.</a:t>
            </a:r>
          </a:p>
          <a:p>
            <a:pPr marL="285750" indent="-285750">
              <a:buFont typeface="Wingdings" pitchFamily="2" charset="2"/>
              <a:buChar char="Ø"/>
            </a:pPr>
            <a:endParaRPr lang="en-US" sz="1600" dirty="0" smtClean="0"/>
          </a:p>
          <a:p>
            <a:pPr marL="285750" indent="-285750">
              <a:buFont typeface="Wingdings" pitchFamily="2" charset="2"/>
              <a:buChar char="Ø"/>
            </a:pPr>
            <a:r>
              <a:rPr lang="en-US" sz="1600" dirty="0" smtClean="0"/>
              <a:t>Crescendo</a:t>
            </a:r>
          </a:p>
          <a:p>
            <a:pPr marL="285750" indent="-285750">
              <a:buFont typeface="Wingdings" pitchFamily="2" charset="2"/>
              <a:buChar char="Ø"/>
            </a:pPr>
            <a:endParaRPr lang="en-US" sz="1600" dirty="0" smtClean="0"/>
          </a:p>
          <a:p>
            <a:pPr marL="285750" indent="-285750">
              <a:buFont typeface="Wingdings" pitchFamily="2" charset="2"/>
              <a:buChar char="Ø"/>
            </a:pPr>
            <a:r>
              <a:rPr lang="en-US" sz="1600" dirty="0" smtClean="0"/>
              <a:t>Decrescendo</a:t>
            </a:r>
          </a:p>
          <a:p>
            <a:pPr marL="285750" indent="-285750">
              <a:buFont typeface="Wingdings" pitchFamily="2" charset="2"/>
              <a:buChar char="Ø"/>
            </a:pPr>
            <a:endParaRPr lang="en-US" sz="1600" dirty="0" smtClean="0"/>
          </a:p>
          <a:p>
            <a:pPr marL="285750" indent="-285750">
              <a:buFont typeface="Wingdings" pitchFamily="2" charset="2"/>
              <a:buChar char="Ø"/>
            </a:pPr>
            <a:r>
              <a:rPr lang="en-US" sz="1600" dirty="0" smtClean="0"/>
              <a:t>Different Tempos</a:t>
            </a:r>
          </a:p>
          <a:p>
            <a:pPr marL="285750" indent="-285750">
              <a:buFont typeface="Wingdings" pitchFamily="2" charset="2"/>
              <a:buChar char="Ø"/>
            </a:pPr>
            <a:endParaRPr lang="en-US" sz="1600" dirty="0"/>
          </a:p>
          <a:p>
            <a:pPr marL="285750" indent="-285750">
              <a:buFont typeface="Wingdings" pitchFamily="2" charset="2"/>
              <a:buChar char="Ø"/>
            </a:pPr>
            <a:r>
              <a:rPr lang="en-US" sz="1600" dirty="0" smtClean="0"/>
              <a:t>Observe that the same trajectory is followed all through these dynamic changes.</a:t>
            </a:r>
            <a:endParaRPr lang="en-US" sz="1600" dirty="0"/>
          </a:p>
        </p:txBody>
      </p:sp>
    </p:spTree>
    <p:extLst>
      <p:ext uri="{BB962C8B-B14F-4D97-AF65-F5344CB8AC3E}">
        <p14:creationId xmlns:p14="http://schemas.microsoft.com/office/powerpoint/2010/main" val="11032862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6006" rIns="0" bIns="0" rtlCol="0">
            <a:spAutoFit/>
          </a:bodyPr>
          <a:lstStyle/>
          <a:p>
            <a:r>
              <a:rPr lang="en-US" sz="3500" dirty="0">
                <a:latin typeface="Arial" charset="0"/>
                <a:ea typeface="MS PGothic" charset="0"/>
              </a:rPr>
              <a:t>Monophonic/Chord Note Classification</a:t>
            </a:r>
            <a:endParaRPr sz="3500" spc="-18" dirty="0"/>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70" y="1632446"/>
            <a:ext cx="7767658" cy="273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157" y="4603673"/>
            <a:ext cx="5646213" cy="145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9278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z="4000" dirty="0" smtClean="0">
                <a:ea typeface="ＭＳ Ｐゴシック" pitchFamily="34" charset="-128"/>
              </a:rPr>
              <a:t>Acknowledgements</a:t>
            </a:r>
          </a:p>
        </p:txBody>
      </p:sp>
      <p:sp>
        <p:nvSpPr>
          <p:cNvPr id="5123" name="TextBox 10"/>
          <p:cNvSpPr txBox="1">
            <a:spLocks noChangeArrowheads="1"/>
          </p:cNvSpPr>
          <p:nvPr/>
        </p:nvSpPr>
        <p:spPr bwMode="auto">
          <a:xfrm>
            <a:off x="152400" y="1642534"/>
            <a:ext cx="8763000" cy="5386090"/>
          </a:xfrm>
          <a:prstGeom prst="rect">
            <a:avLst/>
          </a:prstGeom>
          <a:noFill/>
          <a:ln w="9525">
            <a:noFill/>
            <a:miter lim="800000"/>
            <a:headEnd/>
            <a:tailEnd/>
          </a:ln>
        </p:spPr>
        <p:txBody>
          <a:bodyPr wrap="square">
            <a:spAutoFit/>
          </a:bodyPr>
          <a:lstStyle/>
          <a:p>
            <a:r>
              <a:rPr lang="en-US" sz="2800" dirty="0" smtClean="0"/>
              <a:t>Joint work with my colleagues Andreas </a:t>
            </a:r>
            <a:r>
              <a:rPr lang="en-US" sz="2800" dirty="0" err="1" smtClean="0"/>
              <a:t>Keil</a:t>
            </a:r>
            <a:r>
              <a:rPr lang="en-US" sz="2800" dirty="0" smtClean="0"/>
              <a:t> and </a:t>
            </a:r>
            <a:r>
              <a:rPr lang="en-US" sz="2800" dirty="0" err="1" smtClean="0"/>
              <a:t>Vladimiro</a:t>
            </a:r>
            <a:r>
              <a:rPr lang="en-US" sz="2800" dirty="0" smtClean="0"/>
              <a:t> Miranda</a:t>
            </a:r>
          </a:p>
          <a:p>
            <a:endParaRPr lang="en-US" sz="2800" dirty="0"/>
          </a:p>
          <a:p>
            <a:r>
              <a:rPr lang="en-US" sz="2800" dirty="0" smtClean="0"/>
              <a:t>Students: </a:t>
            </a:r>
            <a:r>
              <a:rPr lang="en-US" sz="2800" dirty="0" err="1" smtClean="0"/>
              <a:t>Kan</a:t>
            </a:r>
            <a:r>
              <a:rPr lang="en-US" sz="2800" dirty="0" smtClean="0"/>
              <a:t> Li,</a:t>
            </a:r>
          </a:p>
          <a:p>
            <a:r>
              <a:rPr lang="en-US" sz="2800" dirty="0"/>
              <a:t>	</a:t>
            </a:r>
            <a:r>
              <a:rPr lang="en-US" sz="2800" dirty="0" smtClean="0"/>
              <a:t>		</a:t>
            </a:r>
            <a:r>
              <a:rPr lang="en-US" sz="2800" dirty="0" err="1" smtClean="0"/>
              <a:t>Goktug</a:t>
            </a:r>
            <a:r>
              <a:rPr lang="en-US" sz="2800" dirty="0" smtClean="0"/>
              <a:t> </a:t>
            </a:r>
            <a:r>
              <a:rPr lang="en-US" sz="2800" dirty="0" err="1" smtClean="0"/>
              <a:t>Cinar</a:t>
            </a:r>
            <a:endParaRPr lang="en-US" sz="2800" dirty="0" smtClean="0"/>
          </a:p>
          <a:p>
            <a:r>
              <a:rPr lang="en-US" sz="2800" dirty="0"/>
              <a:t>	</a:t>
            </a:r>
            <a:r>
              <a:rPr lang="en-US" sz="2800" dirty="0" smtClean="0"/>
              <a:t>		</a:t>
            </a:r>
            <a:r>
              <a:rPr lang="en-US" sz="2800" dirty="0" err="1" smtClean="0"/>
              <a:t>Rakesh</a:t>
            </a:r>
            <a:r>
              <a:rPr lang="en-US" sz="2800" dirty="0" smtClean="0"/>
              <a:t> </a:t>
            </a:r>
            <a:r>
              <a:rPr lang="en-US" sz="2800" dirty="0" err="1" smtClean="0"/>
              <a:t>Chalasani</a:t>
            </a:r>
            <a:r>
              <a:rPr lang="en-US" sz="2800" dirty="0" smtClean="0"/>
              <a:t> </a:t>
            </a:r>
          </a:p>
          <a:p>
            <a:r>
              <a:rPr lang="en-US" sz="2800" dirty="0"/>
              <a:t>	</a:t>
            </a:r>
            <a:r>
              <a:rPr lang="en-US" sz="2800" dirty="0" smtClean="0"/>
              <a:t>		</a:t>
            </a:r>
            <a:r>
              <a:rPr lang="en-US" sz="2800" dirty="0" err="1" smtClean="0"/>
              <a:t>Deniz</a:t>
            </a:r>
            <a:r>
              <a:rPr lang="en-US" sz="2800" dirty="0" smtClean="0"/>
              <a:t> </a:t>
            </a:r>
            <a:r>
              <a:rPr lang="en-US" sz="2800" dirty="0" err="1" smtClean="0"/>
              <a:t>Erdogmus</a:t>
            </a:r>
            <a:r>
              <a:rPr lang="en-US" sz="2800" dirty="0" smtClean="0"/>
              <a:t>, </a:t>
            </a:r>
          </a:p>
          <a:p>
            <a:r>
              <a:rPr lang="en-US" sz="2800" dirty="0"/>
              <a:t>	</a:t>
            </a:r>
            <a:r>
              <a:rPr lang="en-US" sz="2800" dirty="0" smtClean="0"/>
              <a:t>		</a:t>
            </a:r>
            <a:r>
              <a:rPr lang="en-US" sz="2800" dirty="0" err="1" smtClean="0"/>
              <a:t>Weifeng</a:t>
            </a:r>
            <a:r>
              <a:rPr lang="en-US" sz="2800" dirty="0" smtClean="0"/>
              <a:t> Liu, </a:t>
            </a:r>
          </a:p>
          <a:p>
            <a:r>
              <a:rPr lang="en-US" sz="2800" dirty="0"/>
              <a:t>	</a:t>
            </a:r>
            <a:r>
              <a:rPr lang="en-US" sz="2800" dirty="0" smtClean="0"/>
              <a:t>		</a:t>
            </a:r>
            <a:r>
              <a:rPr lang="en-US" sz="2800" dirty="0" err="1" smtClean="0"/>
              <a:t>Badong</a:t>
            </a:r>
            <a:r>
              <a:rPr lang="en-US" sz="2800" dirty="0" smtClean="0"/>
              <a:t> Chen, </a:t>
            </a:r>
          </a:p>
          <a:p>
            <a:r>
              <a:rPr lang="en-US" sz="2800" dirty="0"/>
              <a:t>	</a:t>
            </a:r>
          </a:p>
          <a:p>
            <a:r>
              <a:rPr lang="en-US" sz="2800" dirty="0" smtClean="0"/>
              <a:t>Supported by NSF, ONR, DARPA</a:t>
            </a:r>
          </a:p>
          <a:p>
            <a:endParaRPr lang="en-US" dirty="0"/>
          </a:p>
          <a:p>
            <a:endParaRPr lang="en-US" dirty="0"/>
          </a:p>
        </p:txBody>
      </p:sp>
    </p:spTree>
    <p:extLst>
      <p:ext uri="{BB962C8B-B14F-4D97-AF65-F5344CB8AC3E}">
        <p14:creationId xmlns:p14="http://schemas.microsoft.com/office/powerpoint/2010/main" val="42903114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6006" rIns="0" bIns="0" rtlCol="0">
            <a:spAutoFit/>
          </a:bodyPr>
          <a:lstStyle/>
          <a:p>
            <a:r>
              <a:rPr lang="en-US" sz="3500" dirty="0">
                <a:latin typeface="Arial" charset="0"/>
                <a:ea typeface="MS PGothic" charset="0"/>
              </a:rPr>
              <a:t>Advantage of Continuous State Space</a:t>
            </a:r>
            <a:endParaRPr sz="3500" spc="-18" dirty="0"/>
          </a:p>
        </p:txBody>
      </p:sp>
      <p:sp>
        <p:nvSpPr>
          <p:cNvPr id="14" name="object 14"/>
          <p:cNvSpPr/>
          <p:nvPr/>
        </p:nvSpPr>
        <p:spPr>
          <a:xfrm>
            <a:off x="920606"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Content Placeholder 1"/>
          <p:cNvSpPr txBox="1">
            <a:spLocks/>
          </p:cNvSpPr>
          <p:nvPr/>
        </p:nvSpPr>
        <p:spPr>
          <a:xfrm>
            <a:off x="923090" y="4258179"/>
            <a:ext cx="7232665" cy="1865652"/>
          </a:xfrm>
          <a:prstGeom prst="rect">
            <a:avLst/>
          </a:prstGeom>
        </p:spPr>
        <p:txBody>
          <a:bodyPr vert="horz" lIns="80126" tIns="40063" rIns="80126" bIns="40063"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sz="1800" dirty="0"/>
          </a:p>
          <a:p>
            <a:r>
              <a:rPr lang="en-US" sz="1800" dirty="0"/>
              <a:t>The model chooses notes that are musically close to B5, i.e. the model assigns either other octaves of B, or notes that are related as perfect fifths to B</a:t>
            </a:r>
            <a:endParaRPr lang="en-US" sz="1800" b="1" dirty="0"/>
          </a:p>
          <a:p>
            <a:r>
              <a:rPr lang="en-US" sz="1800" b="1" dirty="0"/>
              <a:t>The model also generalizes from the trumpet to the </a:t>
            </a:r>
            <a:r>
              <a:rPr lang="en-US" sz="1800" b="1" dirty="0" err="1"/>
              <a:t>saxofone</a:t>
            </a:r>
            <a:r>
              <a:rPr lang="en-US" sz="1800" dirty="0"/>
              <a:t>. </a:t>
            </a:r>
          </a:p>
          <a:p>
            <a:r>
              <a:rPr lang="en-US" sz="1800" b="1" dirty="0"/>
              <a:t>We conclude that HLDS learned the metric of the music space</a:t>
            </a:r>
            <a:r>
              <a:rPr lang="en-US" sz="1800" dirty="0"/>
              <a:t>.</a:t>
            </a:r>
          </a:p>
          <a:p>
            <a:endParaRPr lang="en-US" sz="1800" dirty="0"/>
          </a:p>
          <a:p>
            <a:endParaRPr lang="en-US" sz="1800" dirty="0"/>
          </a:p>
          <a:p>
            <a:endParaRPr lang="en-US" sz="1800" dirty="0"/>
          </a:p>
        </p:txBody>
      </p:sp>
      <p:pic>
        <p:nvPicPr>
          <p:cNvPr id="16" name="Picture 15"/>
          <p:cNvPicPr>
            <a:picLocks noChangeAspect="1"/>
          </p:cNvPicPr>
          <p:nvPr/>
        </p:nvPicPr>
        <p:blipFill>
          <a:blip r:embed="rId3"/>
          <a:stretch>
            <a:fillRect/>
          </a:stretch>
        </p:blipFill>
        <p:spPr>
          <a:xfrm>
            <a:off x="857929" y="1701544"/>
            <a:ext cx="4043756" cy="2522086"/>
          </a:xfrm>
          <a:prstGeom prst="rect">
            <a:avLst/>
          </a:prstGeom>
        </p:spPr>
      </p:pic>
      <p:sp>
        <p:nvSpPr>
          <p:cNvPr id="17" name="Content Placeholder 1"/>
          <p:cNvSpPr>
            <a:spLocks noGrp="1"/>
          </p:cNvSpPr>
          <p:nvPr>
            <p:ph idx="1"/>
          </p:nvPr>
        </p:nvSpPr>
        <p:spPr>
          <a:xfrm>
            <a:off x="5158432" y="1851084"/>
            <a:ext cx="3127639" cy="1577916"/>
          </a:xfrm>
        </p:spPr>
        <p:txBody>
          <a:bodyPr>
            <a:noAutofit/>
          </a:bodyPr>
          <a:lstStyle/>
          <a:p>
            <a:pPr>
              <a:spcBef>
                <a:spcPts val="0"/>
              </a:spcBef>
            </a:pPr>
            <a:r>
              <a:rPr lang="nl-NL" sz="1800" dirty="0"/>
              <a:t>Discovery of </a:t>
            </a:r>
            <a:r>
              <a:rPr lang="nl-NL" sz="1800" dirty="0" err="1"/>
              <a:t>Notes</a:t>
            </a:r>
            <a:endParaRPr lang="nl-NL" sz="1800" dirty="0"/>
          </a:p>
          <a:p>
            <a:pPr>
              <a:spcBef>
                <a:spcPts val="0"/>
              </a:spcBef>
            </a:pPr>
            <a:endParaRPr lang="nl-NL" sz="1800" dirty="0"/>
          </a:p>
          <a:p>
            <a:pPr marL="0" indent="0">
              <a:spcBef>
                <a:spcPts val="0"/>
              </a:spcBef>
              <a:buNone/>
            </a:pPr>
            <a:r>
              <a:rPr lang="nl-NL" sz="1800" dirty="0"/>
              <a:t>We train 7 </a:t>
            </a:r>
            <a:r>
              <a:rPr lang="nl-NL" sz="1800" dirty="0" err="1"/>
              <a:t>models</a:t>
            </a:r>
            <a:r>
              <a:rPr lang="nl-NL" sz="1800" dirty="0"/>
              <a:t> (s = 3, </a:t>
            </a:r>
            <a:r>
              <a:rPr lang="en-US" sz="1800" dirty="0"/>
              <a:t>k = 10) </a:t>
            </a:r>
            <a:r>
              <a:rPr lang="en-US" sz="1800" b="1" dirty="0"/>
              <a:t>leaving out one note </a:t>
            </a:r>
            <a:r>
              <a:rPr lang="en-US" sz="1800" dirty="0"/>
              <a:t>(B5). How would the model classify the missing note?</a:t>
            </a:r>
          </a:p>
          <a:p>
            <a:pPr>
              <a:spcBef>
                <a:spcPts val="0"/>
              </a:spcBef>
            </a:pPr>
            <a:endParaRPr lang="en-US" sz="900" dirty="0"/>
          </a:p>
          <a:p>
            <a:pPr>
              <a:spcBef>
                <a:spcPts val="0"/>
              </a:spcBef>
            </a:pPr>
            <a:endParaRPr lang="en-US" sz="1600" dirty="0"/>
          </a:p>
          <a:p>
            <a:endParaRPr lang="en-US" sz="1100" dirty="0"/>
          </a:p>
        </p:txBody>
      </p:sp>
    </p:spTree>
    <p:extLst>
      <p:ext uri="{BB962C8B-B14F-4D97-AF65-F5344CB8AC3E}">
        <p14:creationId xmlns:p14="http://schemas.microsoft.com/office/powerpoint/2010/main" val="12391995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6006" rIns="0" bIns="0" rtlCol="0">
            <a:spAutoFit/>
          </a:bodyPr>
          <a:lstStyle/>
          <a:p>
            <a:r>
              <a:rPr lang="en-US" sz="3500" dirty="0">
                <a:latin typeface="Arial" charset="0"/>
                <a:ea typeface="MS PGothic" charset="0"/>
              </a:rPr>
              <a:t>Testing Musical Distances with HLDS</a:t>
            </a:r>
            <a:endParaRPr sz="3500" spc="-18" dirty="0"/>
          </a:p>
        </p:txBody>
      </p:sp>
      <p:sp>
        <p:nvSpPr>
          <p:cNvPr id="14" name="object 14"/>
          <p:cNvSpPr/>
          <p:nvPr/>
        </p:nvSpPr>
        <p:spPr>
          <a:xfrm>
            <a:off x="920606"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045" y="1475996"/>
            <a:ext cx="2345729" cy="250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4"/>
          <a:stretch>
            <a:fillRect/>
          </a:stretch>
        </p:blipFill>
        <p:spPr>
          <a:xfrm>
            <a:off x="4952704" y="1494253"/>
            <a:ext cx="3333368" cy="2460645"/>
          </a:xfrm>
          <a:prstGeom prst="rect">
            <a:avLst/>
          </a:prstGeom>
        </p:spPr>
      </p:pic>
      <p:sp>
        <p:nvSpPr>
          <p:cNvPr id="18" name="Content Placeholder 1"/>
          <p:cNvSpPr>
            <a:spLocks noGrp="1"/>
          </p:cNvSpPr>
          <p:nvPr>
            <p:ph idx="1"/>
          </p:nvPr>
        </p:nvSpPr>
        <p:spPr>
          <a:xfrm>
            <a:off x="857930" y="4050884"/>
            <a:ext cx="7558461" cy="2280242"/>
          </a:xfrm>
        </p:spPr>
        <p:txBody>
          <a:bodyPr>
            <a:normAutofit fontScale="47500" lnSpcReduction="20000"/>
          </a:bodyPr>
          <a:lstStyle/>
          <a:p>
            <a:r>
              <a:rPr lang="en-US" b="1" dirty="0"/>
              <a:t>V</a:t>
            </a:r>
            <a:r>
              <a:rPr lang="en-US" b="1" dirty="0" smtClean="0"/>
              <a:t>oice</a:t>
            </a:r>
            <a:r>
              <a:rPr lang="en-US" b="1" dirty="0"/>
              <a:t>-leading </a:t>
            </a:r>
            <a:r>
              <a:rPr lang="en-US" b="1" dirty="0" smtClean="0"/>
              <a:t>space </a:t>
            </a:r>
            <a:r>
              <a:rPr lang="en-US" dirty="0"/>
              <a:t>where pitches </a:t>
            </a:r>
            <a:r>
              <a:rPr lang="en-US" dirty="0" smtClean="0"/>
              <a:t>are represented </a:t>
            </a:r>
            <a:r>
              <a:rPr lang="en-US" dirty="0"/>
              <a:t>by the logarithms of their fundamental </a:t>
            </a:r>
            <a:r>
              <a:rPr lang="en-US" dirty="0" smtClean="0"/>
              <a:t>frequencies (pitches are </a:t>
            </a:r>
            <a:r>
              <a:rPr lang="en-US" dirty="0"/>
              <a:t>close if they are neighbors on the piano keyboard). Hence the distance is measured according to the usual metric on </a:t>
            </a:r>
            <a:r>
              <a:rPr lang="en-US" dirty="0" err="1"/>
              <a:t>ℜ</a:t>
            </a:r>
            <a:r>
              <a:rPr lang="en-US" dirty="0"/>
              <a:t>. </a:t>
            </a:r>
            <a:endParaRPr lang="en-US" sz="900" dirty="0"/>
          </a:p>
          <a:p>
            <a:r>
              <a:rPr lang="en-US" b="1" dirty="0" err="1" smtClean="0"/>
              <a:t>Tonnetz</a:t>
            </a:r>
            <a:r>
              <a:rPr lang="en-US" b="1" dirty="0" smtClean="0"/>
              <a:t> space</a:t>
            </a:r>
            <a:r>
              <a:rPr lang="en-US" dirty="0" smtClean="0"/>
              <a:t> is </a:t>
            </a:r>
            <a:r>
              <a:rPr lang="en-US" dirty="0"/>
              <a:t>based on acoustics </a:t>
            </a:r>
            <a:r>
              <a:rPr lang="en-US" dirty="0" smtClean="0"/>
              <a:t>(fundamental and harmonics) with notes places in hexagons (tiling of 2 D space). </a:t>
            </a:r>
          </a:p>
          <a:p>
            <a:r>
              <a:rPr lang="en-US" b="1" dirty="0" smtClean="0"/>
              <a:t>They do not always agree</a:t>
            </a:r>
            <a:r>
              <a:rPr lang="en-US" dirty="0" smtClean="0"/>
              <a:t>: </a:t>
            </a:r>
            <a:r>
              <a:rPr lang="en-US" dirty="0"/>
              <a:t>Based on the Riemannian </a:t>
            </a:r>
            <a:r>
              <a:rPr lang="en-US" dirty="0" err="1"/>
              <a:t>Tonnetz</a:t>
            </a:r>
            <a:r>
              <a:rPr lang="en-US" dirty="0"/>
              <a:t>, C major is closer to F major, whereas it is closer to F minor based on the voice-leading </a:t>
            </a:r>
            <a:r>
              <a:rPr lang="en-US" dirty="0" smtClean="0"/>
              <a:t>distance.</a:t>
            </a:r>
          </a:p>
          <a:p>
            <a:r>
              <a:rPr lang="en-US" b="1" dirty="0" smtClean="0"/>
              <a:t>Model agrees most often with </a:t>
            </a:r>
            <a:r>
              <a:rPr lang="en-US" b="1" dirty="0" err="1" smtClean="0"/>
              <a:t>Tonnetz</a:t>
            </a:r>
            <a:r>
              <a:rPr lang="en-US" b="1" dirty="0" smtClean="0"/>
              <a:t> </a:t>
            </a:r>
            <a:r>
              <a:rPr lang="en-US" dirty="0" smtClean="0"/>
              <a:t>(10 from 15 models)</a:t>
            </a:r>
            <a:endParaRPr lang="en-US" b="1" dirty="0"/>
          </a:p>
        </p:txBody>
      </p:sp>
      <p:sp>
        <p:nvSpPr>
          <p:cNvPr id="15" name="TextBox 14"/>
          <p:cNvSpPr txBox="1"/>
          <p:nvPr/>
        </p:nvSpPr>
        <p:spPr>
          <a:xfrm>
            <a:off x="253995" y="6196650"/>
            <a:ext cx="8643186" cy="646331"/>
          </a:xfrm>
          <a:prstGeom prst="rect">
            <a:avLst/>
          </a:prstGeom>
          <a:noFill/>
        </p:spPr>
        <p:txBody>
          <a:bodyPr wrap="none" rtlCol="0">
            <a:spAutoFit/>
          </a:bodyPr>
          <a:lstStyle/>
          <a:p>
            <a:r>
              <a:rPr lang="en-US" dirty="0" err="1"/>
              <a:t>Cinar</a:t>
            </a:r>
            <a:r>
              <a:rPr lang="en-US" dirty="0"/>
              <a:t> G., Principe, J., A Study of Musical Distance using a Self-organized Hierarchical Linear </a:t>
            </a:r>
            <a:endParaRPr lang="en-US" dirty="0" smtClean="0"/>
          </a:p>
          <a:p>
            <a:r>
              <a:rPr lang="en-US" dirty="0" smtClean="0"/>
              <a:t>Dynamical </a:t>
            </a:r>
            <a:r>
              <a:rPr lang="en-US" dirty="0"/>
              <a:t>System, submitted Computer Music Journal, 2015</a:t>
            </a:r>
            <a:r>
              <a:rPr lang="en-US" dirty="0" smtClean="0">
                <a:effectLst/>
              </a:rPr>
              <a:t> </a:t>
            </a:r>
            <a:endParaRPr lang="en-US" dirty="0"/>
          </a:p>
        </p:txBody>
      </p:sp>
    </p:spTree>
    <p:extLst>
      <p:ext uri="{BB962C8B-B14F-4D97-AF65-F5344CB8AC3E}">
        <p14:creationId xmlns:p14="http://schemas.microsoft.com/office/powerpoint/2010/main" val="36656733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1043314" y="358523"/>
            <a:ext cx="7057373" cy="1116368"/>
          </a:xfrm>
          <a:prstGeom prst="rect">
            <a:avLst/>
          </a:prstGeom>
        </p:spPr>
        <p:txBody>
          <a:bodyPr vert="horz" wrap="square" lIns="0" tIns="0" rIns="0" bIns="0" rtlCol="0">
            <a:spAutoFit/>
          </a:bodyPr>
          <a:lstStyle/>
          <a:p>
            <a:pPr marR="4453" indent="-2699315"/>
            <a:r>
              <a:rPr sz="3500" spc="-4" dirty="0">
                <a:latin typeface="Arial"/>
                <a:cs typeface="Arial"/>
              </a:rPr>
              <a:t>Genera</a:t>
            </a:r>
            <a:r>
              <a:rPr sz="3500" dirty="0">
                <a:latin typeface="Arial"/>
                <a:cs typeface="Arial"/>
              </a:rPr>
              <a:t>l</a:t>
            </a:r>
            <a:r>
              <a:rPr sz="3500" spc="-4" dirty="0">
                <a:latin typeface="Arial"/>
                <a:cs typeface="Arial"/>
              </a:rPr>
              <a:t> Continuou</a:t>
            </a:r>
            <a:r>
              <a:rPr sz="3500" dirty="0">
                <a:latin typeface="Arial"/>
                <a:cs typeface="Arial"/>
              </a:rPr>
              <a:t>s</a:t>
            </a:r>
            <a:r>
              <a:rPr sz="3500" spc="-4" dirty="0">
                <a:latin typeface="Arial"/>
                <a:cs typeface="Arial"/>
              </a:rPr>
              <a:t> </a:t>
            </a:r>
            <a:r>
              <a:rPr sz="3500" spc="-22" dirty="0">
                <a:latin typeface="Arial"/>
                <a:cs typeface="Arial"/>
              </a:rPr>
              <a:t>Nonlinea</a:t>
            </a:r>
            <a:r>
              <a:rPr sz="3500" spc="-13" dirty="0">
                <a:latin typeface="Arial"/>
                <a:cs typeface="Arial"/>
              </a:rPr>
              <a:t>r</a:t>
            </a:r>
            <a:r>
              <a:rPr sz="3500" dirty="0">
                <a:latin typeface="Arial"/>
                <a:cs typeface="Arial"/>
              </a:rPr>
              <a:t> State-Space Model</a:t>
            </a:r>
          </a:p>
        </p:txBody>
      </p:sp>
      <p:sp>
        <p:nvSpPr>
          <p:cNvPr id="62" name="object 62"/>
          <p:cNvSpPr txBox="1">
            <a:spLocks noGrp="1"/>
          </p:cNvSpPr>
          <p:nvPr>
            <p:ph type="sldNum" sz="quarter" idx="12"/>
          </p:nvPr>
        </p:nvSpPr>
        <p:spPr>
          <a:xfrm>
            <a:off x="7968643" y="6158424"/>
            <a:ext cx="194934" cy="184666"/>
          </a:xfrm>
          <a:prstGeom prst="rect">
            <a:avLst/>
          </a:prstGeom>
        </p:spPr>
        <p:txBody>
          <a:bodyPr vert="horz" wrap="square" lIns="0" tIns="0" rIns="0" bIns="0" rtlCol="0">
            <a:spAutoFit/>
          </a:bodyPr>
          <a:lstStyle/>
          <a:p>
            <a:pPr marL="22253"/>
            <a:fld id="{81D60167-4931-47E6-BA6A-407CBD079E47}" type="slidenum">
              <a:rPr spc="-9" dirty="0"/>
              <a:pPr marL="22253"/>
              <a:t>22</a:t>
            </a:fld>
            <a:endParaRPr spc="-9" dirty="0"/>
          </a:p>
        </p:txBody>
      </p:sp>
      <p:sp>
        <p:nvSpPr>
          <p:cNvPr id="14" name="object 14"/>
          <p:cNvSpPr/>
          <p:nvPr/>
        </p:nvSpPr>
        <p:spPr>
          <a:xfrm>
            <a:off x="920605"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30" y="1782160"/>
            <a:ext cx="7059450" cy="1130323"/>
          </a:xfrm>
          <a:prstGeom prst="rect">
            <a:avLst/>
          </a:prstGeom>
        </p:spPr>
        <p:txBody>
          <a:bodyPr vert="horz" wrap="square" lIns="0" tIns="0" rIns="0" bIns="0" rtlCol="0">
            <a:spAutoFit/>
          </a:bodyPr>
          <a:lstStyle/>
          <a:p>
            <a:pPr marL="251461" marR="4453" indent="-240335">
              <a:buClr>
                <a:srgbClr val="126D92"/>
              </a:buClr>
              <a:buSzPct val="85185"/>
              <a:buFont typeface="Wingdings 2"/>
              <a:buChar char=""/>
              <a:tabLst>
                <a:tab pos="251461" algn="l"/>
              </a:tabLst>
            </a:pPr>
            <a:r>
              <a:rPr sz="2400" spc="-22" dirty="0">
                <a:latin typeface="Arial"/>
                <a:cs typeface="Arial"/>
              </a:rPr>
              <a:t>Fo</a:t>
            </a:r>
            <a:r>
              <a:rPr sz="2400" spc="-13" dirty="0">
                <a:latin typeface="Arial"/>
                <a:cs typeface="Arial"/>
              </a:rPr>
              <a:t>r</a:t>
            </a:r>
            <a:r>
              <a:rPr sz="2400" spc="-18" dirty="0">
                <a:latin typeface="Arial"/>
                <a:cs typeface="Arial"/>
              </a:rPr>
              <a:t> </a:t>
            </a:r>
            <a:r>
              <a:rPr sz="2400" spc="-4" dirty="0">
                <a:latin typeface="Arial"/>
                <a:cs typeface="Arial"/>
              </a:rPr>
              <a:t>simplicit</a:t>
            </a:r>
            <a:r>
              <a:rPr sz="2400" dirty="0">
                <a:latin typeface="Arial"/>
                <a:cs typeface="Arial"/>
              </a:rPr>
              <a:t>y</a:t>
            </a:r>
            <a:r>
              <a:rPr sz="2400" spc="-13" dirty="0">
                <a:latin typeface="Arial"/>
                <a:cs typeface="Arial"/>
              </a:rPr>
              <a:t> </a:t>
            </a:r>
            <a:r>
              <a:rPr sz="2400" spc="-4" dirty="0">
                <a:latin typeface="Arial"/>
                <a:cs typeface="Arial"/>
              </a:rPr>
              <a:t>w</a:t>
            </a:r>
            <a:r>
              <a:rPr sz="2400" dirty="0">
                <a:latin typeface="Arial"/>
                <a:cs typeface="Arial"/>
              </a:rPr>
              <a:t>e</a:t>
            </a:r>
            <a:r>
              <a:rPr sz="2400" spc="-18" dirty="0">
                <a:latin typeface="Arial"/>
                <a:cs typeface="Arial"/>
              </a:rPr>
              <a:t> can</a:t>
            </a:r>
            <a:r>
              <a:rPr sz="2400" dirty="0">
                <a:latin typeface="Arial"/>
                <a:cs typeface="Arial"/>
              </a:rPr>
              <a:t> rewrite</a:t>
            </a:r>
            <a:r>
              <a:rPr sz="2400" spc="-26" dirty="0">
                <a:latin typeface="Arial"/>
                <a:cs typeface="Arial"/>
              </a:rPr>
              <a:t> </a:t>
            </a:r>
            <a:r>
              <a:rPr sz="2400" spc="-4" dirty="0">
                <a:latin typeface="Arial"/>
                <a:cs typeface="Arial"/>
              </a:rPr>
              <a:t>th</a:t>
            </a:r>
            <a:r>
              <a:rPr sz="2400" dirty="0">
                <a:latin typeface="Arial"/>
                <a:cs typeface="Arial"/>
              </a:rPr>
              <a:t>e </a:t>
            </a:r>
            <a:r>
              <a:rPr sz="2400" spc="-4" dirty="0">
                <a:latin typeface="Arial"/>
                <a:cs typeface="Arial"/>
              </a:rPr>
              <a:t>state-spac</a:t>
            </a:r>
            <a:r>
              <a:rPr sz="2400" dirty="0">
                <a:latin typeface="Arial"/>
                <a:cs typeface="Arial"/>
              </a:rPr>
              <a:t>e</a:t>
            </a:r>
            <a:r>
              <a:rPr sz="2400" spc="-4" dirty="0">
                <a:latin typeface="Arial"/>
                <a:cs typeface="Arial"/>
              </a:rPr>
              <a:t> </a:t>
            </a:r>
            <a:r>
              <a:rPr sz="2400" dirty="0">
                <a:latin typeface="Arial"/>
                <a:cs typeface="Arial"/>
              </a:rPr>
              <a:t>model </a:t>
            </a:r>
            <a:r>
              <a:rPr sz="2400" spc="-13" dirty="0">
                <a:latin typeface="Arial"/>
                <a:cs typeface="Arial"/>
              </a:rPr>
              <a:t>i</a:t>
            </a:r>
            <a:r>
              <a:rPr sz="2400" spc="-18" dirty="0">
                <a:latin typeface="Arial"/>
                <a:cs typeface="Arial"/>
              </a:rPr>
              <a:t>n</a:t>
            </a:r>
            <a:r>
              <a:rPr sz="2400" spc="-9" dirty="0">
                <a:latin typeface="Arial"/>
                <a:cs typeface="Arial"/>
              </a:rPr>
              <a:t> </a:t>
            </a:r>
            <a:r>
              <a:rPr sz="2400" spc="-4" dirty="0">
                <a:latin typeface="Arial"/>
                <a:cs typeface="Arial"/>
              </a:rPr>
              <a:t>term</a:t>
            </a:r>
            <a:r>
              <a:rPr sz="2400" dirty="0">
                <a:latin typeface="Arial"/>
                <a:cs typeface="Arial"/>
              </a:rPr>
              <a:t>s</a:t>
            </a:r>
            <a:r>
              <a:rPr sz="2400" spc="-4" dirty="0">
                <a:latin typeface="Arial"/>
                <a:cs typeface="Arial"/>
              </a:rPr>
              <a:t> o</a:t>
            </a:r>
            <a:r>
              <a:rPr sz="2400" dirty="0">
                <a:latin typeface="Arial"/>
                <a:cs typeface="Arial"/>
              </a:rPr>
              <a:t>f</a:t>
            </a:r>
            <a:r>
              <a:rPr sz="2400" spc="-9" dirty="0">
                <a:latin typeface="Arial"/>
                <a:cs typeface="Arial"/>
              </a:rPr>
              <a:t> </a:t>
            </a:r>
            <a:r>
              <a:rPr sz="2400" spc="-13" dirty="0">
                <a:latin typeface="Arial"/>
                <a:cs typeface="Arial"/>
              </a:rPr>
              <a:t>a</a:t>
            </a:r>
            <a:r>
              <a:rPr sz="2400" spc="-9" dirty="0">
                <a:latin typeface="Arial"/>
                <a:cs typeface="Arial"/>
              </a:rPr>
              <a:t> </a:t>
            </a:r>
            <a:r>
              <a:rPr sz="2400" dirty="0">
                <a:latin typeface="Arial"/>
                <a:cs typeface="Arial"/>
              </a:rPr>
              <a:t>new</a:t>
            </a:r>
            <a:r>
              <a:rPr sz="2400" spc="-9" dirty="0">
                <a:latin typeface="Arial"/>
                <a:cs typeface="Arial"/>
              </a:rPr>
              <a:t> </a:t>
            </a:r>
            <a:r>
              <a:rPr sz="2400" dirty="0">
                <a:latin typeface="Arial"/>
                <a:cs typeface="Arial"/>
              </a:rPr>
              <a:t>augmented</a:t>
            </a:r>
            <a:r>
              <a:rPr sz="2400" spc="-13" dirty="0">
                <a:latin typeface="Arial"/>
                <a:cs typeface="Arial"/>
              </a:rPr>
              <a:t> </a:t>
            </a:r>
            <a:r>
              <a:rPr sz="2400" spc="-4" dirty="0">
                <a:latin typeface="Arial"/>
                <a:cs typeface="Arial"/>
              </a:rPr>
              <a:t>hidde</a:t>
            </a:r>
            <a:r>
              <a:rPr sz="2400" dirty="0">
                <a:latin typeface="Arial"/>
                <a:cs typeface="Arial"/>
              </a:rPr>
              <a:t>n</a:t>
            </a:r>
            <a:r>
              <a:rPr sz="2400" spc="-9" dirty="0">
                <a:latin typeface="Arial"/>
                <a:cs typeface="Arial"/>
              </a:rPr>
              <a:t> </a:t>
            </a:r>
            <a:r>
              <a:rPr sz="2400" spc="-4" dirty="0">
                <a:latin typeface="Arial"/>
                <a:cs typeface="Arial"/>
              </a:rPr>
              <a:t>stat</a:t>
            </a:r>
            <a:r>
              <a:rPr sz="2400" dirty="0">
                <a:latin typeface="Arial"/>
                <a:cs typeface="Arial"/>
              </a:rPr>
              <a:t>e</a:t>
            </a:r>
            <a:r>
              <a:rPr sz="2400" spc="-9" dirty="0">
                <a:latin typeface="Arial"/>
                <a:cs typeface="Arial"/>
              </a:rPr>
              <a:t> </a:t>
            </a:r>
            <a:r>
              <a:rPr sz="2400" spc="-13" dirty="0">
                <a:latin typeface="Arial"/>
                <a:cs typeface="Arial"/>
              </a:rPr>
              <a:t>vector,</a:t>
            </a:r>
            <a:r>
              <a:rPr sz="2400" spc="-18" dirty="0">
                <a:latin typeface="Arial"/>
                <a:cs typeface="Arial"/>
              </a:rPr>
              <a:t> </a:t>
            </a:r>
            <a:r>
              <a:rPr sz="2400" spc="-13" dirty="0">
                <a:latin typeface="Arial"/>
                <a:cs typeface="Arial"/>
              </a:rPr>
              <a:t>via</a:t>
            </a:r>
            <a:r>
              <a:rPr sz="2400" spc="-9" dirty="0">
                <a:latin typeface="Arial"/>
                <a:cs typeface="Arial"/>
              </a:rPr>
              <a:t> </a:t>
            </a:r>
            <a:r>
              <a:rPr sz="2400" dirty="0">
                <a:latin typeface="Arial"/>
                <a:cs typeface="Arial"/>
              </a:rPr>
              <a:t>concatenation</a:t>
            </a:r>
          </a:p>
        </p:txBody>
      </p:sp>
      <p:sp>
        <p:nvSpPr>
          <p:cNvPr id="16" name="object 16"/>
          <p:cNvSpPr/>
          <p:nvPr/>
        </p:nvSpPr>
        <p:spPr>
          <a:xfrm>
            <a:off x="2989409" y="3332608"/>
            <a:ext cx="140743" cy="140960"/>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3220067" y="3190961"/>
            <a:ext cx="142047" cy="216277"/>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3490586" y="3025241"/>
            <a:ext cx="332528" cy="710099"/>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3953112" y="3352651"/>
            <a:ext cx="141721" cy="54703"/>
          </a:xfrm>
          <a:custGeom>
            <a:avLst/>
            <a:gdLst/>
            <a:ahLst/>
            <a:cxnLst/>
            <a:rect l="l" t="t" r="r" b="b"/>
            <a:pathLst>
              <a:path w="165735" h="60325">
                <a:moveTo>
                  <a:pt x="165354" y="57912"/>
                </a:moveTo>
                <a:lnTo>
                  <a:pt x="164592" y="51816"/>
                </a:lnTo>
                <a:lnTo>
                  <a:pt x="163830" y="51054"/>
                </a:lnTo>
                <a:lnTo>
                  <a:pt x="163830" y="50292"/>
                </a:lnTo>
                <a:lnTo>
                  <a:pt x="2286" y="51054"/>
                </a:lnTo>
                <a:lnTo>
                  <a:pt x="1524" y="51816"/>
                </a:lnTo>
                <a:lnTo>
                  <a:pt x="762" y="51816"/>
                </a:lnTo>
                <a:lnTo>
                  <a:pt x="762" y="54102"/>
                </a:lnTo>
                <a:lnTo>
                  <a:pt x="0" y="54864"/>
                </a:lnTo>
                <a:lnTo>
                  <a:pt x="762" y="57912"/>
                </a:lnTo>
                <a:lnTo>
                  <a:pt x="2286" y="59436"/>
                </a:lnTo>
                <a:lnTo>
                  <a:pt x="7620" y="60198"/>
                </a:lnTo>
                <a:lnTo>
                  <a:pt x="157734" y="60198"/>
                </a:lnTo>
                <a:lnTo>
                  <a:pt x="163830" y="59436"/>
                </a:lnTo>
                <a:lnTo>
                  <a:pt x="165354" y="57912"/>
                </a:lnTo>
                <a:close/>
              </a:path>
              <a:path w="165735" h="60325">
                <a:moveTo>
                  <a:pt x="165354" y="7620"/>
                </a:moveTo>
                <a:lnTo>
                  <a:pt x="164592" y="2286"/>
                </a:lnTo>
                <a:lnTo>
                  <a:pt x="163830" y="1524"/>
                </a:lnTo>
                <a:lnTo>
                  <a:pt x="163830" y="0"/>
                </a:lnTo>
                <a:lnTo>
                  <a:pt x="2286" y="1524"/>
                </a:lnTo>
                <a:lnTo>
                  <a:pt x="1524" y="2286"/>
                </a:lnTo>
                <a:lnTo>
                  <a:pt x="762" y="2286"/>
                </a:lnTo>
                <a:lnTo>
                  <a:pt x="762" y="4572"/>
                </a:lnTo>
                <a:lnTo>
                  <a:pt x="0" y="6096"/>
                </a:lnTo>
                <a:lnTo>
                  <a:pt x="762" y="7620"/>
                </a:lnTo>
                <a:lnTo>
                  <a:pt x="2286" y="9906"/>
                </a:lnTo>
                <a:lnTo>
                  <a:pt x="7620" y="10668"/>
                </a:lnTo>
                <a:lnTo>
                  <a:pt x="156972" y="10668"/>
                </a:lnTo>
                <a:lnTo>
                  <a:pt x="163830" y="9906"/>
                </a:lnTo>
                <a:lnTo>
                  <a:pt x="165354" y="7620"/>
                </a:lnTo>
                <a:close/>
              </a:path>
            </a:pathLst>
          </a:custGeom>
          <a:solidFill>
            <a:srgbClr val="000000"/>
          </a:solidFill>
        </p:spPr>
        <p:txBody>
          <a:bodyPr wrap="square" lIns="0" tIns="0" rIns="0" bIns="0" rtlCol="0"/>
          <a:lstStyle/>
          <a:p>
            <a:endParaRPr/>
          </a:p>
        </p:txBody>
      </p:sp>
      <p:sp>
        <p:nvSpPr>
          <p:cNvPr id="20" name="object 20"/>
          <p:cNvSpPr/>
          <p:nvPr/>
        </p:nvSpPr>
        <p:spPr>
          <a:xfrm>
            <a:off x="4223628" y="3025241"/>
            <a:ext cx="1023541" cy="710099"/>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5139009" y="3053451"/>
            <a:ext cx="258681" cy="230788"/>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5307766" y="3025241"/>
            <a:ext cx="346320" cy="710099"/>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2953566" y="4123787"/>
            <a:ext cx="176580" cy="160307"/>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3220067" y="4141062"/>
            <a:ext cx="142264" cy="54703"/>
          </a:xfrm>
          <a:custGeom>
            <a:avLst/>
            <a:gdLst/>
            <a:ahLst/>
            <a:cxnLst/>
            <a:rect l="l" t="t" r="r" b="b"/>
            <a:pathLst>
              <a:path w="166370" h="60325">
                <a:moveTo>
                  <a:pt x="166116" y="57912"/>
                </a:moveTo>
                <a:lnTo>
                  <a:pt x="164592" y="51816"/>
                </a:lnTo>
                <a:lnTo>
                  <a:pt x="163830" y="51054"/>
                </a:lnTo>
                <a:lnTo>
                  <a:pt x="163830" y="50292"/>
                </a:lnTo>
                <a:lnTo>
                  <a:pt x="3048" y="51054"/>
                </a:lnTo>
                <a:lnTo>
                  <a:pt x="1524" y="51816"/>
                </a:lnTo>
                <a:lnTo>
                  <a:pt x="762" y="51816"/>
                </a:lnTo>
                <a:lnTo>
                  <a:pt x="762" y="54102"/>
                </a:lnTo>
                <a:lnTo>
                  <a:pt x="0" y="54864"/>
                </a:lnTo>
                <a:lnTo>
                  <a:pt x="762" y="57912"/>
                </a:lnTo>
                <a:lnTo>
                  <a:pt x="3048" y="59436"/>
                </a:lnTo>
                <a:lnTo>
                  <a:pt x="8382" y="60198"/>
                </a:lnTo>
                <a:lnTo>
                  <a:pt x="157734" y="60198"/>
                </a:lnTo>
                <a:lnTo>
                  <a:pt x="163830" y="59436"/>
                </a:lnTo>
                <a:lnTo>
                  <a:pt x="166116" y="57912"/>
                </a:lnTo>
                <a:close/>
              </a:path>
              <a:path w="166370" h="60325">
                <a:moveTo>
                  <a:pt x="166116" y="7620"/>
                </a:moveTo>
                <a:lnTo>
                  <a:pt x="164592" y="2286"/>
                </a:lnTo>
                <a:lnTo>
                  <a:pt x="163830" y="1524"/>
                </a:lnTo>
                <a:lnTo>
                  <a:pt x="163830" y="0"/>
                </a:lnTo>
                <a:lnTo>
                  <a:pt x="3048" y="1524"/>
                </a:lnTo>
                <a:lnTo>
                  <a:pt x="1524" y="2286"/>
                </a:lnTo>
                <a:lnTo>
                  <a:pt x="762" y="2286"/>
                </a:lnTo>
                <a:lnTo>
                  <a:pt x="762" y="5334"/>
                </a:lnTo>
                <a:lnTo>
                  <a:pt x="0" y="6096"/>
                </a:lnTo>
                <a:lnTo>
                  <a:pt x="762" y="7620"/>
                </a:lnTo>
                <a:lnTo>
                  <a:pt x="3048" y="9906"/>
                </a:lnTo>
                <a:lnTo>
                  <a:pt x="8382" y="10668"/>
                </a:lnTo>
                <a:lnTo>
                  <a:pt x="156972" y="10668"/>
                </a:lnTo>
                <a:lnTo>
                  <a:pt x="163830" y="9906"/>
                </a:lnTo>
                <a:lnTo>
                  <a:pt x="166116" y="7620"/>
                </a:lnTo>
                <a:close/>
              </a:path>
            </a:pathLst>
          </a:custGeom>
          <a:solidFill>
            <a:srgbClr val="000000"/>
          </a:solidFill>
        </p:spPr>
        <p:txBody>
          <a:bodyPr wrap="square" lIns="0" tIns="0" rIns="0" bIns="0" rtlCol="0"/>
          <a:lstStyle/>
          <a:p>
            <a:endParaRPr/>
          </a:p>
        </p:txBody>
      </p:sp>
      <p:sp>
        <p:nvSpPr>
          <p:cNvPr id="25" name="object 25"/>
          <p:cNvSpPr/>
          <p:nvPr/>
        </p:nvSpPr>
        <p:spPr>
          <a:xfrm>
            <a:off x="3440956" y="3979367"/>
            <a:ext cx="1174168" cy="313015"/>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4713514" y="4141062"/>
            <a:ext cx="142264" cy="54703"/>
          </a:xfrm>
          <a:custGeom>
            <a:avLst/>
            <a:gdLst/>
            <a:ahLst/>
            <a:cxnLst/>
            <a:rect l="l" t="t" r="r" b="b"/>
            <a:pathLst>
              <a:path w="166370" h="60325">
                <a:moveTo>
                  <a:pt x="166116" y="57912"/>
                </a:moveTo>
                <a:lnTo>
                  <a:pt x="166116" y="51054"/>
                </a:lnTo>
                <a:lnTo>
                  <a:pt x="163830" y="51054"/>
                </a:lnTo>
                <a:lnTo>
                  <a:pt x="163830" y="50292"/>
                </a:lnTo>
                <a:lnTo>
                  <a:pt x="3048" y="51054"/>
                </a:lnTo>
                <a:lnTo>
                  <a:pt x="2286" y="51816"/>
                </a:lnTo>
                <a:lnTo>
                  <a:pt x="762" y="51816"/>
                </a:lnTo>
                <a:lnTo>
                  <a:pt x="762" y="54102"/>
                </a:lnTo>
                <a:lnTo>
                  <a:pt x="0" y="54864"/>
                </a:lnTo>
                <a:lnTo>
                  <a:pt x="762" y="57912"/>
                </a:lnTo>
                <a:lnTo>
                  <a:pt x="3810" y="59436"/>
                </a:lnTo>
                <a:lnTo>
                  <a:pt x="9144" y="60198"/>
                </a:lnTo>
                <a:lnTo>
                  <a:pt x="157734" y="60198"/>
                </a:lnTo>
                <a:lnTo>
                  <a:pt x="163830" y="59436"/>
                </a:lnTo>
                <a:lnTo>
                  <a:pt x="166116" y="57912"/>
                </a:lnTo>
                <a:close/>
              </a:path>
              <a:path w="166370" h="60325">
                <a:moveTo>
                  <a:pt x="166116" y="8382"/>
                </a:moveTo>
                <a:lnTo>
                  <a:pt x="165354" y="2286"/>
                </a:lnTo>
                <a:lnTo>
                  <a:pt x="163830" y="1524"/>
                </a:lnTo>
                <a:lnTo>
                  <a:pt x="163830" y="0"/>
                </a:lnTo>
                <a:lnTo>
                  <a:pt x="3810" y="1524"/>
                </a:lnTo>
                <a:lnTo>
                  <a:pt x="2286" y="2286"/>
                </a:lnTo>
                <a:lnTo>
                  <a:pt x="762" y="2286"/>
                </a:lnTo>
                <a:lnTo>
                  <a:pt x="762" y="5334"/>
                </a:lnTo>
                <a:lnTo>
                  <a:pt x="0" y="6096"/>
                </a:lnTo>
                <a:lnTo>
                  <a:pt x="762" y="7620"/>
                </a:lnTo>
                <a:lnTo>
                  <a:pt x="3048" y="9906"/>
                </a:lnTo>
                <a:lnTo>
                  <a:pt x="9144" y="10668"/>
                </a:lnTo>
                <a:lnTo>
                  <a:pt x="157734" y="10668"/>
                </a:lnTo>
                <a:lnTo>
                  <a:pt x="163830" y="9906"/>
                </a:lnTo>
                <a:lnTo>
                  <a:pt x="166116" y="8382"/>
                </a:lnTo>
                <a:close/>
              </a:path>
            </a:pathLst>
          </a:custGeom>
          <a:solidFill>
            <a:srgbClr val="000000"/>
          </a:solidFill>
        </p:spPr>
        <p:txBody>
          <a:bodyPr wrap="square" lIns="0" tIns="0" rIns="0" bIns="0" rtlCol="0"/>
          <a:lstStyle/>
          <a:p>
            <a:endParaRPr/>
          </a:p>
        </p:txBody>
      </p:sp>
      <p:sp>
        <p:nvSpPr>
          <p:cNvPr id="27" name="object 27"/>
          <p:cNvSpPr/>
          <p:nvPr/>
        </p:nvSpPr>
        <p:spPr>
          <a:xfrm>
            <a:off x="4980232" y="3960019"/>
            <a:ext cx="0" cy="417469"/>
          </a:xfrm>
          <a:custGeom>
            <a:avLst/>
            <a:gdLst/>
            <a:ahLst/>
            <a:cxnLst/>
            <a:rect l="l" t="t" r="r" b="b"/>
            <a:pathLst>
              <a:path h="460375">
                <a:moveTo>
                  <a:pt x="0" y="0"/>
                </a:moveTo>
                <a:lnTo>
                  <a:pt x="0" y="460248"/>
                </a:lnTo>
              </a:path>
            </a:pathLst>
          </a:custGeom>
          <a:ln w="13970">
            <a:solidFill>
              <a:srgbClr val="000000"/>
            </a:solidFill>
          </a:ln>
        </p:spPr>
        <p:txBody>
          <a:bodyPr wrap="square" lIns="0" tIns="0" rIns="0" bIns="0" rtlCol="0"/>
          <a:lstStyle/>
          <a:p>
            <a:endParaRPr/>
          </a:p>
        </p:txBody>
      </p:sp>
      <p:sp>
        <p:nvSpPr>
          <p:cNvPr id="28" name="object 28"/>
          <p:cNvSpPr/>
          <p:nvPr/>
        </p:nvSpPr>
        <p:spPr>
          <a:xfrm>
            <a:off x="4985665" y="3965547"/>
            <a:ext cx="38010" cy="0"/>
          </a:xfrm>
          <a:custGeom>
            <a:avLst/>
            <a:gdLst/>
            <a:ahLst/>
            <a:cxnLst/>
            <a:rect l="l" t="t" r="r" b="b"/>
            <a:pathLst>
              <a:path w="44450">
                <a:moveTo>
                  <a:pt x="0" y="0"/>
                </a:moveTo>
                <a:lnTo>
                  <a:pt x="44450" y="0"/>
                </a:lnTo>
              </a:path>
            </a:pathLst>
          </a:custGeom>
          <a:ln w="13462">
            <a:solidFill>
              <a:srgbClr val="000000"/>
            </a:solidFill>
          </a:ln>
        </p:spPr>
        <p:txBody>
          <a:bodyPr wrap="square" lIns="0" tIns="0" rIns="0" bIns="0" rtlCol="0"/>
          <a:lstStyle/>
          <a:p>
            <a:endParaRPr/>
          </a:p>
        </p:txBody>
      </p:sp>
      <p:sp>
        <p:nvSpPr>
          <p:cNvPr id="29" name="object 29"/>
          <p:cNvSpPr/>
          <p:nvPr/>
        </p:nvSpPr>
        <p:spPr>
          <a:xfrm>
            <a:off x="4985229" y="4371845"/>
            <a:ext cx="38552" cy="0"/>
          </a:xfrm>
          <a:custGeom>
            <a:avLst/>
            <a:gdLst/>
            <a:ahLst/>
            <a:cxnLst/>
            <a:rect l="l" t="t" r="r" b="b"/>
            <a:pathLst>
              <a:path w="45085">
                <a:moveTo>
                  <a:pt x="0" y="0"/>
                </a:moveTo>
                <a:lnTo>
                  <a:pt x="44958" y="0"/>
                </a:lnTo>
              </a:path>
            </a:pathLst>
          </a:custGeom>
          <a:ln w="13462">
            <a:solidFill>
              <a:srgbClr val="000000"/>
            </a:solidFill>
          </a:ln>
        </p:spPr>
        <p:txBody>
          <a:bodyPr wrap="square" lIns="0" tIns="0" rIns="0" bIns="0" rtlCol="0"/>
          <a:lstStyle/>
          <a:p>
            <a:endParaRPr/>
          </a:p>
        </p:txBody>
      </p:sp>
      <p:sp>
        <p:nvSpPr>
          <p:cNvPr id="30" name="object 30"/>
          <p:cNvSpPr/>
          <p:nvPr/>
        </p:nvSpPr>
        <p:spPr>
          <a:xfrm>
            <a:off x="5037358" y="4037409"/>
            <a:ext cx="103169" cy="153744"/>
          </a:xfrm>
          <a:custGeom>
            <a:avLst/>
            <a:gdLst/>
            <a:ahLst/>
            <a:cxnLst/>
            <a:rect l="l" t="t" r="r" b="b"/>
            <a:pathLst>
              <a:path w="120650" h="169545">
                <a:moveTo>
                  <a:pt x="120395" y="107441"/>
                </a:moveTo>
                <a:lnTo>
                  <a:pt x="118660" y="54652"/>
                </a:lnTo>
                <a:lnTo>
                  <a:pt x="103109" y="17287"/>
                </a:lnTo>
                <a:lnTo>
                  <a:pt x="72389" y="761"/>
                </a:lnTo>
                <a:lnTo>
                  <a:pt x="72389" y="0"/>
                </a:lnTo>
                <a:lnTo>
                  <a:pt x="33527" y="5333"/>
                </a:lnTo>
                <a:lnTo>
                  <a:pt x="28955" y="8381"/>
                </a:lnTo>
                <a:lnTo>
                  <a:pt x="25145" y="9905"/>
                </a:lnTo>
                <a:lnTo>
                  <a:pt x="21335" y="13715"/>
                </a:lnTo>
                <a:lnTo>
                  <a:pt x="19811" y="14477"/>
                </a:lnTo>
                <a:lnTo>
                  <a:pt x="19049" y="14477"/>
                </a:lnTo>
                <a:lnTo>
                  <a:pt x="19049" y="16763"/>
                </a:lnTo>
                <a:lnTo>
                  <a:pt x="15239" y="20573"/>
                </a:lnTo>
                <a:lnTo>
                  <a:pt x="14477" y="20573"/>
                </a:lnTo>
                <a:lnTo>
                  <a:pt x="14477" y="22097"/>
                </a:lnTo>
                <a:lnTo>
                  <a:pt x="13715" y="22097"/>
                </a:lnTo>
                <a:lnTo>
                  <a:pt x="13715" y="24383"/>
                </a:lnTo>
                <a:lnTo>
                  <a:pt x="12191" y="24383"/>
                </a:lnTo>
                <a:lnTo>
                  <a:pt x="12191" y="25907"/>
                </a:lnTo>
                <a:lnTo>
                  <a:pt x="11429" y="25907"/>
                </a:lnTo>
                <a:lnTo>
                  <a:pt x="11429" y="27431"/>
                </a:lnTo>
                <a:lnTo>
                  <a:pt x="10667" y="28955"/>
                </a:lnTo>
                <a:lnTo>
                  <a:pt x="9905" y="28955"/>
                </a:lnTo>
                <a:lnTo>
                  <a:pt x="9905" y="30479"/>
                </a:lnTo>
                <a:lnTo>
                  <a:pt x="9143" y="30479"/>
                </a:lnTo>
                <a:lnTo>
                  <a:pt x="9143" y="32003"/>
                </a:lnTo>
                <a:lnTo>
                  <a:pt x="8381" y="32003"/>
                </a:lnTo>
                <a:lnTo>
                  <a:pt x="8381" y="34289"/>
                </a:lnTo>
                <a:lnTo>
                  <a:pt x="6857" y="34289"/>
                </a:lnTo>
                <a:lnTo>
                  <a:pt x="6857" y="36575"/>
                </a:lnTo>
                <a:lnTo>
                  <a:pt x="6095" y="36575"/>
                </a:lnTo>
                <a:lnTo>
                  <a:pt x="6095" y="39623"/>
                </a:lnTo>
                <a:lnTo>
                  <a:pt x="5333" y="39623"/>
                </a:lnTo>
                <a:lnTo>
                  <a:pt x="5333" y="43433"/>
                </a:lnTo>
                <a:lnTo>
                  <a:pt x="4571" y="43433"/>
                </a:lnTo>
                <a:lnTo>
                  <a:pt x="4571" y="46481"/>
                </a:lnTo>
                <a:lnTo>
                  <a:pt x="3809" y="46481"/>
                </a:lnTo>
                <a:lnTo>
                  <a:pt x="3809" y="51053"/>
                </a:lnTo>
                <a:lnTo>
                  <a:pt x="2285" y="51053"/>
                </a:lnTo>
                <a:lnTo>
                  <a:pt x="2285" y="56387"/>
                </a:lnTo>
                <a:lnTo>
                  <a:pt x="1523" y="56387"/>
                </a:lnTo>
                <a:lnTo>
                  <a:pt x="1523" y="62483"/>
                </a:lnTo>
                <a:lnTo>
                  <a:pt x="761" y="62483"/>
                </a:lnTo>
                <a:lnTo>
                  <a:pt x="761" y="85343"/>
                </a:lnTo>
                <a:lnTo>
                  <a:pt x="0" y="86105"/>
                </a:lnTo>
                <a:lnTo>
                  <a:pt x="761" y="108965"/>
                </a:lnTo>
                <a:lnTo>
                  <a:pt x="2285" y="120395"/>
                </a:lnTo>
                <a:lnTo>
                  <a:pt x="8381" y="138683"/>
                </a:lnTo>
                <a:lnTo>
                  <a:pt x="9143" y="139445"/>
                </a:lnTo>
                <a:lnTo>
                  <a:pt x="10667" y="143255"/>
                </a:lnTo>
                <a:lnTo>
                  <a:pt x="11429" y="144017"/>
                </a:lnTo>
                <a:lnTo>
                  <a:pt x="13715" y="147827"/>
                </a:lnTo>
                <a:lnTo>
                  <a:pt x="17863" y="153920"/>
                </a:lnTo>
                <a:lnTo>
                  <a:pt x="28635" y="162332"/>
                </a:lnTo>
                <a:lnTo>
                  <a:pt x="31241" y="163509"/>
                </a:lnTo>
                <a:lnTo>
                  <a:pt x="31241" y="82295"/>
                </a:lnTo>
                <a:lnTo>
                  <a:pt x="32765" y="82295"/>
                </a:lnTo>
                <a:lnTo>
                  <a:pt x="32765" y="43433"/>
                </a:lnTo>
                <a:lnTo>
                  <a:pt x="33527" y="43433"/>
                </a:lnTo>
                <a:lnTo>
                  <a:pt x="33527" y="34289"/>
                </a:lnTo>
                <a:lnTo>
                  <a:pt x="34289" y="34289"/>
                </a:lnTo>
                <a:lnTo>
                  <a:pt x="34289" y="31241"/>
                </a:lnTo>
                <a:lnTo>
                  <a:pt x="35051" y="31241"/>
                </a:lnTo>
                <a:lnTo>
                  <a:pt x="35051" y="27431"/>
                </a:lnTo>
                <a:lnTo>
                  <a:pt x="35813" y="27431"/>
                </a:lnTo>
                <a:lnTo>
                  <a:pt x="35813" y="25145"/>
                </a:lnTo>
                <a:lnTo>
                  <a:pt x="36575" y="25145"/>
                </a:lnTo>
                <a:lnTo>
                  <a:pt x="36575" y="22859"/>
                </a:lnTo>
                <a:lnTo>
                  <a:pt x="38099" y="22859"/>
                </a:lnTo>
                <a:lnTo>
                  <a:pt x="38099" y="21335"/>
                </a:lnTo>
                <a:lnTo>
                  <a:pt x="38861" y="21335"/>
                </a:lnTo>
                <a:lnTo>
                  <a:pt x="40385" y="19049"/>
                </a:lnTo>
                <a:lnTo>
                  <a:pt x="40385" y="17525"/>
                </a:lnTo>
                <a:lnTo>
                  <a:pt x="41147" y="17525"/>
                </a:lnTo>
                <a:lnTo>
                  <a:pt x="43433" y="16001"/>
                </a:lnTo>
                <a:lnTo>
                  <a:pt x="45719" y="13715"/>
                </a:lnTo>
                <a:lnTo>
                  <a:pt x="51053" y="11429"/>
                </a:lnTo>
                <a:lnTo>
                  <a:pt x="54101" y="9905"/>
                </a:lnTo>
                <a:lnTo>
                  <a:pt x="67817" y="9143"/>
                </a:lnTo>
                <a:lnTo>
                  <a:pt x="67817" y="9905"/>
                </a:lnTo>
                <a:lnTo>
                  <a:pt x="69341" y="11429"/>
                </a:lnTo>
                <a:lnTo>
                  <a:pt x="72389" y="12191"/>
                </a:lnTo>
                <a:lnTo>
                  <a:pt x="75437" y="13715"/>
                </a:lnTo>
                <a:lnTo>
                  <a:pt x="80771" y="19049"/>
                </a:lnTo>
                <a:lnTo>
                  <a:pt x="82295" y="21335"/>
                </a:lnTo>
                <a:lnTo>
                  <a:pt x="83057" y="22097"/>
                </a:lnTo>
                <a:lnTo>
                  <a:pt x="84581" y="25907"/>
                </a:lnTo>
                <a:lnTo>
                  <a:pt x="85343" y="28955"/>
                </a:lnTo>
                <a:lnTo>
                  <a:pt x="86105" y="33527"/>
                </a:lnTo>
                <a:lnTo>
                  <a:pt x="87629" y="41909"/>
                </a:lnTo>
                <a:lnTo>
                  <a:pt x="88391" y="164084"/>
                </a:lnTo>
                <a:lnTo>
                  <a:pt x="94114" y="161287"/>
                </a:lnTo>
                <a:lnTo>
                  <a:pt x="104393" y="152399"/>
                </a:lnTo>
                <a:lnTo>
                  <a:pt x="104393" y="150875"/>
                </a:lnTo>
                <a:lnTo>
                  <a:pt x="105155" y="150875"/>
                </a:lnTo>
                <a:lnTo>
                  <a:pt x="107441" y="148589"/>
                </a:lnTo>
                <a:lnTo>
                  <a:pt x="107441" y="147065"/>
                </a:lnTo>
                <a:lnTo>
                  <a:pt x="108203" y="147065"/>
                </a:lnTo>
                <a:lnTo>
                  <a:pt x="108203" y="145541"/>
                </a:lnTo>
                <a:lnTo>
                  <a:pt x="108965" y="145541"/>
                </a:lnTo>
                <a:lnTo>
                  <a:pt x="109727" y="144017"/>
                </a:lnTo>
                <a:lnTo>
                  <a:pt x="109727" y="142493"/>
                </a:lnTo>
                <a:lnTo>
                  <a:pt x="110489" y="142493"/>
                </a:lnTo>
                <a:lnTo>
                  <a:pt x="110489" y="140207"/>
                </a:lnTo>
                <a:lnTo>
                  <a:pt x="112013" y="140207"/>
                </a:lnTo>
                <a:lnTo>
                  <a:pt x="112775" y="139445"/>
                </a:lnTo>
                <a:lnTo>
                  <a:pt x="112775" y="137921"/>
                </a:lnTo>
                <a:lnTo>
                  <a:pt x="113537" y="137921"/>
                </a:lnTo>
                <a:lnTo>
                  <a:pt x="113537" y="134873"/>
                </a:lnTo>
                <a:lnTo>
                  <a:pt x="114299" y="134873"/>
                </a:lnTo>
                <a:lnTo>
                  <a:pt x="114299" y="132587"/>
                </a:lnTo>
                <a:lnTo>
                  <a:pt x="115061" y="132587"/>
                </a:lnTo>
                <a:lnTo>
                  <a:pt x="115061" y="129539"/>
                </a:lnTo>
                <a:lnTo>
                  <a:pt x="116585" y="129539"/>
                </a:lnTo>
                <a:lnTo>
                  <a:pt x="116585" y="126491"/>
                </a:lnTo>
                <a:lnTo>
                  <a:pt x="117347" y="126491"/>
                </a:lnTo>
                <a:lnTo>
                  <a:pt x="117347" y="124205"/>
                </a:lnTo>
                <a:lnTo>
                  <a:pt x="118109" y="124205"/>
                </a:lnTo>
                <a:lnTo>
                  <a:pt x="118109" y="119633"/>
                </a:lnTo>
                <a:lnTo>
                  <a:pt x="118871" y="119633"/>
                </a:lnTo>
                <a:lnTo>
                  <a:pt x="118871" y="113537"/>
                </a:lnTo>
                <a:lnTo>
                  <a:pt x="119633" y="113537"/>
                </a:lnTo>
                <a:lnTo>
                  <a:pt x="119633" y="107441"/>
                </a:lnTo>
                <a:lnTo>
                  <a:pt x="120395" y="107441"/>
                </a:lnTo>
                <a:close/>
              </a:path>
              <a:path w="120650" h="169545">
                <a:moveTo>
                  <a:pt x="88391" y="164084"/>
                </a:moveTo>
                <a:lnTo>
                  <a:pt x="88391" y="124967"/>
                </a:lnTo>
                <a:lnTo>
                  <a:pt x="87629" y="124967"/>
                </a:lnTo>
                <a:lnTo>
                  <a:pt x="87629" y="133349"/>
                </a:lnTo>
                <a:lnTo>
                  <a:pt x="86105" y="133349"/>
                </a:lnTo>
                <a:lnTo>
                  <a:pt x="86105" y="137921"/>
                </a:lnTo>
                <a:lnTo>
                  <a:pt x="85343" y="137921"/>
                </a:lnTo>
                <a:lnTo>
                  <a:pt x="85343" y="141731"/>
                </a:lnTo>
                <a:lnTo>
                  <a:pt x="84581" y="141731"/>
                </a:lnTo>
                <a:lnTo>
                  <a:pt x="84581" y="143255"/>
                </a:lnTo>
                <a:lnTo>
                  <a:pt x="83819" y="143255"/>
                </a:lnTo>
                <a:lnTo>
                  <a:pt x="83819" y="146303"/>
                </a:lnTo>
                <a:lnTo>
                  <a:pt x="83057" y="146303"/>
                </a:lnTo>
                <a:lnTo>
                  <a:pt x="83057" y="147827"/>
                </a:lnTo>
                <a:lnTo>
                  <a:pt x="82295" y="148589"/>
                </a:lnTo>
                <a:lnTo>
                  <a:pt x="80771" y="148589"/>
                </a:lnTo>
                <a:lnTo>
                  <a:pt x="80771" y="150875"/>
                </a:lnTo>
                <a:lnTo>
                  <a:pt x="75437" y="156209"/>
                </a:lnTo>
                <a:lnTo>
                  <a:pt x="70103" y="159257"/>
                </a:lnTo>
                <a:lnTo>
                  <a:pt x="67817" y="160019"/>
                </a:lnTo>
                <a:lnTo>
                  <a:pt x="54863" y="160019"/>
                </a:lnTo>
                <a:lnTo>
                  <a:pt x="50291" y="158495"/>
                </a:lnTo>
                <a:lnTo>
                  <a:pt x="48005" y="156971"/>
                </a:lnTo>
                <a:lnTo>
                  <a:pt x="45719" y="156209"/>
                </a:lnTo>
                <a:lnTo>
                  <a:pt x="43433" y="153161"/>
                </a:lnTo>
                <a:lnTo>
                  <a:pt x="41147" y="152399"/>
                </a:lnTo>
                <a:lnTo>
                  <a:pt x="40385" y="150875"/>
                </a:lnTo>
                <a:lnTo>
                  <a:pt x="31241" y="88391"/>
                </a:lnTo>
                <a:lnTo>
                  <a:pt x="31241" y="163509"/>
                </a:lnTo>
                <a:lnTo>
                  <a:pt x="40385" y="167639"/>
                </a:lnTo>
                <a:lnTo>
                  <a:pt x="44195" y="168401"/>
                </a:lnTo>
                <a:lnTo>
                  <a:pt x="48767" y="169163"/>
                </a:lnTo>
                <a:lnTo>
                  <a:pt x="73151" y="169163"/>
                </a:lnTo>
                <a:lnTo>
                  <a:pt x="84380" y="166046"/>
                </a:lnTo>
                <a:lnTo>
                  <a:pt x="88391" y="164084"/>
                </a:lnTo>
                <a:close/>
              </a:path>
            </a:pathLst>
          </a:custGeom>
          <a:solidFill>
            <a:srgbClr val="000000"/>
          </a:solidFill>
        </p:spPr>
        <p:txBody>
          <a:bodyPr wrap="square" lIns="0" tIns="0" rIns="0" bIns="0" rtlCol="0"/>
          <a:lstStyle/>
          <a:p>
            <a:endParaRPr/>
          </a:p>
        </p:txBody>
      </p:sp>
      <p:sp>
        <p:nvSpPr>
          <p:cNvPr id="31" name="object 31"/>
          <p:cNvSpPr/>
          <p:nvPr/>
        </p:nvSpPr>
        <p:spPr>
          <a:xfrm>
            <a:off x="5370308" y="4036027"/>
            <a:ext cx="23892" cy="0"/>
          </a:xfrm>
          <a:custGeom>
            <a:avLst/>
            <a:gdLst/>
            <a:ahLst/>
            <a:cxnLst/>
            <a:rect l="l" t="t" r="r" b="b"/>
            <a:pathLst>
              <a:path w="27939">
                <a:moveTo>
                  <a:pt x="0" y="0"/>
                </a:moveTo>
                <a:lnTo>
                  <a:pt x="27939" y="0"/>
                </a:lnTo>
              </a:path>
            </a:pathLst>
          </a:custGeom>
          <a:ln w="13462">
            <a:solidFill>
              <a:srgbClr val="000000"/>
            </a:solidFill>
          </a:ln>
        </p:spPr>
        <p:txBody>
          <a:bodyPr wrap="square" lIns="0" tIns="0" rIns="0" bIns="0" rtlCol="0"/>
          <a:lstStyle/>
          <a:p>
            <a:endParaRPr/>
          </a:p>
        </p:txBody>
      </p:sp>
      <p:sp>
        <p:nvSpPr>
          <p:cNvPr id="32" name="object 32"/>
          <p:cNvSpPr/>
          <p:nvPr/>
        </p:nvSpPr>
        <p:spPr>
          <a:xfrm>
            <a:off x="5364552" y="3954261"/>
            <a:ext cx="352511" cy="428870"/>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5858458" y="3813646"/>
            <a:ext cx="331888" cy="656202"/>
          </a:xfrm>
          <a:prstGeom prst="rect">
            <a:avLst/>
          </a:prstGeom>
          <a:blipFill>
            <a:blip r:embed="rId12" cstate="print"/>
            <a:stretch>
              <a:fillRect/>
            </a:stretch>
          </a:blipFill>
        </p:spPr>
        <p:txBody>
          <a:bodyPr wrap="square" lIns="0" tIns="0" rIns="0" bIns="0" rtlCol="0"/>
          <a:lstStyle/>
          <a:p>
            <a:endParaRPr/>
          </a:p>
        </p:txBody>
      </p:sp>
      <p:sp>
        <p:nvSpPr>
          <p:cNvPr id="34" name="object 34"/>
          <p:cNvSpPr/>
          <p:nvPr/>
        </p:nvSpPr>
        <p:spPr>
          <a:xfrm>
            <a:off x="3953112" y="3352651"/>
            <a:ext cx="141721" cy="54703"/>
          </a:xfrm>
          <a:custGeom>
            <a:avLst/>
            <a:gdLst/>
            <a:ahLst/>
            <a:cxnLst/>
            <a:rect l="l" t="t" r="r" b="b"/>
            <a:pathLst>
              <a:path w="165735" h="60325">
                <a:moveTo>
                  <a:pt x="165354" y="57912"/>
                </a:moveTo>
                <a:lnTo>
                  <a:pt x="164592" y="51816"/>
                </a:lnTo>
                <a:lnTo>
                  <a:pt x="163830" y="51054"/>
                </a:lnTo>
                <a:lnTo>
                  <a:pt x="163830" y="50292"/>
                </a:lnTo>
                <a:lnTo>
                  <a:pt x="2286" y="51054"/>
                </a:lnTo>
                <a:lnTo>
                  <a:pt x="1524" y="51816"/>
                </a:lnTo>
                <a:lnTo>
                  <a:pt x="762" y="51816"/>
                </a:lnTo>
                <a:lnTo>
                  <a:pt x="762" y="54102"/>
                </a:lnTo>
                <a:lnTo>
                  <a:pt x="0" y="54864"/>
                </a:lnTo>
                <a:lnTo>
                  <a:pt x="762" y="57912"/>
                </a:lnTo>
                <a:lnTo>
                  <a:pt x="2286" y="59436"/>
                </a:lnTo>
                <a:lnTo>
                  <a:pt x="7620" y="60198"/>
                </a:lnTo>
                <a:lnTo>
                  <a:pt x="157734" y="60198"/>
                </a:lnTo>
                <a:lnTo>
                  <a:pt x="163830" y="59436"/>
                </a:lnTo>
                <a:lnTo>
                  <a:pt x="165354" y="57912"/>
                </a:lnTo>
                <a:close/>
              </a:path>
              <a:path w="165735" h="60325">
                <a:moveTo>
                  <a:pt x="165354" y="7620"/>
                </a:moveTo>
                <a:lnTo>
                  <a:pt x="164592" y="2286"/>
                </a:lnTo>
                <a:lnTo>
                  <a:pt x="163830" y="1524"/>
                </a:lnTo>
                <a:lnTo>
                  <a:pt x="163830" y="0"/>
                </a:lnTo>
                <a:lnTo>
                  <a:pt x="2286" y="1524"/>
                </a:lnTo>
                <a:lnTo>
                  <a:pt x="1524" y="2286"/>
                </a:lnTo>
                <a:lnTo>
                  <a:pt x="762" y="2286"/>
                </a:lnTo>
                <a:lnTo>
                  <a:pt x="762" y="4572"/>
                </a:lnTo>
                <a:lnTo>
                  <a:pt x="0" y="6096"/>
                </a:lnTo>
                <a:lnTo>
                  <a:pt x="762" y="7620"/>
                </a:lnTo>
                <a:lnTo>
                  <a:pt x="2286" y="9906"/>
                </a:lnTo>
                <a:lnTo>
                  <a:pt x="7620" y="10668"/>
                </a:lnTo>
                <a:lnTo>
                  <a:pt x="156972" y="10668"/>
                </a:lnTo>
                <a:lnTo>
                  <a:pt x="163830" y="9906"/>
                </a:lnTo>
                <a:lnTo>
                  <a:pt x="165354" y="7620"/>
                </a:lnTo>
                <a:close/>
              </a:path>
            </a:pathLst>
          </a:custGeom>
          <a:solidFill>
            <a:srgbClr val="000000"/>
          </a:solidFill>
        </p:spPr>
        <p:txBody>
          <a:bodyPr wrap="square" lIns="0" tIns="0" rIns="0" bIns="0" rtlCol="0"/>
          <a:lstStyle/>
          <a:p>
            <a:endParaRPr/>
          </a:p>
        </p:txBody>
      </p:sp>
      <p:sp>
        <p:nvSpPr>
          <p:cNvPr id="35" name="object 35"/>
          <p:cNvSpPr/>
          <p:nvPr/>
        </p:nvSpPr>
        <p:spPr>
          <a:xfrm>
            <a:off x="3220067" y="4141062"/>
            <a:ext cx="142264" cy="54703"/>
          </a:xfrm>
          <a:custGeom>
            <a:avLst/>
            <a:gdLst/>
            <a:ahLst/>
            <a:cxnLst/>
            <a:rect l="l" t="t" r="r" b="b"/>
            <a:pathLst>
              <a:path w="166370" h="60325">
                <a:moveTo>
                  <a:pt x="166116" y="57912"/>
                </a:moveTo>
                <a:lnTo>
                  <a:pt x="164592" y="51816"/>
                </a:lnTo>
                <a:lnTo>
                  <a:pt x="163830" y="51054"/>
                </a:lnTo>
                <a:lnTo>
                  <a:pt x="163830" y="50292"/>
                </a:lnTo>
                <a:lnTo>
                  <a:pt x="3048" y="51054"/>
                </a:lnTo>
                <a:lnTo>
                  <a:pt x="1524" y="51816"/>
                </a:lnTo>
                <a:lnTo>
                  <a:pt x="762" y="51816"/>
                </a:lnTo>
                <a:lnTo>
                  <a:pt x="762" y="54102"/>
                </a:lnTo>
                <a:lnTo>
                  <a:pt x="0" y="54864"/>
                </a:lnTo>
                <a:lnTo>
                  <a:pt x="762" y="57912"/>
                </a:lnTo>
                <a:lnTo>
                  <a:pt x="3048" y="59436"/>
                </a:lnTo>
                <a:lnTo>
                  <a:pt x="8382" y="60198"/>
                </a:lnTo>
                <a:lnTo>
                  <a:pt x="157734" y="60198"/>
                </a:lnTo>
                <a:lnTo>
                  <a:pt x="163830" y="59436"/>
                </a:lnTo>
                <a:lnTo>
                  <a:pt x="166116" y="57912"/>
                </a:lnTo>
                <a:close/>
              </a:path>
              <a:path w="166370" h="60325">
                <a:moveTo>
                  <a:pt x="166116" y="7620"/>
                </a:moveTo>
                <a:lnTo>
                  <a:pt x="164592" y="2286"/>
                </a:lnTo>
                <a:lnTo>
                  <a:pt x="163830" y="1524"/>
                </a:lnTo>
                <a:lnTo>
                  <a:pt x="163830" y="0"/>
                </a:lnTo>
                <a:lnTo>
                  <a:pt x="3048" y="1524"/>
                </a:lnTo>
                <a:lnTo>
                  <a:pt x="1524" y="2286"/>
                </a:lnTo>
                <a:lnTo>
                  <a:pt x="762" y="2286"/>
                </a:lnTo>
                <a:lnTo>
                  <a:pt x="762" y="5334"/>
                </a:lnTo>
                <a:lnTo>
                  <a:pt x="0" y="6096"/>
                </a:lnTo>
                <a:lnTo>
                  <a:pt x="762" y="7620"/>
                </a:lnTo>
                <a:lnTo>
                  <a:pt x="3048" y="9906"/>
                </a:lnTo>
                <a:lnTo>
                  <a:pt x="8382" y="10668"/>
                </a:lnTo>
                <a:lnTo>
                  <a:pt x="156972" y="10668"/>
                </a:lnTo>
                <a:lnTo>
                  <a:pt x="163830" y="9906"/>
                </a:lnTo>
                <a:lnTo>
                  <a:pt x="166116" y="7620"/>
                </a:lnTo>
                <a:close/>
              </a:path>
            </a:pathLst>
          </a:custGeom>
          <a:solidFill>
            <a:srgbClr val="000000"/>
          </a:solidFill>
        </p:spPr>
        <p:txBody>
          <a:bodyPr wrap="square" lIns="0" tIns="0" rIns="0" bIns="0" rtlCol="0"/>
          <a:lstStyle/>
          <a:p>
            <a:endParaRPr/>
          </a:p>
        </p:txBody>
      </p:sp>
      <p:sp>
        <p:nvSpPr>
          <p:cNvPr id="36" name="object 36"/>
          <p:cNvSpPr/>
          <p:nvPr/>
        </p:nvSpPr>
        <p:spPr>
          <a:xfrm>
            <a:off x="4713514" y="4141062"/>
            <a:ext cx="142264" cy="54703"/>
          </a:xfrm>
          <a:custGeom>
            <a:avLst/>
            <a:gdLst/>
            <a:ahLst/>
            <a:cxnLst/>
            <a:rect l="l" t="t" r="r" b="b"/>
            <a:pathLst>
              <a:path w="166370" h="60325">
                <a:moveTo>
                  <a:pt x="166116" y="57912"/>
                </a:moveTo>
                <a:lnTo>
                  <a:pt x="166116" y="51054"/>
                </a:lnTo>
                <a:lnTo>
                  <a:pt x="163830" y="51054"/>
                </a:lnTo>
                <a:lnTo>
                  <a:pt x="163830" y="50292"/>
                </a:lnTo>
                <a:lnTo>
                  <a:pt x="3048" y="51054"/>
                </a:lnTo>
                <a:lnTo>
                  <a:pt x="2286" y="51816"/>
                </a:lnTo>
                <a:lnTo>
                  <a:pt x="762" y="51816"/>
                </a:lnTo>
                <a:lnTo>
                  <a:pt x="762" y="54102"/>
                </a:lnTo>
                <a:lnTo>
                  <a:pt x="0" y="54864"/>
                </a:lnTo>
                <a:lnTo>
                  <a:pt x="762" y="57912"/>
                </a:lnTo>
                <a:lnTo>
                  <a:pt x="3810" y="59436"/>
                </a:lnTo>
                <a:lnTo>
                  <a:pt x="9144" y="60198"/>
                </a:lnTo>
                <a:lnTo>
                  <a:pt x="157734" y="60198"/>
                </a:lnTo>
                <a:lnTo>
                  <a:pt x="163830" y="59436"/>
                </a:lnTo>
                <a:lnTo>
                  <a:pt x="166116" y="57912"/>
                </a:lnTo>
                <a:close/>
              </a:path>
              <a:path w="166370" h="60325">
                <a:moveTo>
                  <a:pt x="166116" y="8382"/>
                </a:moveTo>
                <a:lnTo>
                  <a:pt x="165354" y="2286"/>
                </a:lnTo>
                <a:lnTo>
                  <a:pt x="163830" y="1524"/>
                </a:lnTo>
                <a:lnTo>
                  <a:pt x="163830" y="0"/>
                </a:lnTo>
                <a:lnTo>
                  <a:pt x="3810" y="1524"/>
                </a:lnTo>
                <a:lnTo>
                  <a:pt x="2286" y="2286"/>
                </a:lnTo>
                <a:lnTo>
                  <a:pt x="762" y="2286"/>
                </a:lnTo>
                <a:lnTo>
                  <a:pt x="762" y="5334"/>
                </a:lnTo>
                <a:lnTo>
                  <a:pt x="0" y="6096"/>
                </a:lnTo>
                <a:lnTo>
                  <a:pt x="762" y="7620"/>
                </a:lnTo>
                <a:lnTo>
                  <a:pt x="3048" y="9906"/>
                </a:lnTo>
                <a:lnTo>
                  <a:pt x="9144" y="10668"/>
                </a:lnTo>
                <a:lnTo>
                  <a:pt x="157734" y="10668"/>
                </a:lnTo>
                <a:lnTo>
                  <a:pt x="163830" y="9906"/>
                </a:lnTo>
                <a:lnTo>
                  <a:pt x="166116" y="8382"/>
                </a:lnTo>
                <a:close/>
              </a:path>
            </a:pathLst>
          </a:custGeom>
          <a:solidFill>
            <a:srgbClr val="000000"/>
          </a:solidFill>
        </p:spPr>
        <p:txBody>
          <a:bodyPr wrap="square" lIns="0" tIns="0" rIns="0" bIns="0" rtlCol="0"/>
          <a:lstStyle/>
          <a:p>
            <a:endParaRPr/>
          </a:p>
        </p:txBody>
      </p:sp>
      <p:sp>
        <p:nvSpPr>
          <p:cNvPr id="37" name="object 37"/>
          <p:cNvSpPr/>
          <p:nvPr/>
        </p:nvSpPr>
        <p:spPr>
          <a:xfrm>
            <a:off x="5037358" y="4037409"/>
            <a:ext cx="103169" cy="153744"/>
          </a:xfrm>
          <a:custGeom>
            <a:avLst/>
            <a:gdLst/>
            <a:ahLst/>
            <a:cxnLst/>
            <a:rect l="l" t="t" r="r" b="b"/>
            <a:pathLst>
              <a:path w="120650" h="169545">
                <a:moveTo>
                  <a:pt x="120395" y="107441"/>
                </a:moveTo>
                <a:lnTo>
                  <a:pt x="118660" y="54652"/>
                </a:lnTo>
                <a:lnTo>
                  <a:pt x="103109" y="17287"/>
                </a:lnTo>
                <a:lnTo>
                  <a:pt x="72389" y="761"/>
                </a:lnTo>
                <a:lnTo>
                  <a:pt x="72389" y="0"/>
                </a:lnTo>
                <a:lnTo>
                  <a:pt x="33527" y="5333"/>
                </a:lnTo>
                <a:lnTo>
                  <a:pt x="28955" y="8381"/>
                </a:lnTo>
                <a:lnTo>
                  <a:pt x="25145" y="9905"/>
                </a:lnTo>
                <a:lnTo>
                  <a:pt x="21335" y="13715"/>
                </a:lnTo>
                <a:lnTo>
                  <a:pt x="19811" y="14477"/>
                </a:lnTo>
                <a:lnTo>
                  <a:pt x="19049" y="14477"/>
                </a:lnTo>
                <a:lnTo>
                  <a:pt x="19049" y="16763"/>
                </a:lnTo>
                <a:lnTo>
                  <a:pt x="15239" y="20573"/>
                </a:lnTo>
                <a:lnTo>
                  <a:pt x="14477" y="20573"/>
                </a:lnTo>
                <a:lnTo>
                  <a:pt x="14477" y="22097"/>
                </a:lnTo>
                <a:lnTo>
                  <a:pt x="13715" y="22097"/>
                </a:lnTo>
                <a:lnTo>
                  <a:pt x="13715" y="24383"/>
                </a:lnTo>
                <a:lnTo>
                  <a:pt x="12191" y="24383"/>
                </a:lnTo>
                <a:lnTo>
                  <a:pt x="12191" y="25907"/>
                </a:lnTo>
                <a:lnTo>
                  <a:pt x="11429" y="25907"/>
                </a:lnTo>
                <a:lnTo>
                  <a:pt x="11429" y="27431"/>
                </a:lnTo>
                <a:lnTo>
                  <a:pt x="10667" y="28955"/>
                </a:lnTo>
                <a:lnTo>
                  <a:pt x="9905" y="28955"/>
                </a:lnTo>
                <a:lnTo>
                  <a:pt x="9905" y="30479"/>
                </a:lnTo>
                <a:lnTo>
                  <a:pt x="9143" y="30479"/>
                </a:lnTo>
                <a:lnTo>
                  <a:pt x="9143" y="32003"/>
                </a:lnTo>
                <a:lnTo>
                  <a:pt x="8381" y="32003"/>
                </a:lnTo>
                <a:lnTo>
                  <a:pt x="8381" y="34289"/>
                </a:lnTo>
                <a:lnTo>
                  <a:pt x="6857" y="34289"/>
                </a:lnTo>
                <a:lnTo>
                  <a:pt x="6857" y="36575"/>
                </a:lnTo>
                <a:lnTo>
                  <a:pt x="6095" y="36575"/>
                </a:lnTo>
                <a:lnTo>
                  <a:pt x="6095" y="39623"/>
                </a:lnTo>
                <a:lnTo>
                  <a:pt x="5333" y="39623"/>
                </a:lnTo>
                <a:lnTo>
                  <a:pt x="5333" y="43433"/>
                </a:lnTo>
                <a:lnTo>
                  <a:pt x="4571" y="43433"/>
                </a:lnTo>
                <a:lnTo>
                  <a:pt x="4571" y="46481"/>
                </a:lnTo>
                <a:lnTo>
                  <a:pt x="3809" y="46481"/>
                </a:lnTo>
                <a:lnTo>
                  <a:pt x="3809" y="51053"/>
                </a:lnTo>
                <a:lnTo>
                  <a:pt x="2285" y="51053"/>
                </a:lnTo>
                <a:lnTo>
                  <a:pt x="2285" y="56387"/>
                </a:lnTo>
                <a:lnTo>
                  <a:pt x="1523" y="56387"/>
                </a:lnTo>
                <a:lnTo>
                  <a:pt x="1523" y="62483"/>
                </a:lnTo>
                <a:lnTo>
                  <a:pt x="761" y="62483"/>
                </a:lnTo>
                <a:lnTo>
                  <a:pt x="761" y="85343"/>
                </a:lnTo>
                <a:lnTo>
                  <a:pt x="0" y="86105"/>
                </a:lnTo>
                <a:lnTo>
                  <a:pt x="761" y="108965"/>
                </a:lnTo>
                <a:lnTo>
                  <a:pt x="2285" y="120395"/>
                </a:lnTo>
                <a:lnTo>
                  <a:pt x="8381" y="138683"/>
                </a:lnTo>
                <a:lnTo>
                  <a:pt x="9143" y="139445"/>
                </a:lnTo>
                <a:lnTo>
                  <a:pt x="10667" y="143255"/>
                </a:lnTo>
                <a:lnTo>
                  <a:pt x="11429" y="144017"/>
                </a:lnTo>
                <a:lnTo>
                  <a:pt x="13715" y="147827"/>
                </a:lnTo>
                <a:lnTo>
                  <a:pt x="17863" y="153920"/>
                </a:lnTo>
                <a:lnTo>
                  <a:pt x="28635" y="162332"/>
                </a:lnTo>
                <a:lnTo>
                  <a:pt x="31241" y="163509"/>
                </a:lnTo>
                <a:lnTo>
                  <a:pt x="31241" y="82295"/>
                </a:lnTo>
                <a:lnTo>
                  <a:pt x="32765" y="82295"/>
                </a:lnTo>
                <a:lnTo>
                  <a:pt x="32765" y="43433"/>
                </a:lnTo>
                <a:lnTo>
                  <a:pt x="33527" y="43433"/>
                </a:lnTo>
                <a:lnTo>
                  <a:pt x="33527" y="34289"/>
                </a:lnTo>
                <a:lnTo>
                  <a:pt x="34289" y="34289"/>
                </a:lnTo>
                <a:lnTo>
                  <a:pt x="34289" y="31241"/>
                </a:lnTo>
                <a:lnTo>
                  <a:pt x="35051" y="31241"/>
                </a:lnTo>
                <a:lnTo>
                  <a:pt x="35051" y="27431"/>
                </a:lnTo>
                <a:lnTo>
                  <a:pt x="35813" y="27431"/>
                </a:lnTo>
                <a:lnTo>
                  <a:pt x="35813" y="25145"/>
                </a:lnTo>
                <a:lnTo>
                  <a:pt x="36575" y="25145"/>
                </a:lnTo>
                <a:lnTo>
                  <a:pt x="36575" y="22859"/>
                </a:lnTo>
                <a:lnTo>
                  <a:pt x="38099" y="22859"/>
                </a:lnTo>
                <a:lnTo>
                  <a:pt x="38099" y="21335"/>
                </a:lnTo>
                <a:lnTo>
                  <a:pt x="38861" y="21335"/>
                </a:lnTo>
                <a:lnTo>
                  <a:pt x="40385" y="19049"/>
                </a:lnTo>
                <a:lnTo>
                  <a:pt x="40385" y="17525"/>
                </a:lnTo>
                <a:lnTo>
                  <a:pt x="41147" y="17525"/>
                </a:lnTo>
                <a:lnTo>
                  <a:pt x="43433" y="16001"/>
                </a:lnTo>
                <a:lnTo>
                  <a:pt x="45719" y="13715"/>
                </a:lnTo>
                <a:lnTo>
                  <a:pt x="51053" y="11429"/>
                </a:lnTo>
                <a:lnTo>
                  <a:pt x="54101" y="9905"/>
                </a:lnTo>
                <a:lnTo>
                  <a:pt x="67817" y="9143"/>
                </a:lnTo>
                <a:lnTo>
                  <a:pt x="67817" y="9905"/>
                </a:lnTo>
                <a:lnTo>
                  <a:pt x="69341" y="11429"/>
                </a:lnTo>
                <a:lnTo>
                  <a:pt x="72389" y="12191"/>
                </a:lnTo>
                <a:lnTo>
                  <a:pt x="75437" y="13715"/>
                </a:lnTo>
                <a:lnTo>
                  <a:pt x="80771" y="19049"/>
                </a:lnTo>
                <a:lnTo>
                  <a:pt x="82295" y="21335"/>
                </a:lnTo>
                <a:lnTo>
                  <a:pt x="83057" y="22097"/>
                </a:lnTo>
                <a:lnTo>
                  <a:pt x="84581" y="25907"/>
                </a:lnTo>
                <a:lnTo>
                  <a:pt x="85343" y="28955"/>
                </a:lnTo>
                <a:lnTo>
                  <a:pt x="86105" y="33527"/>
                </a:lnTo>
                <a:lnTo>
                  <a:pt x="87629" y="41909"/>
                </a:lnTo>
                <a:lnTo>
                  <a:pt x="88391" y="164084"/>
                </a:lnTo>
                <a:lnTo>
                  <a:pt x="94114" y="161287"/>
                </a:lnTo>
                <a:lnTo>
                  <a:pt x="104393" y="152399"/>
                </a:lnTo>
                <a:lnTo>
                  <a:pt x="104393" y="150875"/>
                </a:lnTo>
                <a:lnTo>
                  <a:pt x="105155" y="150875"/>
                </a:lnTo>
                <a:lnTo>
                  <a:pt x="107441" y="148589"/>
                </a:lnTo>
                <a:lnTo>
                  <a:pt x="107441" y="147065"/>
                </a:lnTo>
                <a:lnTo>
                  <a:pt x="108203" y="147065"/>
                </a:lnTo>
                <a:lnTo>
                  <a:pt x="108203" y="145541"/>
                </a:lnTo>
                <a:lnTo>
                  <a:pt x="108965" y="145541"/>
                </a:lnTo>
                <a:lnTo>
                  <a:pt x="109727" y="144017"/>
                </a:lnTo>
                <a:lnTo>
                  <a:pt x="109727" y="142493"/>
                </a:lnTo>
                <a:lnTo>
                  <a:pt x="110489" y="142493"/>
                </a:lnTo>
                <a:lnTo>
                  <a:pt x="110489" y="140207"/>
                </a:lnTo>
                <a:lnTo>
                  <a:pt x="112013" y="140207"/>
                </a:lnTo>
                <a:lnTo>
                  <a:pt x="112775" y="139445"/>
                </a:lnTo>
                <a:lnTo>
                  <a:pt x="112775" y="137921"/>
                </a:lnTo>
                <a:lnTo>
                  <a:pt x="113537" y="137921"/>
                </a:lnTo>
                <a:lnTo>
                  <a:pt x="113537" y="134873"/>
                </a:lnTo>
                <a:lnTo>
                  <a:pt x="114299" y="134873"/>
                </a:lnTo>
                <a:lnTo>
                  <a:pt x="114299" y="132587"/>
                </a:lnTo>
                <a:lnTo>
                  <a:pt x="115061" y="132587"/>
                </a:lnTo>
                <a:lnTo>
                  <a:pt x="115061" y="129539"/>
                </a:lnTo>
                <a:lnTo>
                  <a:pt x="116585" y="129539"/>
                </a:lnTo>
                <a:lnTo>
                  <a:pt x="116585" y="126491"/>
                </a:lnTo>
                <a:lnTo>
                  <a:pt x="117347" y="126491"/>
                </a:lnTo>
                <a:lnTo>
                  <a:pt x="117347" y="124205"/>
                </a:lnTo>
                <a:lnTo>
                  <a:pt x="118109" y="124205"/>
                </a:lnTo>
                <a:lnTo>
                  <a:pt x="118109" y="119633"/>
                </a:lnTo>
                <a:lnTo>
                  <a:pt x="118871" y="119633"/>
                </a:lnTo>
                <a:lnTo>
                  <a:pt x="118871" y="113537"/>
                </a:lnTo>
                <a:lnTo>
                  <a:pt x="119633" y="113537"/>
                </a:lnTo>
                <a:lnTo>
                  <a:pt x="119633" y="107441"/>
                </a:lnTo>
                <a:lnTo>
                  <a:pt x="120395" y="107441"/>
                </a:lnTo>
                <a:close/>
              </a:path>
              <a:path w="120650" h="169545">
                <a:moveTo>
                  <a:pt x="88391" y="164084"/>
                </a:moveTo>
                <a:lnTo>
                  <a:pt x="88391" y="124967"/>
                </a:lnTo>
                <a:lnTo>
                  <a:pt x="87629" y="124967"/>
                </a:lnTo>
                <a:lnTo>
                  <a:pt x="87629" y="133349"/>
                </a:lnTo>
                <a:lnTo>
                  <a:pt x="86105" y="133349"/>
                </a:lnTo>
                <a:lnTo>
                  <a:pt x="86105" y="137921"/>
                </a:lnTo>
                <a:lnTo>
                  <a:pt x="85343" y="137921"/>
                </a:lnTo>
                <a:lnTo>
                  <a:pt x="85343" y="141731"/>
                </a:lnTo>
                <a:lnTo>
                  <a:pt x="84581" y="141731"/>
                </a:lnTo>
                <a:lnTo>
                  <a:pt x="84581" y="143255"/>
                </a:lnTo>
                <a:lnTo>
                  <a:pt x="83819" y="143255"/>
                </a:lnTo>
                <a:lnTo>
                  <a:pt x="83819" y="146303"/>
                </a:lnTo>
                <a:lnTo>
                  <a:pt x="83057" y="146303"/>
                </a:lnTo>
                <a:lnTo>
                  <a:pt x="83057" y="147827"/>
                </a:lnTo>
                <a:lnTo>
                  <a:pt x="82295" y="148589"/>
                </a:lnTo>
                <a:lnTo>
                  <a:pt x="80771" y="148589"/>
                </a:lnTo>
                <a:lnTo>
                  <a:pt x="80771" y="150875"/>
                </a:lnTo>
                <a:lnTo>
                  <a:pt x="75437" y="156209"/>
                </a:lnTo>
                <a:lnTo>
                  <a:pt x="70103" y="159257"/>
                </a:lnTo>
                <a:lnTo>
                  <a:pt x="67817" y="160019"/>
                </a:lnTo>
                <a:lnTo>
                  <a:pt x="54863" y="160019"/>
                </a:lnTo>
                <a:lnTo>
                  <a:pt x="50291" y="158495"/>
                </a:lnTo>
                <a:lnTo>
                  <a:pt x="48005" y="156971"/>
                </a:lnTo>
                <a:lnTo>
                  <a:pt x="45719" y="156209"/>
                </a:lnTo>
                <a:lnTo>
                  <a:pt x="43433" y="153161"/>
                </a:lnTo>
                <a:lnTo>
                  <a:pt x="41147" y="152399"/>
                </a:lnTo>
                <a:lnTo>
                  <a:pt x="40385" y="150875"/>
                </a:lnTo>
                <a:lnTo>
                  <a:pt x="31241" y="88391"/>
                </a:lnTo>
                <a:lnTo>
                  <a:pt x="31241" y="163509"/>
                </a:lnTo>
                <a:lnTo>
                  <a:pt x="40385" y="167639"/>
                </a:lnTo>
                <a:lnTo>
                  <a:pt x="44195" y="168401"/>
                </a:lnTo>
                <a:lnTo>
                  <a:pt x="48767" y="169163"/>
                </a:lnTo>
                <a:lnTo>
                  <a:pt x="73151" y="169163"/>
                </a:lnTo>
                <a:lnTo>
                  <a:pt x="84380" y="166046"/>
                </a:lnTo>
                <a:lnTo>
                  <a:pt x="88391" y="164084"/>
                </a:lnTo>
                <a:close/>
              </a:path>
            </a:pathLst>
          </a:custGeom>
          <a:solidFill>
            <a:srgbClr val="000000"/>
          </a:solidFill>
        </p:spPr>
        <p:txBody>
          <a:bodyPr wrap="square" lIns="0" tIns="0" rIns="0" bIns="0" rtlCol="0"/>
          <a:lstStyle/>
          <a:p>
            <a:endParaRPr/>
          </a:p>
        </p:txBody>
      </p:sp>
      <p:sp>
        <p:nvSpPr>
          <p:cNvPr id="38" name="object 38"/>
          <p:cNvSpPr/>
          <p:nvPr/>
        </p:nvSpPr>
        <p:spPr>
          <a:xfrm>
            <a:off x="1325239" y="4934304"/>
            <a:ext cx="403986" cy="157544"/>
          </a:xfrm>
          <a:prstGeom prst="rect">
            <a:avLst/>
          </a:prstGeom>
          <a:blipFill>
            <a:blip r:embed="rId13" cstate="print"/>
            <a:stretch>
              <a:fillRect/>
            </a:stretch>
          </a:blipFill>
        </p:spPr>
        <p:txBody>
          <a:bodyPr wrap="square" lIns="0" tIns="0" rIns="0" bIns="0" rtlCol="0"/>
          <a:lstStyle/>
          <a:p>
            <a:endParaRPr/>
          </a:p>
        </p:txBody>
      </p:sp>
      <p:sp>
        <p:nvSpPr>
          <p:cNvPr id="39" name="object 39"/>
          <p:cNvSpPr/>
          <p:nvPr/>
        </p:nvSpPr>
        <p:spPr>
          <a:xfrm>
            <a:off x="1811977" y="4989584"/>
            <a:ext cx="353597" cy="102264"/>
          </a:xfrm>
          <a:prstGeom prst="rect">
            <a:avLst/>
          </a:prstGeom>
          <a:blipFill>
            <a:blip r:embed="rId14" cstate="print"/>
            <a:stretch>
              <a:fillRect/>
            </a:stretch>
          </a:blipFill>
        </p:spPr>
        <p:txBody>
          <a:bodyPr wrap="square" lIns="0" tIns="0" rIns="0" bIns="0" rtlCol="0"/>
          <a:lstStyle/>
          <a:p>
            <a:endParaRPr/>
          </a:p>
        </p:txBody>
      </p:sp>
      <p:sp>
        <p:nvSpPr>
          <p:cNvPr id="40" name="object 40"/>
          <p:cNvSpPr/>
          <p:nvPr/>
        </p:nvSpPr>
        <p:spPr>
          <a:xfrm>
            <a:off x="2248544" y="4952270"/>
            <a:ext cx="435915" cy="140202"/>
          </a:xfrm>
          <a:prstGeom prst="rect">
            <a:avLst/>
          </a:prstGeom>
          <a:blipFill>
            <a:blip r:embed="rId15" cstate="print"/>
            <a:stretch>
              <a:fillRect/>
            </a:stretch>
          </a:blipFill>
        </p:spPr>
        <p:txBody>
          <a:bodyPr wrap="square" lIns="0" tIns="0" rIns="0" bIns="0" rtlCol="0"/>
          <a:lstStyle/>
          <a:p>
            <a:endParaRPr/>
          </a:p>
        </p:txBody>
      </p:sp>
      <p:sp>
        <p:nvSpPr>
          <p:cNvPr id="41" name="object 41"/>
          <p:cNvSpPr/>
          <p:nvPr/>
        </p:nvSpPr>
        <p:spPr>
          <a:xfrm>
            <a:off x="2765907" y="4952270"/>
            <a:ext cx="556459" cy="139578"/>
          </a:xfrm>
          <a:prstGeom prst="rect">
            <a:avLst/>
          </a:prstGeom>
          <a:blipFill>
            <a:blip r:embed="rId16" cstate="print"/>
            <a:stretch>
              <a:fillRect/>
            </a:stretch>
          </a:blipFill>
        </p:spPr>
        <p:txBody>
          <a:bodyPr wrap="square" lIns="0" tIns="0" rIns="0" bIns="0" rtlCol="0"/>
          <a:lstStyle/>
          <a:p>
            <a:endParaRPr/>
          </a:p>
        </p:txBody>
      </p:sp>
      <p:sp>
        <p:nvSpPr>
          <p:cNvPr id="42" name="object 42"/>
          <p:cNvSpPr/>
          <p:nvPr/>
        </p:nvSpPr>
        <p:spPr>
          <a:xfrm>
            <a:off x="3409034" y="4987510"/>
            <a:ext cx="140091" cy="136814"/>
          </a:xfrm>
          <a:prstGeom prst="rect">
            <a:avLst/>
          </a:prstGeom>
          <a:blipFill>
            <a:blip r:embed="rId17" cstate="print"/>
            <a:stretch>
              <a:fillRect/>
            </a:stretch>
          </a:blipFill>
        </p:spPr>
        <p:txBody>
          <a:bodyPr wrap="square" lIns="0" tIns="0" rIns="0" bIns="0" rtlCol="0"/>
          <a:lstStyle/>
          <a:p>
            <a:endParaRPr/>
          </a:p>
        </p:txBody>
      </p:sp>
      <p:sp>
        <p:nvSpPr>
          <p:cNvPr id="43" name="object 43"/>
          <p:cNvSpPr/>
          <p:nvPr/>
        </p:nvSpPr>
        <p:spPr>
          <a:xfrm>
            <a:off x="3645556" y="4968168"/>
            <a:ext cx="105884" cy="130711"/>
          </a:xfrm>
          <a:custGeom>
            <a:avLst/>
            <a:gdLst/>
            <a:ahLst/>
            <a:cxnLst/>
            <a:rect l="l" t="t" r="r" b="b"/>
            <a:pathLst>
              <a:path w="123825" h="144145">
                <a:moveTo>
                  <a:pt x="123443" y="74676"/>
                </a:moveTo>
                <a:lnTo>
                  <a:pt x="122681" y="68580"/>
                </a:lnTo>
                <a:lnTo>
                  <a:pt x="121157" y="67818"/>
                </a:lnTo>
                <a:lnTo>
                  <a:pt x="9143" y="67056"/>
                </a:lnTo>
                <a:lnTo>
                  <a:pt x="9143" y="38862"/>
                </a:lnTo>
                <a:lnTo>
                  <a:pt x="8381" y="38862"/>
                </a:lnTo>
                <a:lnTo>
                  <a:pt x="8381" y="40386"/>
                </a:lnTo>
                <a:lnTo>
                  <a:pt x="7619" y="41148"/>
                </a:lnTo>
                <a:lnTo>
                  <a:pt x="6095" y="41148"/>
                </a:lnTo>
                <a:lnTo>
                  <a:pt x="6095" y="42672"/>
                </a:lnTo>
                <a:lnTo>
                  <a:pt x="5333" y="42672"/>
                </a:lnTo>
                <a:lnTo>
                  <a:pt x="5333" y="45720"/>
                </a:lnTo>
                <a:lnTo>
                  <a:pt x="4571" y="45720"/>
                </a:lnTo>
                <a:lnTo>
                  <a:pt x="4571" y="48006"/>
                </a:lnTo>
                <a:lnTo>
                  <a:pt x="3809" y="48006"/>
                </a:lnTo>
                <a:lnTo>
                  <a:pt x="3809" y="51054"/>
                </a:lnTo>
                <a:lnTo>
                  <a:pt x="3047" y="51054"/>
                </a:lnTo>
                <a:lnTo>
                  <a:pt x="3047" y="54102"/>
                </a:lnTo>
                <a:lnTo>
                  <a:pt x="2285" y="54102"/>
                </a:lnTo>
                <a:lnTo>
                  <a:pt x="2285" y="56388"/>
                </a:lnTo>
                <a:lnTo>
                  <a:pt x="761" y="56388"/>
                </a:lnTo>
                <a:lnTo>
                  <a:pt x="761" y="63246"/>
                </a:lnTo>
                <a:lnTo>
                  <a:pt x="0" y="63246"/>
                </a:lnTo>
                <a:lnTo>
                  <a:pt x="0" y="71628"/>
                </a:lnTo>
                <a:lnTo>
                  <a:pt x="207" y="83674"/>
                </a:lnTo>
                <a:lnTo>
                  <a:pt x="3302" y="95429"/>
                </a:lnTo>
                <a:lnTo>
                  <a:pt x="8543" y="105975"/>
                </a:lnTo>
                <a:lnTo>
                  <a:pt x="9905" y="108053"/>
                </a:lnTo>
                <a:lnTo>
                  <a:pt x="9905" y="76962"/>
                </a:lnTo>
                <a:lnTo>
                  <a:pt x="114299" y="76962"/>
                </a:lnTo>
                <a:lnTo>
                  <a:pt x="121157" y="76200"/>
                </a:lnTo>
                <a:lnTo>
                  <a:pt x="123443" y="74676"/>
                </a:lnTo>
                <a:close/>
              </a:path>
              <a:path w="123825" h="144145">
                <a:moveTo>
                  <a:pt x="9905" y="66294"/>
                </a:moveTo>
                <a:lnTo>
                  <a:pt x="9905" y="36576"/>
                </a:lnTo>
                <a:lnTo>
                  <a:pt x="9143" y="36576"/>
                </a:lnTo>
                <a:lnTo>
                  <a:pt x="9143" y="67056"/>
                </a:lnTo>
                <a:lnTo>
                  <a:pt x="9905" y="66294"/>
                </a:lnTo>
                <a:close/>
              </a:path>
              <a:path w="123825" h="144145">
                <a:moveTo>
                  <a:pt x="10667" y="61722"/>
                </a:moveTo>
                <a:lnTo>
                  <a:pt x="10667" y="35052"/>
                </a:lnTo>
                <a:lnTo>
                  <a:pt x="9905" y="35052"/>
                </a:lnTo>
                <a:lnTo>
                  <a:pt x="9905" y="61722"/>
                </a:lnTo>
                <a:lnTo>
                  <a:pt x="10667" y="61722"/>
                </a:lnTo>
                <a:close/>
              </a:path>
              <a:path w="123825" h="144145">
                <a:moveTo>
                  <a:pt x="123443" y="141732"/>
                </a:moveTo>
                <a:lnTo>
                  <a:pt x="122681" y="136398"/>
                </a:lnTo>
                <a:lnTo>
                  <a:pt x="121157" y="134874"/>
                </a:lnTo>
                <a:lnTo>
                  <a:pt x="75437" y="134112"/>
                </a:lnTo>
                <a:lnTo>
                  <a:pt x="65531" y="133350"/>
                </a:lnTo>
                <a:lnTo>
                  <a:pt x="60197" y="132588"/>
                </a:lnTo>
                <a:lnTo>
                  <a:pt x="57911" y="131826"/>
                </a:lnTo>
                <a:lnTo>
                  <a:pt x="54101" y="131064"/>
                </a:lnTo>
                <a:lnTo>
                  <a:pt x="48767" y="128778"/>
                </a:lnTo>
                <a:lnTo>
                  <a:pt x="39623" y="124206"/>
                </a:lnTo>
                <a:lnTo>
                  <a:pt x="38861" y="123444"/>
                </a:lnTo>
                <a:lnTo>
                  <a:pt x="34289" y="121158"/>
                </a:lnTo>
                <a:lnTo>
                  <a:pt x="32765" y="118872"/>
                </a:lnTo>
                <a:lnTo>
                  <a:pt x="30479" y="118110"/>
                </a:lnTo>
                <a:lnTo>
                  <a:pt x="21717" y="108823"/>
                </a:lnTo>
                <a:lnTo>
                  <a:pt x="15471" y="98012"/>
                </a:lnTo>
                <a:lnTo>
                  <a:pt x="10667" y="86106"/>
                </a:lnTo>
                <a:lnTo>
                  <a:pt x="9905" y="81534"/>
                </a:lnTo>
                <a:lnTo>
                  <a:pt x="9905" y="108053"/>
                </a:lnTo>
                <a:lnTo>
                  <a:pt x="47244" y="138623"/>
                </a:lnTo>
                <a:lnTo>
                  <a:pt x="75437" y="144018"/>
                </a:lnTo>
                <a:lnTo>
                  <a:pt x="114299" y="144018"/>
                </a:lnTo>
                <a:lnTo>
                  <a:pt x="121157" y="143256"/>
                </a:lnTo>
                <a:lnTo>
                  <a:pt x="123443" y="141732"/>
                </a:lnTo>
                <a:close/>
              </a:path>
              <a:path w="123825" h="144145">
                <a:moveTo>
                  <a:pt x="12953" y="54102"/>
                </a:moveTo>
                <a:lnTo>
                  <a:pt x="12953" y="32004"/>
                </a:lnTo>
                <a:lnTo>
                  <a:pt x="12191" y="32766"/>
                </a:lnTo>
                <a:lnTo>
                  <a:pt x="10667" y="32766"/>
                </a:lnTo>
                <a:lnTo>
                  <a:pt x="10667" y="57150"/>
                </a:lnTo>
                <a:lnTo>
                  <a:pt x="12191" y="57150"/>
                </a:lnTo>
                <a:lnTo>
                  <a:pt x="12191" y="54102"/>
                </a:lnTo>
                <a:lnTo>
                  <a:pt x="12953" y="54102"/>
                </a:lnTo>
                <a:close/>
              </a:path>
              <a:path w="123825" h="144145">
                <a:moveTo>
                  <a:pt x="17525" y="42672"/>
                </a:moveTo>
                <a:lnTo>
                  <a:pt x="17525" y="26670"/>
                </a:lnTo>
                <a:lnTo>
                  <a:pt x="13715" y="30480"/>
                </a:lnTo>
                <a:lnTo>
                  <a:pt x="12953" y="30480"/>
                </a:lnTo>
                <a:lnTo>
                  <a:pt x="12953" y="51054"/>
                </a:lnTo>
                <a:lnTo>
                  <a:pt x="13715" y="51054"/>
                </a:lnTo>
                <a:lnTo>
                  <a:pt x="13715" y="49530"/>
                </a:lnTo>
                <a:lnTo>
                  <a:pt x="14477" y="49530"/>
                </a:lnTo>
                <a:lnTo>
                  <a:pt x="14477" y="46482"/>
                </a:lnTo>
                <a:lnTo>
                  <a:pt x="15239" y="46482"/>
                </a:lnTo>
                <a:lnTo>
                  <a:pt x="15239" y="44958"/>
                </a:lnTo>
                <a:lnTo>
                  <a:pt x="16001" y="44958"/>
                </a:lnTo>
                <a:lnTo>
                  <a:pt x="16001" y="42672"/>
                </a:lnTo>
                <a:lnTo>
                  <a:pt x="17525" y="42672"/>
                </a:lnTo>
                <a:close/>
              </a:path>
              <a:path w="123825" h="144145">
                <a:moveTo>
                  <a:pt x="123443" y="6858"/>
                </a:moveTo>
                <a:lnTo>
                  <a:pt x="122681" y="1524"/>
                </a:lnTo>
                <a:lnTo>
                  <a:pt x="121157" y="762"/>
                </a:lnTo>
                <a:lnTo>
                  <a:pt x="121157" y="0"/>
                </a:lnTo>
                <a:lnTo>
                  <a:pt x="63076" y="1260"/>
                </a:lnTo>
                <a:lnTo>
                  <a:pt x="18287" y="25146"/>
                </a:lnTo>
                <a:lnTo>
                  <a:pt x="17525" y="25146"/>
                </a:lnTo>
                <a:lnTo>
                  <a:pt x="17525" y="41148"/>
                </a:lnTo>
                <a:lnTo>
                  <a:pt x="18287" y="41148"/>
                </a:lnTo>
                <a:lnTo>
                  <a:pt x="19049" y="40386"/>
                </a:lnTo>
                <a:lnTo>
                  <a:pt x="19049" y="38862"/>
                </a:lnTo>
                <a:lnTo>
                  <a:pt x="19811" y="38862"/>
                </a:lnTo>
                <a:lnTo>
                  <a:pt x="20573" y="37338"/>
                </a:lnTo>
                <a:lnTo>
                  <a:pt x="20573" y="35814"/>
                </a:lnTo>
                <a:lnTo>
                  <a:pt x="21335" y="35814"/>
                </a:lnTo>
                <a:lnTo>
                  <a:pt x="22859" y="35052"/>
                </a:lnTo>
                <a:lnTo>
                  <a:pt x="22859" y="32766"/>
                </a:lnTo>
                <a:lnTo>
                  <a:pt x="23621" y="32766"/>
                </a:lnTo>
                <a:lnTo>
                  <a:pt x="30479" y="25908"/>
                </a:lnTo>
                <a:lnTo>
                  <a:pt x="32765" y="25146"/>
                </a:lnTo>
                <a:lnTo>
                  <a:pt x="35813" y="22098"/>
                </a:lnTo>
                <a:lnTo>
                  <a:pt x="38861" y="20574"/>
                </a:lnTo>
                <a:lnTo>
                  <a:pt x="39623" y="19812"/>
                </a:lnTo>
                <a:lnTo>
                  <a:pt x="48767" y="15240"/>
                </a:lnTo>
                <a:lnTo>
                  <a:pt x="59001" y="11923"/>
                </a:lnTo>
                <a:lnTo>
                  <a:pt x="70596" y="9949"/>
                </a:lnTo>
                <a:lnTo>
                  <a:pt x="83369" y="9614"/>
                </a:lnTo>
                <a:lnTo>
                  <a:pt x="96561" y="9989"/>
                </a:lnTo>
                <a:lnTo>
                  <a:pt x="109411" y="10142"/>
                </a:lnTo>
                <a:lnTo>
                  <a:pt x="121157" y="9144"/>
                </a:lnTo>
                <a:lnTo>
                  <a:pt x="123443" y="6858"/>
                </a:lnTo>
                <a:close/>
              </a:path>
            </a:pathLst>
          </a:custGeom>
          <a:solidFill>
            <a:srgbClr val="000000"/>
          </a:solidFill>
        </p:spPr>
        <p:txBody>
          <a:bodyPr wrap="square" lIns="0" tIns="0" rIns="0" bIns="0" rtlCol="0"/>
          <a:lstStyle/>
          <a:p>
            <a:endParaRPr/>
          </a:p>
        </p:txBody>
      </p:sp>
      <p:sp>
        <p:nvSpPr>
          <p:cNvPr id="44" name="object 44"/>
          <p:cNvSpPr/>
          <p:nvPr/>
        </p:nvSpPr>
        <p:spPr>
          <a:xfrm>
            <a:off x="3830613" y="4911506"/>
            <a:ext cx="731085" cy="220423"/>
          </a:xfrm>
          <a:prstGeom prst="rect">
            <a:avLst/>
          </a:prstGeom>
          <a:blipFill>
            <a:blip r:embed="rId18" cstate="print"/>
            <a:stretch>
              <a:fillRect/>
            </a:stretch>
          </a:blipFill>
        </p:spPr>
        <p:txBody>
          <a:bodyPr wrap="square" lIns="0" tIns="0" rIns="0" bIns="0" rtlCol="0"/>
          <a:lstStyle/>
          <a:p>
            <a:endParaRPr/>
          </a:p>
        </p:txBody>
      </p:sp>
      <p:sp>
        <p:nvSpPr>
          <p:cNvPr id="45" name="object 45"/>
          <p:cNvSpPr/>
          <p:nvPr/>
        </p:nvSpPr>
        <p:spPr>
          <a:xfrm>
            <a:off x="4655528" y="4941005"/>
            <a:ext cx="24977" cy="0"/>
          </a:xfrm>
          <a:custGeom>
            <a:avLst/>
            <a:gdLst/>
            <a:ahLst/>
            <a:cxnLst/>
            <a:rect l="l" t="t" r="r" b="b"/>
            <a:pathLst>
              <a:path w="29210">
                <a:moveTo>
                  <a:pt x="0" y="0"/>
                </a:moveTo>
                <a:lnTo>
                  <a:pt x="29210" y="0"/>
                </a:lnTo>
              </a:path>
            </a:pathLst>
          </a:custGeom>
          <a:ln w="12401">
            <a:solidFill>
              <a:srgbClr val="000000"/>
            </a:solidFill>
          </a:ln>
        </p:spPr>
        <p:txBody>
          <a:bodyPr wrap="square" lIns="0" tIns="0" rIns="0" bIns="0" rtlCol="0"/>
          <a:lstStyle/>
          <a:p>
            <a:endParaRPr/>
          </a:p>
        </p:txBody>
      </p:sp>
      <p:sp>
        <p:nvSpPr>
          <p:cNvPr id="46" name="object 46"/>
          <p:cNvSpPr/>
          <p:nvPr/>
        </p:nvSpPr>
        <p:spPr>
          <a:xfrm>
            <a:off x="4683758" y="4936297"/>
            <a:ext cx="0" cy="153168"/>
          </a:xfrm>
          <a:custGeom>
            <a:avLst/>
            <a:gdLst/>
            <a:ahLst/>
            <a:cxnLst/>
            <a:rect l="l" t="t" r="r" b="b"/>
            <a:pathLst>
              <a:path h="168910">
                <a:moveTo>
                  <a:pt x="0" y="0"/>
                </a:moveTo>
                <a:lnTo>
                  <a:pt x="0" y="168490"/>
                </a:lnTo>
              </a:path>
            </a:pathLst>
          </a:custGeom>
          <a:ln w="8889">
            <a:solidFill>
              <a:srgbClr val="000000"/>
            </a:solidFill>
          </a:ln>
        </p:spPr>
        <p:txBody>
          <a:bodyPr wrap="square" lIns="0" tIns="0" rIns="0" bIns="0" rtlCol="0"/>
          <a:lstStyle/>
          <a:p>
            <a:endParaRPr/>
          </a:p>
        </p:txBody>
      </p:sp>
      <p:sp>
        <p:nvSpPr>
          <p:cNvPr id="47" name="object 47"/>
          <p:cNvSpPr/>
          <p:nvPr/>
        </p:nvSpPr>
        <p:spPr>
          <a:xfrm>
            <a:off x="4514779" y="4926012"/>
            <a:ext cx="938932" cy="475396"/>
          </a:xfrm>
          <a:prstGeom prst="rect">
            <a:avLst/>
          </a:prstGeom>
          <a:blipFill>
            <a:blip r:embed="rId19" cstate="print"/>
            <a:stretch>
              <a:fillRect/>
            </a:stretch>
          </a:blipFill>
        </p:spPr>
        <p:txBody>
          <a:bodyPr wrap="square" lIns="0" tIns="0" rIns="0" bIns="0" rtlCol="0"/>
          <a:lstStyle/>
          <a:p>
            <a:endParaRPr/>
          </a:p>
        </p:txBody>
      </p:sp>
      <p:sp>
        <p:nvSpPr>
          <p:cNvPr id="48" name="object 48"/>
          <p:cNvSpPr/>
          <p:nvPr/>
        </p:nvSpPr>
        <p:spPr>
          <a:xfrm>
            <a:off x="4655528" y="5084248"/>
            <a:ext cx="24977" cy="0"/>
          </a:xfrm>
          <a:custGeom>
            <a:avLst/>
            <a:gdLst/>
            <a:ahLst/>
            <a:cxnLst/>
            <a:rect l="l" t="t" r="r" b="b"/>
            <a:pathLst>
              <a:path w="29210">
                <a:moveTo>
                  <a:pt x="0" y="0"/>
                </a:moveTo>
                <a:lnTo>
                  <a:pt x="28955" y="0"/>
                </a:lnTo>
              </a:path>
            </a:pathLst>
          </a:custGeom>
          <a:ln w="11937">
            <a:solidFill>
              <a:srgbClr val="000000"/>
            </a:solidFill>
          </a:ln>
        </p:spPr>
        <p:txBody>
          <a:bodyPr wrap="square" lIns="0" tIns="0" rIns="0" bIns="0" rtlCol="0"/>
          <a:lstStyle/>
          <a:p>
            <a:endParaRPr/>
          </a:p>
        </p:txBody>
      </p:sp>
      <p:sp>
        <p:nvSpPr>
          <p:cNvPr id="49" name="object 49"/>
          <p:cNvSpPr/>
          <p:nvPr/>
        </p:nvSpPr>
        <p:spPr>
          <a:xfrm>
            <a:off x="5535161" y="4990275"/>
            <a:ext cx="203948" cy="164454"/>
          </a:xfrm>
          <a:prstGeom prst="rect">
            <a:avLst/>
          </a:prstGeom>
          <a:blipFill>
            <a:blip r:embed="rId20" cstate="print"/>
            <a:stretch>
              <a:fillRect/>
            </a:stretch>
          </a:blipFill>
        </p:spPr>
        <p:txBody>
          <a:bodyPr wrap="square" lIns="0" tIns="0" rIns="0" bIns="0" rtlCol="0"/>
          <a:lstStyle/>
          <a:p>
            <a:endParaRPr/>
          </a:p>
        </p:txBody>
      </p:sp>
      <p:sp>
        <p:nvSpPr>
          <p:cNvPr id="50" name="object 50"/>
          <p:cNvSpPr/>
          <p:nvPr/>
        </p:nvSpPr>
        <p:spPr>
          <a:xfrm>
            <a:off x="5836859" y="4979218"/>
            <a:ext cx="103169" cy="108254"/>
          </a:xfrm>
          <a:custGeom>
            <a:avLst/>
            <a:gdLst/>
            <a:ahLst/>
            <a:cxnLst/>
            <a:rect l="l" t="t" r="r" b="b"/>
            <a:pathLst>
              <a:path w="120650" h="119379">
                <a:moveTo>
                  <a:pt x="118872" y="9144"/>
                </a:moveTo>
                <a:lnTo>
                  <a:pt x="118872" y="0"/>
                </a:lnTo>
                <a:lnTo>
                  <a:pt x="113538" y="1524"/>
                </a:lnTo>
                <a:lnTo>
                  <a:pt x="111252" y="3048"/>
                </a:lnTo>
                <a:lnTo>
                  <a:pt x="109728" y="3810"/>
                </a:lnTo>
                <a:lnTo>
                  <a:pt x="60960" y="52578"/>
                </a:lnTo>
                <a:lnTo>
                  <a:pt x="59436" y="52578"/>
                </a:lnTo>
                <a:lnTo>
                  <a:pt x="8382" y="1524"/>
                </a:lnTo>
                <a:lnTo>
                  <a:pt x="8382" y="0"/>
                </a:lnTo>
                <a:lnTo>
                  <a:pt x="3048" y="1524"/>
                </a:lnTo>
                <a:lnTo>
                  <a:pt x="2286" y="2286"/>
                </a:lnTo>
                <a:lnTo>
                  <a:pt x="762" y="2286"/>
                </a:lnTo>
                <a:lnTo>
                  <a:pt x="762" y="3810"/>
                </a:lnTo>
                <a:lnTo>
                  <a:pt x="0" y="4572"/>
                </a:lnTo>
                <a:lnTo>
                  <a:pt x="762" y="6858"/>
                </a:lnTo>
                <a:lnTo>
                  <a:pt x="3048" y="8382"/>
                </a:lnTo>
                <a:lnTo>
                  <a:pt x="3810" y="9906"/>
                </a:lnTo>
                <a:lnTo>
                  <a:pt x="52578" y="58674"/>
                </a:lnTo>
                <a:lnTo>
                  <a:pt x="53340" y="60198"/>
                </a:lnTo>
                <a:lnTo>
                  <a:pt x="53340" y="73914"/>
                </a:lnTo>
                <a:lnTo>
                  <a:pt x="59436" y="67818"/>
                </a:lnTo>
                <a:lnTo>
                  <a:pt x="59436" y="66294"/>
                </a:lnTo>
                <a:lnTo>
                  <a:pt x="60960" y="67818"/>
                </a:lnTo>
                <a:lnTo>
                  <a:pt x="67818" y="74570"/>
                </a:lnTo>
                <a:lnTo>
                  <a:pt x="67818" y="60198"/>
                </a:lnTo>
                <a:lnTo>
                  <a:pt x="112776" y="15240"/>
                </a:lnTo>
                <a:lnTo>
                  <a:pt x="112776" y="13716"/>
                </a:lnTo>
                <a:lnTo>
                  <a:pt x="114300" y="13716"/>
                </a:lnTo>
                <a:lnTo>
                  <a:pt x="118872" y="9144"/>
                </a:lnTo>
                <a:close/>
              </a:path>
              <a:path w="120650" h="119379">
                <a:moveTo>
                  <a:pt x="53340" y="73914"/>
                </a:moveTo>
                <a:lnTo>
                  <a:pt x="53340" y="60198"/>
                </a:lnTo>
                <a:lnTo>
                  <a:pt x="4572" y="108966"/>
                </a:lnTo>
                <a:lnTo>
                  <a:pt x="3810" y="108966"/>
                </a:lnTo>
                <a:lnTo>
                  <a:pt x="3810" y="110490"/>
                </a:lnTo>
                <a:lnTo>
                  <a:pt x="2286" y="112014"/>
                </a:lnTo>
                <a:lnTo>
                  <a:pt x="762" y="112014"/>
                </a:lnTo>
                <a:lnTo>
                  <a:pt x="762" y="114300"/>
                </a:lnTo>
                <a:lnTo>
                  <a:pt x="0" y="115062"/>
                </a:lnTo>
                <a:lnTo>
                  <a:pt x="762" y="116586"/>
                </a:lnTo>
                <a:lnTo>
                  <a:pt x="2286" y="117348"/>
                </a:lnTo>
                <a:lnTo>
                  <a:pt x="3048" y="118872"/>
                </a:lnTo>
                <a:lnTo>
                  <a:pt x="8382" y="118872"/>
                </a:lnTo>
                <a:lnTo>
                  <a:pt x="53340" y="73914"/>
                </a:lnTo>
                <a:close/>
              </a:path>
              <a:path w="120650" h="119379">
                <a:moveTo>
                  <a:pt x="120396" y="116586"/>
                </a:moveTo>
                <a:lnTo>
                  <a:pt x="119634" y="112014"/>
                </a:lnTo>
                <a:lnTo>
                  <a:pt x="118872" y="110490"/>
                </a:lnTo>
                <a:lnTo>
                  <a:pt x="74676" y="66294"/>
                </a:lnTo>
                <a:lnTo>
                  <a:pt x="73152" y="65532"/>
                </a:lnTo>
                <a:lnTo>
                  <a:pt x="67818" y="60198"/>
                </a:lnTo>
                <a:lnTo>
                  <a:pt x="67818" y="74570"/>
                </a:lnTo>
                <a:lnTo>
                  <a:pt x="110490" y="116586"/>
                </a:lnTo>
                <a:lnTo>
                  <a:pt x="111252" y="118872"/>
                </a:lnTo>
                <a:lnTo>
                  <a:pt x="118872" y="118872"/>
                </a:lnTo>
                <a:lnTo>
                  <a:pt x="120396" y="116586"/>
                </a:lnTo>
                <a:close/>
              </a:path>
              <a:path w="120650" h="119379">
                <a:moveTo>
                  <a:pt x="120396" y="6858"/>
                </a:moveTo>
                <a:lnTo>
                  <a:pt x="119634" y="2286"/>
                </a:lnTo>
                <a:lnTo>
                  <a:pt x="118872" y="1524"/>
                </a:lnTo>
                <a:lnTo>
                  <a:pt x="118872" y="7620"/>
                </a:lnTo>
                <a:lnTo>
                  <a:pt x="119634" y="7620"/>
                </a:lnTo>
                <a:lnTo>
                  <a:pt x="120396" y="6858"/>
                </a:lnTo>
                <a:close/>
              </a:path>
            </a:pathLst>
          </a:custGeom>
          <a:solidFill>
            <a:srgbClr val="000000"/>
          </a:solidFill>
        </p:spPr>
        <p:txBody>
          <a:bodyPr wrap="square" lIns="0" tIns="0" rIns="0" bIns="0" rtlCol="0"/>
          <a:lstStyle/>
          <a:p>
            <a:endParaRPr/>
          </a:p>
        </p:txBody>
      </p:sp>
      <p:sp>
        <p:nvSpPr>
          <p:cNvPr id="51" name="object 51"/>
          <p:cNvSpPr/>
          <p:nvPr/>
        </p:nvSpPr>
        <p:spPr>
          <a:xfrm>
            <a:off x="6024506" y="4990275"/>
            <a:ext cx="204600" cy="164454"/>
          </a:xfrm>
          <a:prstGeom prst="rect">
            <a:avLst/>
          </a:prstGeom>
          <a:blipFill>
            <a:blip r:embed="rId21" cstate="print"/>
            <a:stretch>
              <a:fillRect/>
            </a:stretch>
          </a:blipFill>
        </p:spPr>
        <p:txBody>
          <a:bodyPr wrap="square" lIns="0" tIns="0" rIns="0" bIns="0" rtlCol="0"/>
          <a:lstStyle/>
          <a:p>
            <a:endParaRPr/>
          </a:p>
        </p:txBody>
      </p:sp>
      <p:sp>
        <p:nvSpPr>
          <p:cNvPr id="52" name="object 52"/>
          <p:cNvSpPr/>
          <p:nvPr/>
        </p:nvSpPr>
        <p:spPr>
          <a:xfrm>
            <a:off x="6325552" y="4934304"/>
            <a:ext cx="701644" cy="200385"/>
          </a:xfrm>
          <a:prstGeom prst="rect">
            <a:avLst/>
          </a:prstGeom>
          <a:blipFill>
            <a:blip r:embed="rId22" cstate="print"/>
            <a:stretch>
              <a:fillRect/>
            </a:stretch>
          </a:blipFill>
        </p:spPr>
        <p:txBody>
          <a:bodyPr wrap="square" lIns="0" tIns="0" rIns="0" bIns="0" rtlCol="0"/>
          <a:lstStyle/>
          <a:p>
            <a:endParaRPr/>
          </a:p>
        </p:txBody>
      </p:sp>
      <p:sp>
        <p:nvSpPr>
          <p:cNvPr id="53" name="object 53"/>
          <p:cNvSpPr/>
          <p:nvPr/>
        </p:nvSpPr>
        <p:spPr>
          <a:xfrm>
            <a:off x="7110068" y="4939838"/>
            <a:ext cx="655500" cy="192093"/>
          </a:xfrm>
          <a:prstGeom prst="rect">
            <a:avLst/>
          </a:prstGeom>
          <a:blipFill>
            <a:blip r:embed="rId23" cstate="print"/>
            <a:stretch>
              <a:fillRect/>
            </a:stretch>
          </a:blipFill>
        </p:spPr>
        <p:txBody>
          <a:bodyPr wrap="square" lIns="0" tIns="0" rIns="0" bIns="0" rtlCol="0"/>
          <a:lstStyle/>
          <a:p>
            <a:endParaRPr/>
          </a:p>
        </p:txBody>
      </p:sp>
      <p:sp>
        <p:nvSpPr>
          <p:cNvPr id="54" name="object 54"/>
          <p:cNvSpPr/>
          <p:nvPr/>
        </p:nvSpPr>
        <p:spPr>
          <a:xfrm>
            <a:off x="1329800" y="5203787"/>
            <a:ext cx="327750" cy="157544"/>
          </a:xfrm>
          <a:prstGeom prst="rect">
            <a:avLst/>
          </a:prstGeom>
          <a:blipFill>
            <a:blip r:embed="rId24" cstate="print"/>
            <a:stretch>
              <a:fillRect/>
            </a:stretch>
          </a:blipFill>
        </p:spPr>
        <p:txBody>
          <a:bodyPr wrap="square" lIns="0" tIns="0" rIns="0" bIns="0" rtlCol="0"/>
          <a:lstStyle/>
          <a:p>
            <a:endParaRPr/>
          </a:p>
        </p:txBody>
      </p:sp>
      <p:sp>
        <p:nvSpPr>
          <p:cNvPr id="55" name="object 55"/>
          <p:cNvSpPr/>
          <p:nvPr/>
        </p:nvSpPr>
        <p:spPr>
          <a:xfrm>
            <a:off x="1746167" y="5259763"/>
            <a:ext cx="82752" cy="85681"/>
          </a:xfrm>
          <a:prstGeom prst="rect">
            <a:avLst/>
          </a:prstGeom>
          <a:blipFill>
            <a:blip r:embed="rId25" cstate="print"/>
            <a:stretch>
              <a:fillRect/>
            </a:stretch>
          </a:blipFill>
        </p:spPr>
        <p:txBody>
          <a:bodyPr wrap="square" lIns="0" tIns="0" rIns="0" bIns="0" rtlCol="0"/>
          <a:lstStyle/>
          <a:p>
            <a:endParaRPr/>
          </a:p>
        </p:txBody>
      </p:sp>
      <p:sp>
        <p:nvSpPr>
          <p:cNvPr id="56" name="object 56"/>
          <p:cNvSpPr/>
          <p:nvPr/>
        </p:nvSpPr>
        <p:spPr>
          <a:xfrm>
            <a:off x="1918838" y="5208624"/>
            <a:ext cx="128364" cy="153184"/>
          </a:xfrm>
          <a:prstGeom prst="rect">
            <a:avLst/>
          </a:prstGeom>
          <a:blipFill>
            <a:blip r:embed="rId26" cstate="print"/>
            <a:stretch>
              <a:fillRect/>
            </a:stretch>
          </a:blipFill>
        </p:spPr>
        <p:txBody>
          <a:bodyPr wrap="square" lIns="0" tIns="0" rIns="0" bIns="0" rtlCol="0"/>
          <a:lstStyle/>
          <a:p>
            <a:endParaRPr/>
          </a:p>
        </p:txBody>
      </p:sp>
      <p:sp>
        <p:nvSpPr>
          <p:cNvPr id="57" name="object 57"/>
          <p:cNvSpPr/>
          <p:nvPr/>
        </p:nvSpPr>
        <p:spPr>
          <a:xfrm>
            <a:off x="2129308" y="5203787"/>
            <a:ext cx="284093" cy="157544"/>
          </a:xfrm>
          <a:prstGeom prst="rect">
            <a:avLst/>
          </a:prstGeom>
          <a:blipFill>
            <a:blip r:embed="rId27" cstate="print"/>
            <a:stretch>
              <a:fillRect/>
            </a:stretch>
          </a:blipFill>
        </p:spPr>
        <p:txBody>
          <a:bodyPr wrap="square" lIns="0" tIns="0" rIns="0" bIns="0" rtlCol="0"/>
          <a:lstStyle/>
          <a:p>
            <a:endParaRPr/>
          </a:p>
        </p:txBody>
      </p:sp>
      <p:sp>
        <p:nvSpPr>
          <p:cNvPr id="58" name="object 58"/>
          <p:cNvSpPr/>
          <p:nvPr/>
        </p:nvSpPr>
        <p:spPr>
          <a:xfrm>
            <a:off x="2497457" y="5200332"/>
            <a:ext cx="749329" cy="160999"/>
          </a:xfrm>
          <a:prstGeom prst="rect">
            <a:avLst/>
          </a:prstGeom>
          <a:blipFill>
            <a:blip r:embed="rId28" cstate="print"/>
            <a:stretch>
              <a:fillRect/>
            </a:stretch>
          </a:blipFill>
        </p:spPr>
        <p:txBody>
          <a:bodyPr wrap="square" lIns="0" tIns="0" rIns="0" bIns="0" rtlCol="0"/>
          <a:lstStyle/>
          <a:p>
            <a:endParaRPr/>
          </a:p>
        </p:txBody>
      </p:sp>
      <p:sp>
        <p:nvSpPr>
          <p:cNvPr id="59" name="object 59"/>
          <p:cNvSpPr/>
          <p:nvPr/>
        </p:nvSpPr>
        <p:spPr>
          <a:xfrm>
            <a:off x="3328882" y="5208630"/>
            <a:ext cx="1104448" cy="192783"/>
          </a:xfrm>
          <a:prstGeom prst="rect">
            <a:avLst/>
          </a:prstGeom>
          <a:blipFill>
            <a:blip r:embed="rId29" cstate="print"/>
            <a:stretch>
              <a:fillRect/>
            </a:stretch>
          </a:blipFill>
        </p:spPr>
        <p:txBody>
          <a:bodyPr wrap="square" lIns="0" tIns="0" rIns="0" bIns="0" rtlCol="0"/>
          <a:lstStyle/>
          <a:p>
            <a:endParaRPr/>
          </a:p>
        </p:txBody>
      </p:sp>
      <p:sp>
        <p:nvSpPr>
          <p:cNvPr id="60" name="object 60"/>
          <p:cNvSpPr/>
          <p:nvPr/>
        </p:nvSpPr>
        <p:spPr>
          <a:xfrm>
            <a:off x="3645556" y="4968168"/>
            <a:ext cx="105884" cy="130711"/>
          </a:xfrm>
          <a:custGeom>
            <a:avLst/>
            <a:gdLst/>
            <a:ahLst/>
            <a:cxnLst/>
            <a:rect l="l" t="t" r="r" b="b"/>
            <a:pathLst>
              <a:path w="123825" h="144145">
                <a:moveTo>
                  <a:pt x="123443" y="74676"/>
                </a:moveTo>
                <a:lnTo>
                  <a:pt x="122681" y="68580"/>
                </a:lnTo>
                <a:lnTo>
                  <a:pt x="121157" y="67818"/>
                </a:lnTo>
                <a:lnTo>
                  <a:pt x="9143" y="67056"/>
                </a:lnTo>
                <a:lnTo>
                  <a:pt x="9143" y="38862"/>
                </a:lnTo>
                <a:lnTo>
                  <a:pt x="8381" y="38862"/>
                </a:lnTo>
                <a:lnTo>
                  <a:pt x="8381" y="40386"/>
                </a:lnTo>
                <a:lnTo>
                  <a:pt x="7619" y="41148"/>
                </a:lnTo>
                <a:lnTo>
                  <a:pt x="6095" y="41148"/>
                </a:lnTo>
                <a:lnTo>
                  <a:pt x="6095" y="42672"/>
                </a:lnTo>
                <a:lnTo>
                  <a:pt x="5333" y="42672"/>
                </a:lnTo>
                <a:lnTo>
                  <a:pt x="5333" y="45720"/>
                </a:lnTo>
                <a:lnTo>
                  <a:pt x="4571" y="45720"/>
                </a:lnTo>
                <a:lnTo>
                  <a:pt x="4571" y="48006"/>
                </a:lnTo>
                <a:lnTo>
                  <a:pt x="3809" y="48006"/>
                </a:lnTo>
                <a:lnTo>
                  <a:pt x="3809" y="51054"/>
                </a:lnTo>
                <a:lnTo>
                  <a:pt x="3047" y="51054"/>
                </a:lnTo>
                <a:lnTo>
                  <a:pt x="3047" y="54102"/>
                </a:lnTo>
                <a:lnTo>
                  <a:pt x="2285" y="54102"/>
                </a:lnTo>
                <a:lnTo>
                  <a:pt x="2285" y="56388"/>
                </a:lnTo>
                <a:lnTo>
                  <a:pt x="761" y="56388"/>
                </a:lnTo>
                <a:lnTo>
                  <a:pt x="761" y="63246"/>
                </a:lnTo>
                <a:lnTo>
                  <a:pt x="0" y="63246"/>
                </a:lnTo>
                <a:lnTo>
                  <a:pt x="0" y="71628"/>
                </a:lnTo>
                <a:lnTo>
                  <a:pt x="207" y="83674"/>
                </a:lnTo>
                <a:lnTo>
                  <a:pt x="3302" y="95429"/>
                </a:lnTo>
                <a:lnTo>
                  <a:pt x="8543" y="105975"/>
                </a:lnTo>
                <a:lnTo>
                  <a:pt x="9905" y="108053"/>
                </a:lnTo>
                <a:lnTo>
                  <a:pt x="9905" y="76962"/>
                </a:lnTo>
                <a:lnTo>
                  <a:pt x="114299" y="76962"/>
                </a:lnTo>
                <a:lnTo>
                  <a:pt x="121157" y="76200"/>
                </a:lnTo>
                <a:lnTo>
                  <a:pt x="123443" y="74676"/>
                </a:lnTo>
                <a:close/>
              </a:path>
              <a:path w="123825" h="144145">
                <a:moveTo>
                  <a:pt x="9905" y="66294"/>
                </a:moveTo>
                <a:lnTo>
                  <a:pt x="9905" y="36576"/>
                </a:lnTo>
                <a:lnTo>
                  <a:pt x="9143" y="36576"/>
                </a:lnTo>
                <a:lnTo>
                  <a:pt x="9143" y="67056"/>
                </a:lnTo>
                <a:lnTo>
                  <a:pt x="9905" y="66294"/>
                </a:lnTo>
                <a:close/>
              </a:path>
              <a:path w="123825" h="144145">
                <a:moveTo>
                  <a:pt x="10667" y="61722"/>
                </a:moveTo>
                <a:lnTo>
                  <a:pt x="10667" y="35052"/>
                </a:lnTo>
                <a:lnTo>
                  <a:pt x="9905" y="35052"/>
                </a:lnTo>
                <a:lnTo>
                  <a:pt x="9905" y="61722"/>
                </a:lnTo>
                <a:lnTo>
                  <a:pt x="10667" y="61722"/>
                </a:lnTo>
                <a:close/>
              </a:path>
              <a:path w="123825" h="144145">
                <a:moveTo>
                  <a:pt x="123443" y="141732"/>
                </a:moveTo>
                <a:lnTo>
                  <a:pt x="122681" y="136398"/>
                </a:lnTo>
                <a:lnTo>
                  <a:pt x="121157" y="134874"/>
                </a:lnTo>
                <a:lnTo>
                  <a:pt x="75437" y="134112"/>
                </a:lnTo>
                <a:lnTo>
                  <a:pt x="65531" y="133350"/>
                </a:lnTo>
                <a:lnTo>
                  <a:pt x="60197" y="132588"/>
                </a:lnTo>
                <a:lnTo>
                  <a:pt x="57911" y="131826"/>
                </a:lnTo>
                <a:lnTo>
                  <a:pt x="54101" y="131064"/>
                </a:lnTo>
                <a:lnTo>
                  <a:pt x="48767" y="128778"/>
                </a:lnTo>
                <a:lnTo>
                  <a:pt x="39623" y="124206"/>
                </a:lnTo>
                <a:lnTo>
                  <a:pt x="38861" y="123444"/>
                </a:lnTo>
                <a:lnTo>
                  <a:pt x="34289" y="121158"/>
                </a:lnTo>
                <a:lnTo>
                  <a:pt x="32765" y="118872"/>
                </a:lnTo>
                <a:lnTo>
                  <a:pt x="30479" y="118110"/>
                </a:lnTo>
                <a:lnTo>
                  <a:pt x="21717" y="108823"/>
                </a:lnTo>
                <a:lnTo>
                  <a:pt x="15471" y="98012"/>
                </a:lnTo>
                <a:lnTo>
                  <a:pt x="10667" y="86106"/>
                </a:lnTo>
                <a:lnTo>
                  <a:pt x="9905" y="81534"/>
                </a:lnTo>
                <a:lnTo>
                  <a:pt x="9905" y="108053"/>
                </a:lnTo>
                <a:lnTo>
                  <a:pt x="47244" y="138623"/>
                </a:lnTo>
                <a:lnTo>
                  <a:pt x="75437" y="144018"/>
                </a:lnTo>
                <a:lnTo>
                  <a:pt x="114299" y="144018"/>
                </a:lnTo>
                <a:lnTo>
                  <a:pt x="121157" y="143256"/>
                </a:lnTo>
                <a:lnTo>
                  <a:pt x="123443" y="141732"/>
                </a:lnTo>
                <a:close/>
              </a:path>
              <a:path w="123825" h="144145">
                <a:moveTo>
                  <a:pt x="12953" y="54102"/>
                </a:moveTo>
                <a:lnTo>
                  <a:pt x="12953" y="32004"/>
                </a:lnTo>
                <a:lnTo>
                  <a:pt x="12191" y="32766"/>
                </a:lnTo>
                <a:lnTo>
                  <a:pt x="10667" y="32766"/>
                </a:lnTo>
                <a:lnTo>
                  <a:pt x="10667" y="57150"/>
                </a:lnTo>
                <a:lnTo>
                  <a:pt x="12191" y="57150"/>
                </a:lnTo>
                <a:lnTo>
                  <a:pt x="12191" y="54102"/>
                </a:lnTo>
                <a:lnTo>
                  <a:pt x="12953" y="54102"/>
                </a:lnTo>
                <a:close/>
              </a:path>
              <a:path w="123825" h="144145">
                <a:moveTo>
                  <a:pt x="17525" y="42672"/>
                </a:moveTo>
                <a:lnTo>
                  <a:pt x="17525" y="26670"/>
                </a:lnTo>
                <a:lnTo>
                  <a:pt x="13715" y="30480"/>
                </a:lnTo>
                <a:lnTo>
                  <a:pt x="12953" y="30480"/>
                </a:lnTo>
                <a:lnTo>
                  <a:pt x="12953" y="51054"/>
                </a:lnTo>
                <a:lnTo>
                  <a:pt x="13715" y="51054"/>
                </a:lnTo>
                <a:lnTo>
                  <a:pt x="13715" y="49530"/>
                </a:lnTo>
                <a:lnTo>
                  <a:pt x="14477" y="49530"/>
                </a:lnTo>
                <a:lnTo>
                  <a:pt x="14477" y="46482"/>
                </a:lnTo>
                <a:lnTo>
                  <a:pt x="15239" y="46482"/>
                </a:lnTo>
                <a:lnTo>
                  <a:pt x="15239" y="44958"/>
                </a:lnTo>
                <a:lnTo>
                  <a:pt x="16001" y="44958"/>
                </a:lnTo>
                <a:lnTo>
                  <a:pt x="16001" y="42672"/>
                </a:lnTo>
                <a:lnTo>
                  <a:pt x="17525" y="42672"/>
                </a:lnTo>
                <a:close/>
              </a:path>
              <a:path w="123825" h="144145">
                <a:moveTo>
                  <a:pt x="123443" y="6858"/>
                </a:moveTo>
                <a:lnTo>
                  <a:pt x="122681" y="1524"/>
                </a:lnTo>
                <a:lnTo>
                  <a:pt x="121157" y="762"/>
                </a:lnTo>
                <a:lnTo>
                  <a:pt x="121157" y="0"/>
                </a:lnTo>
                <a:lnTo>
                  <a:pt x="63076" y="1260"/>
                </a:lnTo>
                <a:lnTo>
                  <a:pt x="18287" y="25146"/>
                </a:lnTo>
                <a:lnTo>
                  <a:pt x="17525" y="25146"/>
                </a:lnTo>
                <a:lnTo>
                  <a:pt x="17525" y="41148"/>
                </a:lnTo>
                <a:lnTo>
                  <a:pt x="18287" y="41148"/>
                </a:lnTo>
                <a:lnTo>
                  <a:pt x="19049" y="40386"/>
                </a:lnTo>
                <a:lnTo>
                  <a:pt x="19049" y="38862"/>
                </a:lnTo>
                <a:lnTo>
                  <a:pt x="19811" y="38862"/>
                </a:lnTo>
                <a:lnTo>
                  <a:pt x="20573" y="37338"/>
                </a:lnTo>
                <a:lnTo>
                  <a:pt x="20573" y="35814"/>
                </a:lnTo>
                <a:lnTo>
                  <a:pt x="21335" y="35814"/>
                </a:lnTo>
                <a:lnTo>
                  <a:pt x="22859" y="35052"/>
                </a:lnTo>
                <a:lnTo>
                  <a:pt x="22859" y="32766"/>
                </a:lnTo>
                <a:lnTo>
                  <a:pt x="23621" y="32766"/>
                </a:lnTo>
                <a:lnTo>
                  <a:pt x="30479" y="25908"/>
                </a:lnTo>
                <a:lnTo>
                  <a:pt x="32765" y="25146"/>
                </a:lnTo>
                <a:lnTo>
                  <a:pt x="35813" y="22098"/>
                </a:lnTo>
                <a:lnTo>
                  <a:pt x="38861" y="20574"/>
                </a:lnTo>
                <a:lnTo>
                  <a:pt x="39623" y="19812"/>
                </a:lnTo>
                <a:lnTo>
                  <a:pt x="48767" y="15240"/>
                </a:lnTo>
                <a:lnTo>
                  <a:pt x="59001" y="11923"/>
                </a:lnTo>
                <a:lnTo>
                  <a:pt x="70596" y="9949"/>
                </a:lnTo>
                <a:lnTo>
                  <a:pt x="83369" y="9614"/>
                </a:lnTo>
                <a:lnTo>
                  <a:pt x="96561" y="9989"/>
                </a:lnTo>
                <a:lnTo>
                  <a:pt x="109411" y="10142"/>
                </a:lnTo>
                <a:lnTo>
                  <a:pt x="121157" y="9144"/>
                </a:lnTo>
                <a:lnTo>
                  <a:pt x="123443" y="6858"/>
                </a:lnTo>
                <a:close/>
              </a:path>
            </a:pathLst>
          </a:custGeom>
          <a:solidFill>
            <a:srgbClr val="000000"/>
          </a:solidFill>
        </p:spPr>
        <p:txBody>
          <a:bodyPr wrap="square" lIns="0" tIns="0" rIns="0" bIns="0" rtlCol="0"/>
          <a:lstStyle/>
          <a:p>
            <a:endParaRPr/>
          </a:p>
        </p:txBody>
      </p:sp>
      <p:sp>
        <p:nvSpPr>
          <p:cNvPr id="61" name="object 61"/>
          <p:cNvSpPr/>
          <p:nvPr/>
        </p:nvSpPr>
        <p:spPr>
          <a:xfrm>
            <a:off x="5836859" y="4979218"/>
            <a:ext cx="103169" cy="108254"/>
          </a:xfrm>
          <a:custGeom>
            <a:avLst/>
            <a:gdLst/>
            <a:ahLst/>
            <a:cxnLst/>
            <a:rect l="l" t="t" r="r" b="b"/>
            <a:pathLst>
              <a:path w="120650" h="119379">
                <a:moveTo>
                  <a:pt x="118872" y="9144"/>
                </a:moveTo>
                <a:lnTo>
                  <a:pt x="118872" y="0"/>
                </a:lnTo>
                <a:lnTo>
                  <a:pt x="113538" y="1524"/>
                </a:lnTo>
                <a:lnTo>
                  <a:pt x="111252" y="3048"/>
                </a:lnTo>
                <a:lnTo>
                  <a:pt x="109728" y="3810"/>
                </a:lnTo>
                <a:lnTo>
                  <a:pt x="60960" y="52578"/>
                </a:lnTo>
                <a:lnTo>
                  <a:pt x="59436" y="52578"/>
                </a:lnTo>
                <a:lnTo>
                  <a:pt x="8382" y="1524"/>
                </a:lnTo>
                <a:lnTo>
                  <a:pt x="8382" y="0"/>
                </a:lnTo>
                <a:lnTo>
                  <a:pt x="3048" y="1524"/>
                </a:lnTo>
                <a:lnTo>
                  <a:pt x="2286" y="2286"/>
                </a:lnTo>
                <a:lnTo>
                  <a:pt x="762" y="2286"/>
                </a:lnTo>
                <a:lnTo>
                  <a:pt x="762" y="3810"/>
                </a:lnTo>
                <a:lnTo>
                  <a:pt x="0" y="4572"/>
                </a:lnTo>
                <a:lnTo>
                  <a:pt x="762" y="6858"/>
                </a:lnTo>
                <a:lnTo>
                  <a:pt x="3048" y="8382"/>
                </a:lnTo>
                <a:lnTo>
                  <a:pt x="3810" y="9906"/>
                </a:lnTo>
                <a:lnTo>
                  <a:pt x="52578" y="58674"/>
                </a:lnTo>
                <a:lnTo>
                  <a:pt x="53340" y="60198"/>
                </a:lnTo>
                <a:lnTo>
                  <a:pt x="53340" y="73914"/>
                </a:lnTo>
                <a:lnTo>
                  <a:pt x="59436" y="67818"/>
                </a:lnTo>
                <a:lnTo>
                  <a:pt x="59436" y="66294"/>
                </a:lnTo>
                <a:lnTo>
                  <a:pt x="60960" y="67818"/>
                </a:lnTo>
                <a:lnTo>
                  <a:pt x="67818" y="74570"/>
                </a:lnTo>
                <a:lnTo>
                  <a:pt x="67818" y="60198"/>
                </a:lnTo>
                <a:lnTo>
                  <a:pt x="112776" y="15240"/>
                </a:lnTo>
                <a:lnTo>
                  <a:pt x="112776" y="13716"/>
                </a:lnTo>
                <a:lnTo>
                  <a:pt x="114300" y="13716"/>
                </a:lnTo>
                <a:lnTo>
                  <a:pt x="118872" y="9144"/>
                </a:lnTo>
                <a:close/>
              </a:path>
              <a:path w="120650" h="119379">
                <a:moveTo>
                  <a:pt x="53340" y="73914"/>
                </a:moveTo>
                <a:lnTo>
                  <a:pt x="53340" y="60198"/>
                </a:lnTo>
                <a:lnTo>
                  <a:pt x="4572" y="108966"/>
                </a:lnTo>
                <a:lnTo>
                  <a:pt x="3810" y="108966"/>
                </a:lnTo>
                <a:lnTo>
                  <a:pt x="3810" y="110490"/>
                </a:lnTo>
                <a:lnTo>
                  <a:pt x="2286" y="112014"/>
                </a:lnTo>
                <a:lnTo>
                  <a:pt x="762" y="112014"/>
                </a:lnTo>
                <a:lnTo>
                  <a:pt x="762" y="114300"/>
                </a:lnTo>
                <a:lnTo>
                  <a:pt x="0" y="115062"/>
                </a:lnTo>
                <a:lnTo>
                  <a:pt x="762" y="116586"/>
                </a:lnTo>
                <a:lnTo>
                  <a:pt x="2286" y="117348"/>
                </a:lnTo>
                <a:lnTo>
                  <a:pt x="3048" y="118872"/>
                </a:lnTo>
                <a:lnTo>
                  <a:pt x="8382" y="118872"/>
                </a:lnTo>
                <a:lnTo>
                  <a:pt x="53340" y="73914"/>
                </a:lnTo>
                <a:close/>
              </a:path>
              <a:path w="120650" h="119379">
                <a:moveTo>
                  <a:pt x="120396" y="116586"/>
                </a:moveTo>
                <a:lnTo>
                  <a:pt x="119634" y="112014"/>
                </a:lnTo>
                <a:lnTo>
                  <a:pt x="118872" y="110490"/>
                </a:lnTo>
                <a:lnTo>
                  <a:pt x="74676" y="66294"/>
                </a:lnTo>
                <a:lnTo>
                  <a:pt x="73152" y="65532"/>
                </a:lnTo>
                <a:lnTo>
                  <a:pt x="67818" y="60198"/>
                </a:lnTo>
                <a:lnTo>
                  <a:pt x="67818" y="74570"/>
                </a:lnTo>
                <a:lnTo>
                  <a:pt x="110490" y="116586"/>
                </a:lnTo>
                <a:lnTo>
                  <a:pt x="111252" y="118872"/>
                </a:lnTo>
                <a:lnTo>
                  <a:pt x="118872" y="118872"/>
                </a:lnTo>
                <a:lnTo>
                  <a:pt x="120396" y="116586"/>
                </a:lnTo>
                <a:close/>
              </a:path>
              <a:path w="120650" h="119379">
                <a:moveTo>
                  <a:pt x="120396" y="6858"/>
                </a:moveTo>
                <a:lnTo>
                  <a:pt x="119634" y="2286"/>
                </a:lnTo>
                <a:lnTo>
                  <a:pt x="118872" y="1524"/>
                </a:lnTo>
                <a:lnTo>
                  <a:pt x="118872" y="7620"/>
                </a:lnTo>
                <a:lnTo>
                  <a:pt x="119634" y="7620"/>
                </a:lnTo>
                <a:lnTo>
                  <a:pt x="120396" y="685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4237628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1043314" y="379461"/>
            <a:ext cx="7057373" cy="892116"/>
          </a:xfrm>
          <a:prstGeom prst="rect">
            <a:avLst/>
          </a:prstGeom>
        </p:spPr>
        <p:txBody>
          <a:bodyPr vert="horz" wrap="square" lIns="0" tIns="186023" rIns="0" bIns="0" rtlCol="0">
            <a:spAutoFit/>
          </a:bodyPr>
          <a:lstStyle/>
          <a:p>
            <a:r>
              <a:rPr dirty="0">
                <a:latin typeface="Arial"/>
                <a:cs typeface="Arial"/>
              </a:rPr>
              <a:t>Theory</a:t>
            </a:r>
            <a:r>
              <a:rPr spc="-9" dirty="0">
                <a:latin typeface="Arial"/>
                <a:cs typeface="Arial"/>
              </a:rPr>
              <a:t> </a:t>
            </a:r>
            <a:r>
              <a:rPr dirty="0">
                <a:latin typeface="Arial"/>
                <a:cs typeface="Arial"/>
              </a:rPr>
              <a:t>of </a:t>
            </a:r>
            <a:r>
              <a:rPr lang="en-US" spc="-22" dirty="0">
                <a:latin typeface="Arial"/>
                <a:cs typeface="Arial"/>
              </a:rPr>
              <a:t>KAARMA</a:t>
            </a:r>
            <a:endParaRPr spc="-22" dirty="0">
              <a:latin typeface="Arial"/>
              <a:cs typeface="Arial"/>
            </a:endParaRPr>
          </a:p>
        </p:txBody>
      </p:sp>
      <p:sp>
        <p:nvSpPr>
          <p:cNvPr id="45" name="object 45"/>
          <p:cNvSpPr txBox="1">
            <a:spLocks noGrp="1"/>
          </p:cNvSpPr>
          <p:nvPr>
            <p:ph type="sldNum" sz="quarter" idx="12"/>
          </p:nvPr>
        </p:nvSpPr>
        <p:spPr>
          <a:xfrm>
            <a:off x="7968643" y="6158424"/>
            <a:ext cx="194934" cy="184666"/>
          </a:xfrm>
          <a:prstGeom prst="rect">
            <a:avLst/>
          </a:prstGeom>
        </p:spPr>
        <p:txBody>
          <a:bodyPr vert="horz" wrap="square" lIns="0" tIns="0" rIns="0" bIns="0" rtlCol="0">
            <a:spAutoFit/>
          </a:bodyPr>
          <a:lstStyle/>
          <a:p>
            <a:pPr marL="22253"/>
            <a:fld id="{81D60167-4931-47E6-BA6A-407CBD079E47}" type="slidenum">
              <a:rPr spc="-9" dirty="0"/>
              <a:pPr marL="22253"/>
              <a:t>23</a:t>
            </a:fld>
            <a:endParaRPr spc="-9" dirty="0"/>
          </a:p>
        </p:txBody>
      </p:sp>
      <p:sp>
        <p:nvSpPr>
          <p:cNvPr id="15" name="object 15"/>
          <p:cNvSpPr txBox="1"/>
          <p:nvPr/>
        </p:nvSpPr>
        <p:spPr>
          <a:xfrm>
            <a:off x="1053408" y="1701544"/>
            <a:ext cx="7051305" cy="2352514"/>
          </a:xfrm>
          <a:prstGeom prst="rect">
            <a:avLst/>
          </a:prstGeom>
        </p:spPr>
        <p:txBody>
          <a:bodyPr vert="horz" wrap="square" lIns="0" tIns="0" rIns="0" bIns="0" rtlCol="0">
            <a:spAutoFit/>
          </a:bodyPr>
          <a:lstStyle/>
          <a:p>
            <a:pPr marL="251461" marR="4453" indent="-240335">
              <a:lnSpc>
                <a:spcPct val="80000"/>
              </a:lnSpc>
              <a:buClr>
                <a:srgbClr val="126D92"/>
              </a:buClr>
              <a:buSzPct val="84000"/>
              <a:buFont typeface="Wingdings 2"/>
              <a:buChar char=""/>
              <a:tabLst>
                <a:tab pos="251461" algn="l"/>
              </a:tabLst>
            </a:pPr>
            <a:r>
              <a:rPr sz="2200" dirty="0">
                <a:latin typeface="Arial"/>
                <a:cs typeface="Arial"/>
              </a:rPr>
              <a:t>To</a:t>
            </a:r>
            <a:r>
              <a:rPr sz="2200" spc="-9" dirty="0">
                <a:latin typeface="Arial"/>
                <a:cs typeface="Arial"/>
              </a:rPr>
              <a:t> </a:t>
            </a:r>
            <a:r>
              <a:rPr sz="2200" spc="-4" dirty="0">
                <a:latin typeface="Arial"/>
                <a:cs typeface="Arial"/>
              </a:rPr>
              <a:t>lear</a:t>
            </a:r>
            <a:r>
              <a:rPr sz="2200" dirty="0">
                <a:latin typeface="Arial"/>
                <a:cs typeface="Arial"/>
              </a:rPr>
              <a:t>n</a:t>
            </a:r>
            <a:r>
              <a:rPr sz="2200" spc="-4" dirty="0">
                <a:latin typeface="Arial"/>
                <a:cs typeface="Arial"/>
              </a:rPr>
              <a:t> th</a:t>
            </a:r>
            <a:r>
              <a:rPr sz="2200" dirty="0">
                <a:latin typeface="Arial"/>
                <a:cs typeface="Arial"/>
              </a:rPr>
              <a:t>e</a:t>
            </a:r>
            <a:r>
              <a:rPr sz="2200" spc="-4" dirty="0">
                <a:latin typeface="Arial"/>
                <a:cs typeface="Arial"/>
              </a:rPr>
              <a:t> genera</a:t>
            </a:r>
            <a:r>
              <a:rPr sz="2200" dirty="0">
                <a:latin typeface="Arial"/>
                <a:cs typeface="Arial"/>
              </a:rPr>
              <a:t>l </a:t>
            </a:r>
            <a:r>
              <a:rPr sz="2200" spc="-4" dirty="0">
                <a:latin typeface="Arial"/>
                <a:cs typeface="Arial"/>
              </a:rPr>
              <a:t>continuou</a:t>
            </a:r>
            <a:r>
              <a:rPr sz="2200" dirty="0">
                <a:latin typeface="Arial"/>
                <a:cs typeface="Arial"/>
              </a:rPr>
              <a:t>s</a:t>
            </a:r>
            <a:r>
              <a:rPr sz="2200" spc="-4" dirty="0">
                <a:latin typeface="Arial"/>
                <a:cs typeface="Arial"/>
              </a:rPr>
              <a:t> </a:t>
            </a:r>
            <a:r>
              <a:rPr sz="2200" dirty="0">
                <a:latin typeface="Arial"/>
                <a:cs typeface="Arial"/>
              </a:rPr>
              <a:t>nonlinear</a:t>
            </a:r>
            <a:r>
              <a:rPr sz="2200" spc="-13" dirty="0">
                <a:latin typeface="Arial"/>
                <a:cs typeface="Arial"/>
              </a:rPr>
              <a:t> </a:t>
            </a:r>
            <a:r>
              <a:rPr sz="2200" spc="-4" dirty="0">
                <a:latin typeface="Arial"/>
                <a:cs typeface="Arial"/>
              </a:rPr>
              <a:t>transitio</a:t>
            </a:r>
            <a:r>
              <a:rPr sz="2200" dirty="0">
                <a:latin typeface="Arial"/>
                <a:cs typeface="Arial"/>
              </a:rPr>
              <a:t>n</a:t>
            </a:r>
            <a:r>
              <a:rPr sz="2200" spc="4" dirty="0">
                <a:latin typeface="Arial"/>
                <a:cs typeface="Arial"/>
              </a:rPr>
              <a:t> </a:t>
            </a:r>
            <a:r>
              <a:rPr sz="2200" spc="-4" dirty="0">
                <a:latin typeface="Arial"/>
                <a:cs typeface="Arial"/>
              </a:rPr>
              <a:t>and observatio</a:t>
            </a:r>
            <a:r>
              <a:rPr sz="2200" dirty="0">
                <a:latin typeface="Arial"/>
                <a:cs typeface="Arial"/>
              </a:rPr>
              <a:t>n</a:t>
            </a:r>
            <a:r>
              <a:rPr sz="2200" spc="-4" dirty="0">
                <a:latin typeface="Arial"/>
                <a:cs typeface="Arial"/>
              </a:rPr>
              <a:t> functions</a:t>
            </a:r>
            <a:r>
              <a:rPr sz="2200" dirty="0">
                <a:latin typeface="Arial"/>
                <a:cs typeface="Arial"/>
              </a:rPr>
              <a:t>, </a:t>
            </a:r>
            <a:r>
              <a:rPr sz="2200" spc="-4" dirty="0">
                <a:latin typeface="Arial"/>
                <a:cs typeface="Arial"/>
              </a:rPr>
              <a:t>w</a:t>
            </a:r>
            <a:r>
              <a:rPr sz="2200" dirty="0">
                <a:latin typeface="Arial"/>
                <a:cs typeface="Arial"/>
              </a:rPr>
              <a:t>e</a:t>
            </a:r>
            <a:r>
              <a:rPr sz="2200" spc="-9" dirty="0">
                <a:latin typeface="Arial"/>
                <a:cs typeface="Arial"/>
              </a:rPr>
              <a:t> </a:t>
            </a:r>
            <a:r>
              <a:rPr sz="2200" dirty="0">
                <a:latin typeface="Arial"/>
                <a:cs typeface="Arial"/>
              </a:rPr>
              <a:t>map</a:t>
            </a:r>
            <a:r>
              <a:rPr sz="2200" spc="-9" dirty="0">
                <a:latin typeface="Arial"/>
                <a:cs typeface="Arial"/>
              </a:rPr>
              <a:t> </a:t>
            </a:r>
            <a:r>
              <a:rPr sz="2200" spc="-4" dirty="0">
                <a:latin typeface="Arial"/>
                <a:cs typeface="Arial"/>
              </a:rPr>
              <a:t>th</a:t>
            </a:r>
            <a:r>
              <a:rPr sz="2200" dirty="0">
                <a:latin typeface="Arial"/>
                <a:cs typeface="Arial"/>
              </a:rPr>
              <a:t>e</a:t>
            </a:r>
            <a:r>
              <a:rPr sz="2200" spc="-9" dirty="0">
                <a:latin typeface="Arial"/>
                <a:cs typeface="Arial"/>
              </a:rPr>
              <a:t> </a:t>
            </a:r>
            <a:r>
              <a:rPr sz="2200" dirty="0">
                <a:latin typeface="Arial"/>
                <a:cs typeface="Arial"/>
              </a:rPr>
              <a:t>augmented</a:t>
            </a:r>
            <a:r>
              <a:rPr sz="2200" spc="-13" dirty="0">
                <a:latin typeface="Arial"/>
                <a:cs typeface="Arial"/>
              </a:rPr>
              <a:t> </a:t>
            </a:r>
            <a:r>
              <a:rPr sz="2200" spc="-4" dirty="0">
                <a:latin typeface="Arial"/>
                <a:cs typeface="Arial"/>
              </a:rPr>
              <a:t>state </a:t>
            </a:r>
            <a:r>
              <a:rPr sz="2200" dirty="0">
                <a:latin typeface="Arial"/>
                <a:cs typeface="Arial"/>
              </a:rPr>
              <a:t>vector</a:t>
            </a:r>
            <a:r>
              <a:rPr sz="2200" spc="-18" dirty="0">
                <a:latin typeface="Arial"/>
                <a:cs typeface="Arial"/>
              </a:rPr>
              <a:t> </a:t>
            </a:r>
            <a:r>
              <a:rPr sz="2200" dirty="0">
                <a:latin typeface="Arial"/>
                <a:cs typeface="Arial"/>
              </a:rPr>
              <a:t>and</a:t>
            </a:r>
            <a:r>
              <a:rPr sz="2200" spc="-9" dirty="0">
                <a:latin typeface="Arial"/>
                <a:cs typeface="Arial"/>
              </a:rPr>
              <a:t> </a:t>
            </a:r>
            <a:r>
              <a:rPr sz="2200" spc="-4" dirty="0">
                <a:latin typeface="Arial"/>
                <a:cs typeface="Arial"/>
              </a:rPr>
              <a:t>inpu</a:t>
            </a:r>
            <a:r>
              <a:rPr sz="2200" dirty="0">
                <a:latin typeface="Arial"/>
                <a:cs typeface="Arial"/>
              </a:rPr>
              <a:t>t</a:t>
            </a:r>
            <a:r>
              <a:rPr sz="2200" spc="-9" dirty="0">
                <a:latin typeface="Arial"/>
                <a:cs typeface="Arial"/>
              </a:rPr>
              <a:t> </a:t>
            </a:r>
            <a:r>
              <a:rPr sz="2200" dirty="0">
                <a:latin typeface="Arial"/>
                <a:cs typeface="Arial"/>
              </a:rPr>
              <a:t>vector</a:t>
            </a:r>
            <a:r>
              <a:rPr sz="2200" spc="-18" dirty="0">
                <a:latin typeface="Arial"/>
                <a:cs typeface="Arial"/>
              </a:rPr>
              <a:t> </a:t>
            </a:r>
            <a:r>
              <a:rPr sz="2200" spc="-4" dirty="0">
                <a:latin typeface="Arial"/>
                <a:cs typeface="Arial"/>
              </a:rPr>
              <a:t>int</a:t>
            </a:r>
            <a:r>
              <a:rPr sz="2200" dirty="0">
                <a:latin typeface="Arial"/>
                <a:cs typeface="Arial"/>
              </a:rPr>
              <a:t>o</a:t>
            </a:r>
            <a:r>
              <a:rPr sz="2200" spc="-9" dirty="0">
                <a:latin typeface="Arial"/>
                <a:cs typeface="Arial"/>
              </a:rPr>
              <a:t> </a:t>
            </a:r>
            <a:r>
              <a:rPr sz="2200" spc="-4" dirty="0">
                <a:latin typeface="Arial"/>
                <a:cs typeface="Arial"/>
              </a:rPr>
              <a:t>tw</a:t>
            </a:r>
            <a:r>
              <a:rPr sz="2200" dirty="0">
                <a:latin typeface="Arial"/>
                <a:cs typeface="Arial"/>
              </a:rPr>
              <a:t>o</a:t>
            </a:r>
            <a:r>
              <a:rPr sz="2200" spc="-4" dirty="0">
                <a:latin typeface="Arial"/>
                <a:cs typeface="Arial"/>
              </a:rPr>
              <a:t> separat</a:t>
            </a:r>
            <a:r>
              <a:rPr sz="2200" dirty="0">
                <a:latin typeface="Arial"/>
                <a:cs typeface="Arial"/>
              </a:rPr>
              <a:t>e</a:t>
            </a:r>
            <a:r>
              <a:rPr sz="2200" spc="-4" dirty="0">
                <a:latin typeface="Arial"/>
                <a:cs typeface="Arial"/>
              </a:rPr>
              <a:t> </a:t>
            </a:r>
            <a:r>
              <a:rPr sz="2200" dirty="0">
                <a:latin typeface="Arial"/>
                <a:cs typeface="Arial"/>
              </a:rPr>
              <a:t>RKHSs</a:t>
            </a:r>
          </a:p>
          <a:p>
            <a:pPr>
              <a:lnSpc>
                <a:spcPct val="100000"/>
              </a:lnSpc>
              <a:buClr>
                <a:srgbClr val="126D92"/>
              </a:buClr>
              <a:buFont typeface="Wingdings 2"/>
              <a:buChar char=""/>
            </a:pPr>
            <a:endParaRPr sz="900" dirty="0">
              <a:latin typeface="Arial"/>
              <a:cs typeface="Arial"/>
            </a:endParaRPr>
          </a:p>
          <a:p>
            <a:pPr>
              <a:spcBef>
                <a:spcPts val="25"/>
              </a:spcBef>
              <a:buClr>
                <a:srgbClr val="126D92"/>
              </a:buClr>
              <a:buFont typeface="Wingdings 2"/>
              <a:buChar char=""/>
            </a:pPr>
            <a:endParaRPr sz="900" dirty="0">
              <a:latin typeface="Arial"/>
              <a:cs typeface="Arial"/>
            </a:endParaRPr>
          </a:p>
          <a:p>
            <a:pPr marL="2281511">
              <a:lnSpc>
                <a:spcPts val="877"/>
              </a:lnSpc>
              <a:tabLst>
                <a:tab pos="3024212" algn="l"/>
                <a:tab pos="3379152" algn="l"/>
                <a:tab pos="3803076" algn="l"/>
                <a:tab pos="4573036" algn="l"/>
              </a:tabLst>
            </a:pPr>
            <a:r>
              <a:rPr sz="900" dirty="0">
                <a:solidFill>
                  <a:srgbClr val="000000"/>
                </a:solidFill>
                <a:latin typeface="Arial"/>
                <a:cs typeface="Arial"/>
              </a:rPr>
              <a:t>				</a:t>
            </a:r>
          </a:p>
          <a:p>
            <a:pPr>
              <a:spcBef>
                <a:spcPts val="18"/>
              </a:spcBef>
            </a:pPr>
            <a:endParaRPr sz="1700" dirty="0">
              <a:latin typeface="Arial"/>
              <a:cs typeface="Arial"/>
            </a:endParaRPr>
          </a:p>
          <a:p>
            <a:pPr marL="251461" marR="66203" indent="-240335">
              <a:lnSpc>
                <a:spcPct val="80000"/>
              </a:lnSpc>
              <a:buClr>
                <a:srgbClr val="126D92"/>
              </a:buClr>
              <a:buSzPct val="84000"/>
              <a:buFont typeface="Wingdings 2"/>
              <a:buChar char=""/>
              <a:tabLst>
                <a:tab pos="251461" algn="l"/>
              </a:tabLst>
            </a:pPr>
            <a:r>
              <a:rPr sz="2200" dirty="0">
                <a:latin typeface="Arial"/>
                <a:cs typeface="Arial"/>
              </a:rPr>
              <a:t>By</a:t>
            </a:r>
            <a:r>
              <a:rPr sz="2200" spc="-13" dirty="0">
                <a:latin typeface="Arial"/>
                <a:cs typeface="Arial"/>
              </a:rPr>
              <a:t> </a:t>
            </a:r>
            <a:r>
              <a:rPr sz="2200" spc="-4" dirty="0">
                <a:latin typeface="Arial"/>
                <a:cs typeface="Arial"/>
              </a:rPr>
              <a:t>th</a:t>
            </a:r>
            <a:r>
              <a:rPr sz="2200" dirty="0">
                <a:latin typeface="Arial"/>
                <a:cs typeface="Arial"/>
              </a:rPr>
              <a:t>e</a:t>
            </a:r>
            <a:r>
              <a:rPr sz="2200" spc="-9" dirty="0">
                <a:latin typeface="Arial"/>
                <a:cs typeface="Arial"/>
              </a:rPr>
              <a:t> </a:t>
            </a:r>
            <a:r>
              <a:rPr sz="2200" dirty="0">
                <a:latin typeface="Arial"/>
                <a:cs typeface="Arial"/>
              </a:rPr>
              <a:t>Representer</a:t>
            </a:r>
            <a:r>
              <a:rPr sz="2200" spc="-31" dirty="0">
                <a:latin typeface="Arial"/>
                <a:cs typeface="Arial"/>
              </a:rPr>
              <a:t> </a:t>
            </a:r>
            <a:r>
              <a:rPr sz="2200" dirty="0">
                <a:latin typeface="Arial"/>
                <a:cs typeface="Arial"/>
              </a:rPr>
              <a:t>Theorem,</a:t>
            </a:r>
            <a:r>
              <a:rPr sz="2200" spc="-22" dirty="0">
                <a:latin typeface="Arial"/>
                <a:cs typeface="Arial"/>
              </a:rPr>
              <a:t> </a:t>
            </a:r>
            <a:r>
              <a:rPr sz="2200" spc="-4" dirty="0">
                <a:latin typeface="Arial"/>
                <a:cs typeface="Arial"/>
              </a:rPr>
              <a:t>th</a:t>
            </a:r>
            <a:r>
              <a:rPr sz="2200" dirty="0">
                <a:latin typeface="Arial"/>
                <a:cs typeface="Arial"/>
              </a:rPr>
              <a:t>e</a:t>
            </a:r>
            <a:r>
              <a:rPr sz="2200" spc="-9" dirty="0">
                <a:latin typeface="Arial"/>
                <a:cs typeface="Arial"/>
              </a:rPr>
              <a:t> </a:t>
            </a:r>
            <a:r>
              <a:rPr sz="2200" dirty="0">
                <a:latin typeface="Arial"/>
                <a:cs typeface="Arial"/>
              </a:rPr>
              <a:t>new</a:t>
            </a:r>
            <a:r>
              <a:rPr sz="2200" spc="-13" dirty="0">
                <a:latin typeface="Arial"/>
                <a:cs typeface="Arial"/>
              </a:rPr>
              <a:t> </a:t>
            </a:r>
            <a:r>
              <a:rPr sz="2200" spc="-4" dirty="0">
                <a:latin typeface="Arial"/>
                <a:cs typeface="Arial"/>
              </a:rPr>
              <a:t>state-spac</a:t>
            </a:r>
            <a:r>
              <a:rPr sz="2200" dirty="0">
                <a:latin typeface="Arial"/>
                <a:cs typeface="Arial"/>
              </a:rPr>
              <a:t>e</a:t>
            </a:r>
            <a:r>
              <a:rPr sz="2200" spc="-9" dirty="0">
                <a:latin typeface="Arial"/>
                <a:cs typeface="Arial"/>
              </a:rPr>
              <a:t> </a:t>
            </a:r>
            <a:r>
              <a:rPr sz="2200" dirty="0">
                <a:latin typeface="Arial"/>
                <a:cs typeface="Arial"/>
              </a:rPr>
              <a:t>model in </a:t>
            </a:r>
            <a:r>
              <a:rPr sz="2200" spc="-4" dirty="0">
                <a:latin typeface="Arial"/>
                <a:cs typeface="Arial"/>
              </a:rPr>
              <a:t>th</a:t>
            </a:r>
            <a:r>
              <a:rPr sz="2200" dirty="0">
                <a:latin typeface="Arial"/>
                <a:cs typeface="Arial"/>
              </a:rPr>
              <a:t>e</a:t>
            </a:r>
            <a:r>
              <a:rPr sz="2200" spc="-9" dirty="0">
                <a:latin typeface="Arial"/>
                <a:cs typeface="Arial"/>
              </a:rPr>
              <a:t> </a:t>
            </a:r>
            <a:r>
              <a:rPr sz="2200" spc="-4" dirty="0">
                <a:latin typeface="Arial"/>
                <a:cs typeface="Arial"/>
              </a:rPr>
              <a:t>couple</a:t>
            </a:r>
            <a:r>
              <a:rPr sz="2200" dirty="0">
                <a:latin typeface="Arial"/>
                <a:cs typeface="Arial"/>
              </a:rPr>
              <a:t>d</a:t>
            </a:r>
            <a:r>
              <a:rPr sz="2200" spc="-9" dirty="0">
                <a:latin typeface="Arial"/>
                <a:cs typeface="Arial"/>
              </a:rPr>
              <a:t> </a:t>
            </a:r>
            <a:r>
              <a:rPr sz="2200" dirty="0">
                <a:latin typeface="Arial"/>
                <a:cs typeface="Arial"/>
              </a:rPr>
              <a:t>RKHS</a:t>
            </a:r>
            <a:r>
              <a:rPr sz="2200" spc="-13" dirty="0">
                <a:latin typeface="Arial"/>
                <a:cs typeface="Arial"/>
              </a:rPr>
              <a:t> </a:t>
            </a:r>
            <a:r>
              <a:rPr sz="2200" dirty="0">
                <a:latin typeface="Arial"/>
                <a:cs typeface="Arial"/>
              </a:rPr>
              <a:t>is</a:t>
            </a:r>
            <a:r>
              <a:rPr sz="2200" spc="-9" dirty="0">
                <a:latin typeface="Arial"/>
                <a:cs typeface="Arial"/>
              </a:rPr>
              <a:t> </a:t>
            </a:r>
            <a:r>
              <a:rPr sz="2200" spc="-4" dirty="0">
                <a:latin typeface="Arial"/>
                <a:cs typeface="Arial"/>
              </a:rPr>
              <a:t>def</a:t>
            </a:r>
            <a:r>
              <a:rPr sz="2200" spc="4" dirty="0">
                <a:latin typeface="Arial"/>
                <a:cs typeface="Arial"/>
              </a:rPr>
              <a:t>i</a:t>
            </a:r>
            <a:r>
              <a:rPr sz="2200" dirty="0">
                <a:latin typeface="Arial"/>
                <a:cs typeface="Arial"/>
              </a:rPr>
              <a:t>ned</a:t>
            </a:r>
            <a:r>
              <a:rPr sz="2200" spc="-9" dirty="0">
                <a:latin typeface="Arial"/>
                <a:cs typeface="Arial"/>
              </a:rPr>
              <a:t> </a:t>
            </a:r>
            <a:r>
              <a:rPr sz="2200" dirty="0">
                <a:latin typeface="Arial"/>
                <a:cs typeface="Arial"/>
              </a:rPr>
              <a:t>as</a:t>
            </a:r>
            <a:r>
              <a:rPr sz="2200" spc="-9" dirty="0">
                <a:latin typeface="Arial"/>
                <a:cs typeface="Arial"/>
              </a:rPr>
              <a:t> </a:t>
            </a:r>
            <a:r>
              <a:rPr sz="2200" spc="-4" dirty="0">
                <a:latin typeface="Arial"/>
                <a:cs typeface="Arial"/>
              </a:rPr>
              <a:t>th</a:t>
            </a:r>
            <a:r>
              <a:rPr sz="2200" dirty="0">
                <a:latin typeface="Arial"/>
                <a:cs typeface="Arial"/>
              </a:rPr>
              <a:t>e</a:t>
            </a:r>
            <a:r>
              <a:rPr sz="2200" spc="-4" dirty="0">
                <a:latin typeface="Arial"/>
                <a:cs typeface="Arial"/>
              </a:rPr>
              <a:t> followin</a:t>
            </a:r>
            <a:r>
              <a:rPr sz="2200" dirty="0">
                <a:latin typeface="Arial"/>
                <a:cs typeface="Arial"/>
              </a:rPr>
              <a:t>g </a:t>
            </a:r>
            <a:r>
              <a:rPr sz="2200" spc="-4" dirty="0">
                <a:latin typeface="Arial"/>
                <a:cs typeface="Arial"/>
              </a:rPr>
              <a:t>se</a:t>
            </a:r>
            <a:r>
              <a:rPr sz="2200" dirty="0">
                <a:latin typeface="Arial"/>
                <a:cs typeface="Arial"/>
              </a:rPr>
              <a:t>t</a:t>
            </a:r>
            <a:r>
              <a:rPr sz="2200" spc="-9" dirty="0">
                <a:latin typeface="Arial"/>
                <a:cs typeface="Arial"/>
              </a:rPr>
              <a:t> </a:t>
            </a:r>
            <a:r>
              <a:rPr sz="2200" spc="-4" dirty="0">
                <a:latin typeface="Arial"/>
                <a:cs typeface="Arial"/>
              </a:rPr>
              <a:t>of weight</a:t>
            </a:r>
            <a:r>
              <a:rPr sz="2200" dirty="0">
                <a:latin typeface="Arial"/>
                <a:cs typeface="Arial"/>
              </a:rPr>
              <a:t>s</a:t>
            </a:r>
            <a:r>
              <a:rPr sz="2200" spc="-4" dirty="0">
                <a:latin typeface="Arial"/>
                <a:cs typeface="Arial"/>
              </a:rPr>
              <a:t> (function</a:t>
            </a:r>
            <a:r>
              <a:rPr sz="2200" dirty="0">
                <a:latin typeface="Arial"/>
                <a:cs typeface="Arial"/>
              </a:rPr>
              <a:t>s</a:t>
            </a:r>
            <a:r>
              <a:rPr sz="2200" spc="-9" dirty="0">
                <a:latin typeface="Arial"/>
                <a:cs typeface="Arial"/>
              </a:rPr>
              <a:t> </a:t>
            </a:r>
            <a:r>
              <a:rPr sz="2200" spc="-4" dirty="0">
                <a:latin typeface="Arial"/>
                <a:cs typeface="Arial"/>
              </a:rPr>
              <a:t>i</a:t>
            </a:r>
            <a:r>
              <a:rPr sz="2200" dirty="0">
                <a:latin typeface="Arial"/>
                <a:cs typeface="Arial"/>
              </a:rPr>
              <a:t>n</a:t>
            </a:r>
            <a:r>
              <a:rPr sz="2200" spc="-9" dirty="0">
                <a:latin typeface="Arial"/>
                <a:cs typeface="Arial"/>
              </a:rPr>
              <a:t> </a:t>
            </a:r>
            <a:r>
              <a:rPr sz="2200" spc="-4" dirty="0">
                <a:latin typeface="Arial"/>
                <a:cs typeface="Arial"/>
              </a:rPr>
              <a:t>th</a:t>
            </a:r>
            <a:r>
              <a:rPr sz="2200" dirty="0">
                <a:latin typeface="Arial"/>
                <a:cs typeface="Arial"/>
              </a:rPr>
              <a:t>e</a:t>
            </a:r>
            <a:r>
              <a:rPr sz="2200" spc="-9" dirty="0">
                <a:latin typeface="Arial"/>
                <a:cs typeface="Arial"/>
              </a:rPr>
              <a:t> </a:t>
            </a:r>
            <a:r>
              <a:rPr sz="2200" spc="-4" dirty="0">
                <a:latin typeface="Arial"/>
                <a:cs typeface="Arial"/>
              </a:rPr>
              <a:t>inpu</a:t>
            </a:r>
            <a:r>
              <a:rPr sz="2200" dirty="0">
                <a:latin typeface="Arial"/>
                <a:cs typeface="Arial"/>
              </a:rPr>
              <a:t>t</a:t>
            </a:r>
            <a:r>
              <a:rPr sz="2200" spc="-9" dirty="0">
                <a:latin typeface="Arial"/>
                <a:cs typeface="Arial"/>
              </a:rPr>
              <a:t> </a:t>
            </a:r>
            <a:r>
              <a:rPr sz="2200" spc="-4" dirty="0">
                <a:latin typeface="Arial"/>
                <a:cs typeface="Arial"/>
              </a:rPr>
              <a:t>space)</a:t>
            </a:r>
            <a:endParaRPr sz="2200" dirty="0">
              <a:latin typeface="Arial"/>
              <a:cs typeface="Arial"/>
            </a:endParaRPr>
          </a:p>
        </p:txBody>
      </p:sp>
      <p:sp>
        <p:nvSpPr>
          <p:cNvPr id="16" name="object 16"/>
          <p:cNvSpPr/>
          <p:nvPr/>
        </p:nvSpPr>
        <p:spPr>
          <a:xfrm>
            <a:off x="3321715" y="4671046"/>
            <a:ext cx="133576" cy="163071"/>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3536089" y="4587431"/>
            <a:ext cx="141395" cy="215586"/>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3758281" y="4671041"/>
            <a:ext cx="441779" cy="221728"/>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4301057" y="4749125"/>
            <a:ext cx="142264" cy="54127"/>
          </a:xfrm>
          <a:custGeom>
            <a:avLst/>
            <a:gdLst/>
            <a:ahLst/>
            <a:cxnLst/>
            <a:rect l="l" t="t" r="r" b="b"/>
            <a:pathLst>
              <a:path w="166370" h="59689">
                <a:moveTo>
                  <a:pt x="166116" y="57150"/>
                </a:moveTo>
                <a:lnTo>
                  <a:pt x="166116" y="50292"/>
                </a:lnTo>
                <a:lnTo>
                  <a:pt x="163830" y="50292"/>
                </a:lnTo>
                <a:lnTo>
                  <a:pt x="163830" y="49530"/>
                </a:lnTo>
                <a:lnTo>
                  <a:pt x="3048" y="50292"/>
                </a:lnTo>
                <a:lnTo>
                  <a:pt x="2286" y="51816"/>
                </a:lnTo>
                <a:lnTo>
                  <a:pt x="1524" y="51816"/>
                </a:lnTo>
                <a:lnTo>
                  <a:pt x="1524" y="53340"/>
                </a:lnTo>
                <a:lnTo>
                  <a:pt x="0" y="54102"/>
                </a:lnTo>
                <a:lnTo>
                  <a:pt x="1524" y="57150"/>
                </a:lnTo>
                <a:lnTo>
                  <a:pt x="3048" y="58674"/>
                </a:lnTo>
                <a:lnTo>
                  <a:pt x="8382" y="59436"/>
                </a:lnTo>
                <a:lnTo>
                  <a:pt x="157734" y="59436"/>
                </a:lnTo>
                <a:lnTo>
                  <a:pt x="163830" y="58674"/>
                </a:lnTo>
                <a:lnTo>
                  <a:pt x="166116" y="57150"/>
                </a:lnTo>
                <a:close/>
              </a:path>
              <a:path w="166370" h="59689">
                <a:moveTo>
                  <a:pt x="166116" y="8382"/>
                </a:moveTo>
                <a:lnTo>
                  <a:pt x="164592" y="1524"/>
                </a:lnTo>
                <a:lnTo>
                  <a:pt x="163830" y="762"/>
                </a:lnTo>
                <a:lnTo>
                  <a:pt x="163830" y="0"/>
                </a:lnTo>
                <a:lnTo>
                  <a:pt x="3048" y="762"/>
                </a:lnTo>
                <a:lnTo>
                  <a:pt x="2286" y="1524"/>
                </a:lnTo>
                <a:lnTo>
                  <a:pt x="1524" y="1524"/>
                </a:lnTo>
                <a:lnTo>
                  <a:pt x="1524" y="4572"/>
                </a:lnTo>
                <a:lnTo>
                  <a:pt x="0" y="5334"/>
                </a:lnTo>
                <a:lnTo>
                  <a:pt x="1524" y="6858"/>
                </a:lnTo>
                <a:lnTo>
                  <a:pt x="3048" y="9144"/>
                </a:lnTo>
                <a:lnTo>
                  <a:pt x="8382" y="9906"/>
                </a:lnTo>
                <a:lnTo>
                  <a:pt x="157734" y="9906"/>
                </a:lnTo>
                <a:lnTo>
                  <a:pt x="163830" y="9144"/>
                </a:lnTo>
                <a:lnTo>
                  <a:pt x="166116" y="8382"/>
                </a:lnTo>
                <a:close/>
              </a:path>
            </a:pathLst>
          </a:custGeom>
          <a:solidFill>
            <a:srgbClr val="000000"/>
          </a:solidFill>
        </p:spPr>
        <p:txBody>
          <a:bodyPr wrap="square" lIns="0" tIns="0" rIns="0" bIns="0" rtlCol="0"/>
          <a:lstStyle/>
          <a:p>
            <a:endParaRPr/>
          </a:p>
        </p:txBody>
      </p:sp>
      <p:sp>
        <p:nvSpPr>
          <p:cNvPr id="20" name="object 20"/>
          <p:cNvSpPr/>
          <p:nvPr/>
        </p:nvSpPr>
        <p:spPr>
          <a:xfrm>
            <a:off x="4571579" y="4421135"/>
            <a:ext cx="710125" cy="684303"/>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5182665" y="4449926"/>
            <a:ext cx="102299" cy="230096"/>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5350770" y="4900446"/>
            <a:ext cx="23892" cy="23608"/>
          </a:xfrm>
          <a:custGeom>
            <a:avLst/>
            <a:gdLst/>
            <a:ahLst/>
            <a:cxnLst/>
            <a:rect l="l" t="t" r="r" b="b"/>
            <a:pathLst>
              <a:path w="27939" h="26035">
                <a:moveTo>
                  <a:pt x="27432" y="17525"/>
                </a:moveTo>
                <a:lnTo>
                  <a:pt x="26670" y="9143"/>
                </a:lnTo>
                <a:lnTo>
                  <a:pt x="24384" y="5333"/>
                </a:lnTo>
                <a:lnTo>
                  <a:pt x="22098" y="3047"/>
                </a:lnTo>
                <a:lnTo>
                  <a:pt x="18288" y="761"/>
                </a:lnTo>
                <a:lnTo>
                  <a:pt x="18288" y="0"/>
                </a:lnTo>
                <a:lnTo>
                  <a:pt x="9906" y="761"/>
                </a:lnTo>
                <a:lnTo>
                  <a:pt x="3911" y="5257"/>
                </a:lnTo>
                <a:lnTo>
                  <a:pt x="3048" y="5333"/>
                </a:lnTo>
                <a:lnTo>
                  <a:pt x="3048" y="7619"/>
                </a:lnTo>
                <a:lnTo>
                  <a:pt x="2286" y="7619"/>
                </a:lnTo>
                <a:lnTo>
                  <a:pt x="2286" y="9143"/>
                </a:lnTo>
                <a:lnTo>
                  <a:pt x="1524" y="9143"/>
                </a:lnTo>
                <a:lnTo>
                  <a:pt x="1524" y="12953"/>
                </a:lnTo>
                <a:lnTo>
                  <a:pt x="0" y="13715"/>
                </a:lnTo>
                <a:lnTo>
                  <a:pt x="1524" y="17525"/>
                </a:lnTo>
                <a:lnTo>
                  <a:pt x="3429" y="22605"/>
                </a:lnTo>
                <a:lnTo>
                  <a:pt x="3911" y="22161"/>
                </a:lnTo>
                <a:lnTo>
                  <a:pt x="7620" y="25145"/>
                </a:lnTo>
                <a:lnTo>
                  <a:pt x="9144" y="25907"/>
                </a:lnTo>
                <a:lnTo>
                  <a:pt x="19050" y="25907"/>
                </a:lnTo>
                <a:lnTo>
                  <a:pt x="22098" y="24383"/>
                </a:lnTo>
                <a:lnTo>
                  <a:pt x="24384" y="22097"/>
                </a:lnTo>
                <a:lnTo>
                  <a:pt x="24384" y="20573"/>
                </a:lnTo>
                <a:lnTo>
                  <a:pt x="25146" y="20573"/>
                </a:lnTo>
                <a:lnTo>
                  <a:pt x="26670" y="19811"/>
                </a:lnTo>
                <a:lnTo>
                  <a:pt x="26670" y="17525"/>
                </a:lnTo>
                <a:lnTo>
                  <a:pt x="27432" y="17525"/>
                </a:lnTo>
                <a:close/>
              </a:path>
            </a:pathLst>
          </a:custGeom>
          <a:solidFill>
            <a:srgbClr val="000000"/>
          </a:solidFill>
        </p:spPr>
        <p:txBody>
          <a:bodyPr wrap="square" lIns="0" tIns="0" rIns="0" bIns="0" rtlCol="0"/>
          <a:lstStyle/>
          <a:p>
            <a:endParaRPr/>
          </a:p>
        </p:txBody>
      </p:sp>
      <p:sp>
        <p:nvSpPr>
          <p:cNvPr id="23" name="object 23"/>
          <p:cNvSpPr/>
          <p:nvPr/>
        </p:nvSpPr>
        <p:spPr>
          <a:xfrm>
            <a:off x="5404194" y="4796804"/>
            <a:ext cx="48869" cy="230903"/>
          </a:xfrm>
          <a:custGeom>
            <a:avLst/>
            <a:gdLst/>
            <a:ahLst/>
            <a:cxnLst/>
            <a:rect l="l" t="t" r="r" b="b"/>
            <a:pathLst>
              <a:path w="57150" h="254635">
                <a:moveTo>
                  <a:pt x="57150" y="147827"/>
                </a:moveTo>
                <a:lnTo>
                  <a:pt x="55955" y="103479"/>
                </a:lnTo>
                <a:lnTo>
                  <a:pt x="47981" y="65039"/>
                </a:lnTo>
                <a:lnTo>
                  <a:pt x="31208" y="29843"/>
                </a:lnTo>
                <a:lnTo>
                  <a:pt x="5334" y="761"/>
                </a:lnTo>
                <a:lnTo>
                  <a:pt x="762" y="0"/>
                </a:lnTo>
                <a:lnTo>
                  <a:pt x="762" y="1523"/>
                </a:lnTo>
                <a:lnTo>
                  <a:pt x="0" y="2285"/>
                </a:lnTo>
                <a:lnTo>
                  <a:pt x="3810" y="6095"/>
                </a:lnTo>
                <a:lnTo>
                  <a:pt x="4572" y="8381"/>
                </a:lnTo>
                <a:lnTo>
                  <a:pt x="9144" y="12953"/>
                </a:lnTo>
                <a:lnTo>
                  <a:pt x="9906" y="14477"/>
                </a:lnTo>
                <a:lnTo>
                  <a:pt x="12954" y="18287"/>
                </a:lnTo>
                <a:lnTo>
                  <a:pt x="14478" y="19811"/>
                </a:lnTo>
                <a:lnTo>
                  <a:pt x="16002" y="22859"/>
                </a:lnTo>
                <a:lnTo>
                  <a:pt x="16764" y="23621"/>
                </a:lnTo>
                <a:lnTo>
                  <a:pt x="17526" y="25907"/>
                </a:lnTo>
                <a:lnTo>
                  <a:pt x="19050" y="26669"/>
                </a:lnTo>
                <a:lnTo>
                  <a:pt x="34745" y="64325"/>
                </a:lnTo>
                <a:lnTo>
                  <a:pt x="41910" y="105917"/>
                </a:lnTo>
                <a:lnTo>
                  <a:pt x="42672" y="149351"/>
                </a:lnTo>
                <a:lnTo>
                  <a:pt x="42672" y="202691"/>
                </a:lnTo>
                <a:lnTo>
                  <a:pt x="44196" y="202691"/>
                </a:lnTo>
                <a:lnTo>
                  <a:pt x="44196" y="201167"/>
                </a:lnTo>
                <a:lnTo>
                  <a:pt x="44958" y="201167"/>
                </a:lnTo>
                <a:lnTo>
                  <a:pt x="44958" y="198119"/>
                </a:lnTo>
                <a:lnTo>
                  <a:pt x="45720" y="198119"/>
                </a:lnTo>
                <a:lnTo>
                  <a:pt x="45720" y="196595"/>
                </a:lnTo>
                <a:lnTo>
                  <a:pt x="46482" y="196595"/>
                </a:lnTo>
                <a:lnTo>
                  <a:pt x="46482" y="195071"/>
                </a:lnTo>
                <a:lnTo>
                  <a:pt x="47244" y="195071"/>
                </a:lnTo>
                <a:lnTo>
                  <a:pt x="47244" y="192023"/>
                </a:lnTo>
                <a:lnTo>
                  <a:pt x="48768" y="192023"/>
                </a:lnTo>
                <a:lnTo>
                  <a:pt x="48768" y="188975"/>
                </a:lnTo>
                <a:lnTo>
                  <a:pt x="49530" y="188975"/>
                </a:lnTo>
                <a:lnTo>
                  <a:pt x="49530" y="186689"/>
                </a:lnTo>
                <a:lnTo>
                  <a:pt x="50292" y="186689"/>
                </a:lnTo>
                <a:lnTo>
                  <a:pt x="50292" y="182879"/>
                </a:lnTo>
                <a:lnTo>
                  <a:pt x="51054" y="182879"/>
                </a:lnTo>
                <a:lnTo>
                  <a:pt x="51054" y="179069"/>
                </a:lnTo>
                <a:lnTo>
                  <a:pt x="51816" y="179069"/>
                </a:lnTo>
                <a:lnTo>
                  <a:pt x="51816" y="175259"/>
                </a:lnTo>
                <a:lnTo>
                  <a:pt x="52578" y="175259"/>
                </a:lnTo>
                <a:lnTo>
                  <a:pt x="52578" y="170687"/>
                </a:lnTo>
                <a:lnTo>
                  <a:pt x="54102" y="170687"/>
                </a:lnTo>
                <a:lnTo>
                  <a:pt x="54102" y="166877"/>
                </a:lnTo>
                <a:lnTo>
                  <a:pt x="54864" y="166877"/>
                </a:lnTo>
                <a:lnTo>
                  <a:pt x="54864" y="162305"/>
                </a:lnTo>
                <a:lnTo>
                  <a:pt x="55626" y="162305"/>
                </a:lnTo>
                <a:lnTo>
                  <a:pt x="55626" y="154685"/>
                </a:lnTo>
                <a:lnTo>
                  <a:pt x="56388" y="154685"/>
                </a:lnTo>
                <a:lnTo>
                  <a:pt x="56388" y="147827"/>
                </a:lnTo>
                <a:lnTo>
                  <a:pt x="57150" y="147827"/>
                </a:lnTo>
                <a:close/>
              </a:path>
              <a:path w="57150" h="254635">
                <a:moveTo>
                  <a:pt x="19812" y="241553"/>
                </a:moveTo>
                <a:lnTo>
                  <a:pt x="19812" y="227837"/>
                </a:lnTo>
                <a:lnTo>
                  <a:pt x="19050" y="228599"/>
                </a:lnTo>
                <a:lnTo>
                  <a:pt x="17526" y="228599"/>
                </a:lnTo>
                <a:lnTo>
                  <a:pt x="17526" y="230885"/>
                </a:lnTo>
                <a:lnTo>
                  <a:pt x="16764" y="231647"/>
                </a:lnTo>
                <a:lnTo>
                  <a:pt x="16002" y="231647"/>
                </a:lnTo>
                <a:lnTo>
                  <a:pt x="16002" y="233171"/>
                </a:lnTo>
                <a:lnTo>
                  <a:pt x="15240" y="234695"/>
                </a:lnTo>
                <a:lnTo>
                  <a:pt x="14478" y="234695"/>
                </a:lnTo>
                <a:lnTo>
                  <a:pt x="14478" y="236219"/>
                </a:lnTo>
                <a:lnTo>
                  <a:pt x="10668" y="240029"/>
                </a:lnTo>
                <a:lnTo>
                  <a:pt x="9906" y="240029"/>
                </a:lnTo>
                <a:lnTo>
                  <a:pt x="9906" y="241553"/>
                </a:lnTo>
                <a:lnTo>
                  <a:pt x="2286" y="249173"/>
                </a:lnTo>
                <a:lnTo>
                  <a:pt x="1524" y="249173"/>
                </a:lnTo>
                <a:lnTo>
                  <a:pt x="1524" y="251459"/>
                </a:lnTo>
                <a:lnTo>
                  <a:pt x="0" y="252983"/>
                </a:lnTo>
                <a:lnTo>
                  <a:pt x="762" y="254507"/>
                </a:lnTo>
                <a:lnTo>
                  <a:pt x="5334" y="254507"/>
                </a:lnTo>
                <a:lnTo>
                  <a:pt x="6096" y="253745"/>
                </a:lnTo>
                <a:lnTo>
                  <a:pt x="7620" y="252983"/>
                </a:lnTo>
                <a:lnTo>
                  <a:pt x="11430" y="249173"/>
                </a:lnTo>
                <a:lnTo>
                  <a:pt x="12954" y="248411"/>
                </a:lnTo>
                <a:lnTo>
                  <a:pt x="19812" y="241553"/>
                </a:lnTo>
                <a:close/>
              </a:path>
              <a:path w="57150" h="254635">
                <a:moveTo>
                  <a:pt x="25146" y="235457"/>
                </a:moveTo>
                <a:lnTo>
                  <a:pt x="25146" y="218693"/>
                </a:lnTo>
                <a:lnTo>
                  <a:pt x="24384" y="218693"/>
                </a:lnTo>
                <a:lnTo>
                  <a:pt x="24384" y="220979"/>
                </a:lnTo>
                <a:lnTo>
                  <a:pt x="22860" y="220979"/>
                </a:lnTo>
                <a:lnTo>
                  <a:pt x="22860" y="222503"/>
                </a:lnTo>
                <a:lnTo>
                  <a:pt x="22098" y="223265"/>
                </a:lnTo>
                <a:lnTo>
                  <a:pt x="21336" y="223265"/>
                </a:lnTo>
                <a:lnTo>
                  <a:pt x="21336" y="225551"/>
                </a:lnTo>
                <a:lnTo>
                  <a:pt x="20574" y="226313"/>
                </a:lnTo>
                <a:lnTo>
                  <a:pt x="19812" y="226313"/>
                </a:lnTo>
                <a:lnTo>
                  <a:pt x="19812" y="240029"/>
                </a:lnTo>
                <a:lnTo>
                  <a:pt x="20574" y="240029"/>
                </a:lnTo>
                <a:lnTo>
                  <a:pt x="25146" y="235457"/>
                </a:lnTo>
                <a:close/>
              </a:path>
              <a:path w="57150" h="254635">
                <a:moveTo>
                  <a:pt x="27432" y="231647"/>
                </a:moveTo>
                <a:lnTo>
                  <a:pt x="27432" y="213359"/>
                </a:lnTo>
                <a:lnTo>
                  <a:pt x="26670" y="213359"/>
                </a:lnTo>
                <a:lnTo>
                  <a:pt x="26670" y="214883"/>
                </a:lnTo>
                <a:lnTo>
                  <a:pt x="25908" y="214883"/>
                </a:lnTo>
                <a:lnTo>
                  <a:pt x="25908" y="217169"/>
                </a:lnTo>
                <a:lnTo>
                  <a:pt x="25146" y="217169"/>
                </a:lnTo>
                <a:lnTo>
                  <a:pt x="25146" y="233171"/>
                </a:lnTo>
                <a:lnTo>
                  <a:pt x="25908" y="233171"/>
                </a:lnTo>
                <a:lnTo>
                  <a:pt x="27432" y="231647"/>
                </a:lnTo>
                <a:close/>
              </a:path>
              <a:path w="57150" h="254635">
                <a:moveTo>
                  <a:pt x="30480" y="227837"/>
                </a:moveTo>
                <a:lnTo>
                  <a:pt x="30480" y="206501"/>
                </a:lnTo>
                <a:lnTo>
                  <a:pt x="29718" y="206501"/>
                </a:lnTo>
                <a:lnTo>
                  <a:pt x="29718" y="209549"/>
                </a:lnTo>
                <a:lnTo>
                  <a:pt x="28956" y="209549"/>
                </a:lnTo>
                <a:lnTo>
                  <a:pt x="28956" y="211073"/>
                </a:lnTo>
                <a:lnTo>
                  <a:pt x="27432" y="211073"/>
                </a:lnTo>
                <a:lnTo>
                  <a:pt x="27432" y="230123"/>
                </a:lnTo>
                <a:lnTo>
                  <a:pt x="28956" y="230123"/>
                </a:lnTo>
                <a:lnTo>
                  <a:pt x="30480" y="227837"/>
                </a:lnTo>
                <a:close/>
              </a:path>
              <a:path w="57150" h="254635">
                <a:moveTo>
                  <a:pt x="32004" y="225551"/>
                </a:moveTo>
                <a:lnTo>
                  <a:pt x="32004" y="201929"/>
                </a:lnTo>
                <a:lnTo>
                  <a:pt x="31242" y="201929"/>
                </a:lnTo>
                <a:lnTo>
                  <a:pt x="31242" y="204977"/>
                </a:lnTo>
                <a:lnTo>
                  <a:pt x="30480" y="204977"/>
                </a:lnTo>
                <a:lnTo>
                  <a:pt x="30480" y="226313"/>
                </a:lnTo>
                <a:lnTo>
                  <a:pt x="31242" y="226313"/>
                </a:lnTo>
                <a:lnTo>
                  <a:pt x="32004" y="225551"/>
                </a:lnTo>
                <a:close/>
              </a:path>
              <a:path w="57150" h="254635">
                <a:moveTo>
                  <a:pt x="34290" y="222503"/>
                </a:moveTo>
                <a:lnTo>
                  <a:pt x="34290" y="196595"/>
                </a:lnTo>
                <a:lnTo>
                  <a:pt x="32766" y="196595"/>
                </a:lnTo>
                <a:lnTo>
                  <a:pt x="32766" y="199643"/>
                </a:lnTo>
                <a:lnTo>
                  <a:pt x="32004" y="199643"/>
                </a:lnTo>
                <a:lnTo>
                  <a:pt x="32004" y="223265"/>
                </a:lnTo>
                <a:lnTo>
                  <a:pt x="32766" y="223265"/>
                </a:lnTo>
                <a:lnTo>
                  <a:pt x="34290" y="222503"/>
                </a:lnTo>
                <a:close/>
              </a:path>
              <a:path w="57150" h="254635">
                <a:moveTo>
                  <a:pt x="35052" y="220979"/>
                </a:moveTo>
                <a:lnTo>
                  <a:pt x="35052" y="193547"/>
                </a:lnTo>
                <a:lnTo>
                  <a:pt x="34290" y="193547"/>
                </a:lnTo>
                <a:lnTo>
                  <a:pt x="34290" y="220979"/>
                </a:lnTo>
                <a:lnTo>
                  <a:pt x="35052" y="220979"/>
                </a:lnTo>
                <a:close/>
              </a:path>
              <a:path w="57150" h="254635">
                <a:moveTo>
                  <a:pt x="36576" y="217931"/>
                </a:moveTo>
                <a:lnTo>
                  <a:pt x="36576" y="187451"/>
                </a:lnTo>
                <a:lnTo>
                  <a:pt x="35814" y="187451"/>
                </a:lnTo>
                <a:lnTo>
                  <a:pt x="35814" y="191261"/>
                </a:lnTo>
                <a:lnTo>
                  <a:pt x="35052" y="191261"/>
                </a:lnTo>
                <a:lnTo>
                  <a:pt x="35052" y="218693"/>
                </a:lnTo>
                <a:lnTo>
                  <a:pt x="35814" y="218693"/>
                </a:lnTo>
                <a:lnTo>
                  <a:pt x="36576" y="217931"/>
                </a:lnTo>
                <a:close/>
              </a:path>
              <a:path w="57150" h="254635">
                <a:moveTo>
                  <a:pt x="37338" y="215645"/>
                </a:moveTo>
                <a:lnTo>
                  <a:pt x="37338" y="183641"/>
                </a:lnTo>
                <a:lnTo>
                  <a:pt x="36576" y="183641"/>
                </a:lnTo>
                <a:lnTo>
                  <a:pt x="36576" y="215645"/>
                </a:lnTo>
                <a:lnTo>
                  <a:pt x="37338" y="215645"/>
                </a:lnTo>
                <a:close/>
              </a:path>
              <a:path w="57150" h="254635">
                <a:moveTo>
                  <a:pt x="38862" y="214121"/>
                </a:moveTo>
                <a:lnTo>
                  <a:pt x="38862" y="180593"/>
                </a:lnTo>
                <a:lnTo>
                  <a:pt x="37338" y="180593"/>
                </a:lnTo>
                <a:lnTo>
                  <a:pt x="37338" y="214121"/>
                </a:lnTo>
                <a:lnTo>
                  <a:pt x="38862" y="214121"/>
                </a:lnTo>
                <a:close/>
              </a:path>
              <a:path w="57150" h="254635">
                <a:moveTo>
                  <a:pt x="39624" y="212597"/>
                </a:moveTo>
                <a:lnTo>
                  <a:pt x="39624" y="177545"/>
                </a:lnTo>
                <a:lnTo>
                  <a:pt x="38862" y="177545"/>
                </a:lnTo>
                <a:lnTo>
                  <a:pt x="38862" y="212597"/>
                </a:lnTo>
                <a:lnTo>
                  <a:pt x="39624" y="212597"/>
                </a:lnTo>
                <a:close/>
              </a:path>
              <a:path w="57150" h="254635">
                <a:moveTo>
                  <a:pt x="40386" y="210311"/>
                </a:moveTo>
                <a:lnTo>
                  <a:pt x="40386" y="171449"/>
                </a:lnTo>
                <a:lnTo>
                  <a:pt x="39624" y="171449"/>
                </a:lnTo>
                <a:lnTo>
                  <a:pt x="39624" y="210311"/>
                </a:lnTo>
                <a:lnTo>
                  <a:pt x="40386" y="210311"/>
                </a:lnTo>
                <a:close/>
              </a:path>
              <a:path w="57150" h="254635">
                <a:moveTo>
                  <a:pt x="41148" y="208787"/>
                </a:moveTo>
                <a:lnTo>
                  <a:pt x="41148" y="166115"/>
                </a:lnTo>
                <a:lnTo>
                  <a:pt x="40386" y="166115"/>
                </a:lnTo>
                <a:lnTo>
                  <a:pt x="40386" y="208787"/>
                </a:lnTo>
                <a:lnTo>
                  <a:pt x="41148" y="208787"/>
                </a:lnTo>
                <a:close/>
              </a:path>
              <a:path w="57150" h="254635">
                <a:moveTo>
                  <a:pt x="41910" y="206501"/>
                </a:moveTo>
                <a:lnTo>
                  <a:pt x="41910" y="159257"/>
                </a:lnTo>
                <a:lnTo>
                  <a:pt x="41148" y="159257"/>
                </a:lnTo>
                <a:lnTo>
                  <a:pt x="41148" y="206501"/>
                </a:lnTo>
                <a:lnTo>
                  <a:pt x="41910" y="206501"/>
                </a:lnTo>
                <a:close/>
              </a:path>
              <a:path w="57150" h="254635">
                <a:moveTo>
                  <a:pt x="42672" y="204977"/>
                </a:moveTo>
                <a:lnTo>
                  <a:pt x="42672" y="149351"/>
                </a:lnTo>
                <a:lnTo>
                  <a:pt x="41910" y="149351"/>
                </a:lnTo>
                <a:lnTo>
                  <a:pt x="41910" y="204977"/>
                </a:lnTo>
                <a:lnTo>
                  <a:pt x="42672" y="204977"/>
                </a:lnTo>
                <a:close/>
              </a:path>
            </a:pathLst>
          </a:custGeom>
          <a:solidFill>
            <a:srgbClr val="000000"/>
          </a:solidFill>
        </p:spPr>
        <p:txBody>
          <a:bodyPr wrap="square" lIns="0" tIns="0" rIns="0" bIns="0" rtlCol="0"/>
          <a:lstStyle/>
          <a:p>
            <a:endParaRPr/>
          </a:p>
        </p:txBody>
      </p:sp>
      <p:sp>
        <p:nvSpPr>
          <p:cNvPr id="24" name="object 24"/>
          <p:cNvSpPr/>
          <p:nvPr/>
        </p:nvSpPr>
        <p:spPr>
          <a:xfrm>
            <a:off x="5477170" y="4436107"/>
            <a:ext cx="49954" cy="0"/>
          </a:xfrm>
          <a:custGeom>
            <a:avLst/>
            <a:gdLst/>
            <a:ahLst/>
            <a:cxnLst/>
            <a:rect l="l" t="t" r="r" b="b"/>
            <a:pathLst>
              <a:path w="58420">
                <a:moveTo>
                  <a:pt x="0" y="0"/>
                </a:moveTo>
                <a:lnTo>
                  <a:pt x="58420" y="0"/>
                </a:lnTo>
              </a:path>
            </a:pathLst>
          </a:custGeom>
          <a:ln w="16510">
            <a:solidFill>
              <a:srgbClr val="000000"/>
            </a:solidFill>
          </a:ln>
        </p:spPr>
        <p:txBody>
          <a:bodyPr wrap="square" lIns="0" tIns="0" rIns="0" bIns="0" rtlCol="0"/>
          <a:lstStyle/>
          <a:p>
            <a:endParaRPr/>
          </a:p>
        </p:txBody>
      </p:sp>
      <p:sp>
        <p:nvSpPr>
          <p:cNvPr id="25" name="object 25"/>
          <p:cNvSpPr/>
          <p:nvPr/>
        </p:nvSpPr>
        <p:spPr>
          <a:xfrm>
            <a:off x="5533640" y="4429203"/>
            <a:ext cx="0" cy="668525"/>
          </a:xfrm>
          <a:custGeom>
            <a:avLst/>
            <a:gdLst/>
            <a:ahLst/>
            <a:cxnLst/>
            <a:rect l="l" t="t" r="r" b="b"/>
            <a:pathLst>
              <a:path h="737235">
                <a:moveTo>
                  <a:pt x="0" y="0"/>
                </a:moveTo>
                <a:lnTo>
                  <a:pt x="0" y="736854"/>
                </a:lnTo>
              </a:path>
            </a:pathLst>
          </a:custGeom>
          <a:ln w="16509">
            <a:solidFill>
              <a:srgbClr val="000000"/>
            </a:solidFill>
          </a:ln>
        </p:spPr>
        <p:txBody>
          <a:bodyPr wrap="square" lIns="0" tIns="0" rIns="0" bIns="0" rtlCol="0"/>
          <a:lstStyle/>
          <a:p>
            <a:endParaRPr/>
          </a:p>
        </p:txBody>
      </p:sp>
      <p:sp>
        <p:nvSpPr>
          <p:cNvPr id="26" name="object 26"/>
          <p:cNvSpPr/>
          <p:nvPr/>
        </p:nvSpPr>
        <p:spPr>
          <a:xfrm>
            <a:off x="4301057" y="4749125"/>
            <a:ext cx="142264" cy="54127"/>
          </a:xfrm>
          <a:custGeom>
            <a:avLst/>
            <a:gdLst/>
            <a:ahLst/>
            <a:cxnLst/>
            <a:rect l="l" t="t" r="r" b="b"/>
            <a:pathLst>
              <a:path w="166370" h="59689">
                <a:moveTo>
                  <a:pt x="166116" y="57150"/>
                </a:moveTo>
                <a:lnTo>
                  <a:pt x="166116" y="50292"/>
                </a:lnTo>
                <a:lnTo>
                  <a:pt x="163830" y="50292"/>
                </a:lnTo>
                <a:lnTo>
                  <a:pt x="163830" y="49530"/>
                </a:lnTo>
                <a:lnTo>
                  <a:pt x="3048" y="50292"/>
                </a:lnTo>
                <a:lnTo>
                  <a:pt x="2286" y="51816"/>
                </a:lnTo>
                <a:lnTo>
                  <a:pt x="1524" y="51816"/>
                </a:lnTo>
                <a:lnTo>
                  <a:pt x="1524" y="53340"/>
                </a:lnTo>
                <a:lnTo>
                  <a:pt x="0" y="54102"/>
                </a:lnTo>
                <a:lnTo>
                  <a:pt x="1524" y="57150"/>
                </a:lnTo>
                <a:lnTo>
                  <a:pt x="3048" y="58674"/>
                </a:lnTo>
                <a:lnTo>
                  <a:pt x="8382" y="59436"/>
                </a:lnTo>
                <a:lnTo>
                  <a:pt x="157734" y="59436"/>
                </a:lnTo>
                <a:lnTo>
                  <a:pt x="163830" y="58674"/>
                </a:lnTo>
                <a:lnTo>
                  <a:pt x="166116" y="57150"/>
                </a:lnTo>
                <a:close/>
              </a:path>
              <a:path w="166370" h="59689">
                <a:moveTo>
                  <a:pt x="166116" y="8382"/>
                </a:moveTo>
                <a:lnTo>
                  <a:pt x="164592" y="1524"/>
                </a:lnTo>
                <a:lnTo>
                  <a:pt x="163830" y="762"/>
                </a:lnTo>
                <a:lnTo>
                  <a:pt x="163830" y="0"/>
                </a:lnTo>
                <a:lnTo>
                  <a:pt x="3048" y="762"/>
                </a:lnTo>
                <a:lnTo>
                  <a:pt x="2286" y="1524"/>
                </a:lnTo>
                <a:lnTo>
                  <a:pt x="1524" y="1524"/>
                </a:lnTo>
                <a:lnTo>
                  <a:pt x="1524" y="4572"/>
                </a:lnTo>
                <a:lnTo>
                  <a:pt x="0" y="5334"/>
                </a:lnTo>
                <a:lnTo>
                  <a:pt x="1524" y="6858"/>
                </a:lnTo>
                <a:lnTo>
                  <a:pt x="3048" y="9144"/>
                </a:lnTo>
                <a:lnTo>
                  <a:pt x="8382" y="9906"/>
                </a:lnTo>
                <a:lnTo>
                  <a:pt x="157734" y="9906"/>
                </a:lnTo>
                <a:lnTo>
                  <a:pt x="163830" y="9144"/>
                </a:lnTo>
                <a:lnTo>
                  <a:pt x="166116" y="8382"/>
                </a:lnTo>
                <a:close/>
              </a:path>
            </a:pathLst>
          </a:custGeom>
          <a:solidFill>
            <a:srgbClr val="000000"/>
          </a:solidFill>
        </p:spPr>
        <p:txBody>
          <a:bodyPr wrap="square" lIns="0" tIns="0" rIns="0" bIns="0" rtlCol="0"/>
          <a:lstStyle/>
          <a:p>
            <a:endParaRPr/>
          </a:p>
        </p:txBody>
      </p:sp>
      <p:sp>
        <p:nvSpPr>
          <p:cNvPr id="27" name="object 27"/>
          <p:cNvSpPr/>
          <p:nvPr/>
        </p:nvSpPr>
        <p:spPr>
          <a:xfrm>
            <a:off x="5350770" y="4900446"/>
            <a:ext cx="23892" cy="23608"/>
          </a:xfrm>
          <a:custGeom>
            <a:avLst/>
            <a:gdLst/>
            <a:ahLst/>
            <a:cxnLst/>
            <a:rect l="l" t="t" r="r" b="b"/>
            <a:pathLst>
              <a:path w="27939" h="26035">
                <a:moveTo>
                  <a:pt x="27432" y="17525"/>
                </a:moveTo>
                <a:lnTo>
                  <a:pt x="26670" y="9143"/>
                </a:lnTo>
                <a:lnTo>
                  <a:pt x="24384" y="5333"/>
                </a:lnTo>
                <a:lnTo>
                  <a:pt x="22098" y="3047"/>
                </a:lnTo>
                <a:lnTo>
                  <a:pt x="18288" y="761"/>
                </a:lnTo>
                <a:lnTo>
                  <a:pt x="18288" y="0"/>
                </a:lnTo>
                <a:lnTo>
                  <a:pt x="9906" y="761"/>
                </a:lnTo>
                <a:lnTo>
                  <a:pt x="3911" y="5257"/>
                </a:lnTo>
                <a:lnTo>
                  <a:pt x="3048" y="5333"/>
                </a:lnTo>
                <a:lnTo>
                  <a:pt x="3048" y="7619"/>
                </a:lnTo>
                <a:lnTo>
                  <a:pt x="2286" y="7619"/>
                </a:lnTo>
                <a:lnTo>
                  <a:pt x="2286" y="9143"/>
                </a:lnTo>
                <a:lnTo>
                  <a:pt x="1524" y="9143"/>
                </a:lnTo>
                <a:lnTo>
                  <a:pt x="1524" y="12953"/>
                </a:lnTo>
                <a:lnTo>
                  <a:pt x="0" y="13715"/>
                </a:lnTo>
                <a:lnTo>
                  <a:pt x="1524" y="17525"/>
                </a:lnTo>
                <a:lnTo>
                  <a:pt x="3429" y="22605"/>
                </a:lnTo>
                <a:lnTo>
                  <a:pt x="3911" y="22161"/>
                </a:lnTo>
                <a:lnTo>
                  <a:pt x="7620" y="25145"/>
                </a:lnTo>
                <a:lnTo>
                  <a:pt x="9144" y="25907"/>
                </a:lnTo>
                <a:lnTo>
                  <a:pt x="19050" y="25907"/>
                </a:lnTo>
                <a:lnTo>
                  <a:pt x="22098" y="24383"/>
                </a:lnTo>
                <a:lnTo>
                  <a:pt x="24384" y="22097"/>
                </a:lnTo>
                <a:lnTo>
                  <a:pt x="24384" y="20573"/>
                </a:lnTo>
                <a:lnTo>
                  <a:pt x="25146" y="20573"/>
                </a:lnTo>
                <a:lnTo>
                  <a:pt x="26670" y="19811"/>
                </a:lnTo>
                <a:lnTo>
                  <a:pt x="26670" y="17525"/>
                </a:lnTo>
                <a:lnTo>
                  <a:pt x="27432" y="17525"/>
                </a:lnTo>
                <a:close/>
              </a:path>
            </a:pathLst>
          </a:custGeom>
          <a:solidFill>
            <a:srgbClr val="000000"/>
          </a:solidFill>
        </p:spPr>
        <p:txBody>
          <a:bodyPr wrap="square" lIns="0" tIns="0" rIns="0" bIns="0" rtlCol="0"/>
          <a:lstStyle/>
          <a:p>
            <a:endParaRPr/>
          </a:p>
        </p:txBody>
      </p:sp>
      <p:sp>
        <p:nvSpPr>
          <p:cNvPr id="28" name="object 28"/>
          <p:cNvSpPr/>
          <p:nvPr/>
        </p:nvSpPr>
        <p:spPr>
          <a:xfrm>
            <a:off x="5404194" y="4796804"/>
            <a:ext cx="48869" cy="230903"/>
          </a:xfrm>
          <a:custGeom>
            <a:avLst/>
            <a:gdLst/>
            <a:ahLst/>
            <a:cxnLst/>
            <a:rect l="l" t="t" r="r" b="b"/>
            <a:pathLst>
              <a:path w="57150" h="254635">
                <a:moveTo>
                  <a:pt x="57150" y="147827"/>
                </a:moveTo>
                <a:lnTo>
                  <a:pt x="55955" y="103479"/>
                </a:lnTo>
                <a:lnTo>
                  <a:pt x="47981" y="65039"/>
                </a:lnTo>
                <a:lnTo>
                  <a:pt x="31208" y="29843"/>
                </a:lnTo>
                <a:lnTo>
                  <a:pt x="5334" y="761"/>
                </a:lnTo>
                <a:lnTo>
                  <a:pt x="762" y="0"/>
                </a:lnTo>
                <a:lnTo>
                  <a:pt x="762" y="1523"/>
                </a:lnTo>
                <a:lnTo>
                  <a:pt x="0" y="2285"/>
                </a:lnTo>
                <a:lnTo>
                  <a:pt x="3810" y="6095"/>
                </a:lnTo>
                <a:lnTo>
                  <a:pt x="4572" y="8381"/>
                </a:lnTo>
                <a:lnTo>
                  <a:pt x="9144" y="12953"/>
                </a:lnTo>
                <a:lnTo>
                  <a:pt x="9906" y="14477"/>
                </a:lnTo>
                <a:lnTo>
                  <a:pt x="12954" y="18287"/>
                </a:lnTo>
                <a:lnTo>
                  <a:pt x="14478" y="19811"/>
                </a:lnTo>
                <a:lnTo>
                  <a:pt x="16002" y="22859"/>
                </a:lnTo>
                <a:lnTo>
                  <a:pt x="16764" y="23621"/>
                </a:lnTo>
                <a:lnTo>
                  <a:pt x="17526" y="25907"/>
                </a:lnTo>
                <a:lnTo>
                  <a:pt x="19050" y="26669"/>
                </a:lnTo>
                <a:lnTo>
                  <a:pt x="34745" y="64325"/>
                </a:lnTo>
                <a:lnTo>
                  <a:pt x="41910" y="105917"/>
                </a:lnTo>
                <a:lnTo>
                  <a:pt x="42672" y="149351"/>
                </a:lnTo>
                <a:lnTo>
                  <a:pt x="42672" y="202691"/>
                </a:lnTo>
                <a:lnTo>
                  <a:pt x="44196" y="202691"/>
                </a:lnTo>
                <a:lnTo>
                  <a:pt x="44196" y="201167"/>
                </a:lnTo>
                <a:lnTo>
                  <a:pt x="44958" y="201167"/>
                </a:lnTo>
                <a:lnTo>
                  <a:pt x="44958" y="198119"/>
                </a:lnTo>
                <a:lnTo>
                  <a:pt x="45720" y="198119"/>
                </a:lnTo>
                <a:lnTo>
                  <a:pt x="45720" y="196595"/>
                </a:lnTo>
                <a:lnTo>
                  <a:pt x="46482" y="196595"/>
                </a:lnTo>
                <a:lnTo>
                  <a:pt x="46482" y="195071"/>
                </a:lnTo>
                <a:lnTo>
                  <a:pt x="47244" y="195071"/>
                </a:lnTo>
                <a:lnTo>
                  <a:pt x="47244" y="192023"/>
                </a:lnTo>
                <a:lnTo>
                  <a:pt x="48768" y="192023"/>
                </a:lnTo>
                <a:lnTo>
                  <a:pt x="48768" y="188975"/>
                </a:lnTo>
                <a:lnTo>
                  <a:pt x="49530" y="188975"/>
                </a:lnTo>
                <a:lnTo>
                  <a:pt x="49530" y="186689"/>
                </a:lnTo>
                <a:lnTo>
                  <a:pt x="50292" y="186689"/>
                </a:lnTo>
                <a:lnTo>
                  <a:pt x="50292" y="182879"/>
                </a:lnTo>
                <a:lnTo>
                  <a:pt x="51054" y="182879"/>
                </a:lnTo>
                <a:lnTo>
                  <a:pt x="51054" y="179069"/>
                </a:lnTo>
                <a:lnTo>
                  <a:pt x="51816" y="179069"/>
                </a:lnTo>
                <a:lnTo>
                  <a:pt x="51816" y="175259"/>
                </a:lnTo>
                <a:lnTo>
                  <a:pt x="52578" y="175259"/>
                </a:lnTo>
                <a:lnTo>
                  <a:pt x="52578" y="170687"/>
                </a:lnTo>
                <a:lnTo>
                  <a:pt x="54102" y="170687"/>
                </a:lnTo>
                <a:lnTo>
                  <a:pt x="54102" y="166877"/>
                </a:lnTo>
                <a:lnTo>
                  <a:pt x="54864" y="166877"/>
                </a:lnTo>
                <a:lnTo>
                  <a:pt x="54864" y="162305"/>
                </a:lnTo>
                <a:lnTo>
                  <a:pt x="55626" y="162305"/>
                </a:lnTo>
                <a:lnTo>
                  <a:pt x="55626" y="154685"/>
                </a:lnTo>
                <a:lnTo>
                  <a:pt x="56388" y="154685"/>
                </a:lnTo>
                <a:lnTo>
                  <a:pt x="56388" y="147827"/>
                </a:lnTo>
                <a:lnTo>
                  <a:pt x="57150" y="147827"/>
                </a:lnTo>
                <a:close/>
              </a:path>
              <a:path w="57150" h="254635">
                <a:moveTo>
                  <a:pt x="19812" y="241553"/>
                </a:moveTo>
                <a:lnTo>
                  <a:pt x="19812" y="227837"/>
                </a:lnTo>
                <a:lnTo>
                  <a:pt x="19050" y="228599"/>
                </a:lnTo>
                <a:lnTo>
                  <a:pt x="17526" y="228599"/>
                </a:lnTo>
                <a:lnTo>
                  <a:pt x="17526" y="230885"/>
                </a:lnTo>
                <a:lnTo>
                  <a:pt x="16764" y="231647"/>
                </a:lnTo>
                <a:lnTo>
                  <a:pt x="16002" y="231647"/>
                </a:lnTo>
                <a:lnTo>
                  <a:pt x="16002" y="233171"/>
                </a:lnTo>
                <a:lnTo>
                  <a:pt x="15240" y="234695"/>
                </a:lnTo>
                <a:lnTo>
                  <a:pt x="14478" y="234695"/>
                </a:lnTo>
                <a:lnTo>
                  <a:pt x="14478" y="236219"/>
                </a:lnTo>
                <a:lnTo>
                  <a:pt x="10668" y="240029"/>
                </a:lnTo>
                <a:lnTo>
                  <a:pt x="9906" y="240029"/>
                </a:lnTo>
                <a:lnTo>
                  <a:pt x="9906" y="241553"/>
                </a:lnTo>
                <a:lnTo>
                  <a:pt x="2286" y="249173"/>
                </a:lnTo>
                <a:lnTo>
                  <a:pt x="1524" y="249173"/>
                </a:lnTo>
                <a:lnTo>
                  <a:pt x="1524" y="251459"/>
                </a:lnTo>
                <a:lnTo>
                  <a:pt x="0" y="252983"/>
                </a:lnTo>
                <a:lnTo>
                  <a:pt x="762" y="254507"/>
                </a:lnTo>
                <a:lnTo>
                  <a:pt x="5334" y="254507"/>
                </a:lnTo>
                <a:lnTo>
                  <a:pt x="6096" y="253745"/>
                </a:lnTo>
                <a:lnTo>
                  <a:pt x="7620" y="252983"/>
                </a:lnTo>
                <a:lnTo>
                  <a:pt x="11430" y="249173"/>
                </a:lnTo>
                <a:lnTo>
                  <a:pt x="12954" y="248411"/>
                </a:lnTo>
                <a:lnTo>
                  <a:pt x="19812" y="241553"/>
                </a:lnTo>
                <a:close/>
              </a:path>
              <a:path w="57150" h="254635">
                <a:moveTo>
                  <a:pt x="25146" y="235457"/>
                </a:moveTo>
                <a:lnTo>
                  <a:pt x="25146" y="218693"/>
                </a:lnTo>
                <a:lnTo>
                  <a:pt x="24384" y="218693"/>
                </a:lnTo>
                <a:lnTo>
                  <a:pt x="24384" y="220979"/>
                </a:lnTo>
                <a:lnTo>
                  <a:pt x="22860" y="220979"/>
                </a:lnTo>
                <a:lnTo>
                  <a:pt x="22860" y="222503"/>
                </a:lnTo>
                <a:lnTo>
                  <a:pt x="22098" y="223265"/>
                </a:lnTo>
                <a:lnTo>
                  <a:pt x="21336" y="223265"/>
                </a:lnTo>
                <a:lnTo>
                  <a:pt x="21336" y="225551"/>
                </a:lnTo>
                <a:lnTo>
                  <a:pt x="20574" y="226313"/>
                </a:lnTo>
                <a:lnTo>
                  <a:pt x="19812" y="226313"/>
                </a:lnTo>
                <a:lnTo>
                  <a:pt x="19812" y="240029"/>
                </a:lnTo>
                <a:lnTo>
                  <a:pt x="20574" y="240029"/>
                </a:lnTo>
                <a:lnTo>
                  <a:pt x="25146" y="235457"/>
                </a:lnTo>
                <a:close/>
              </a:path>
              <a:path w="57150" h="254635">
                <a:moveTo>
                  <a:pt x="27432" y="231647"/>
                </a:moveTo>
                <a:lnTo>
                  <a:pt x="27432" y="213359"/>
                </a:lnTo>
                <a:lnTo>
                  <a:pt x="26670" y="213359"/>
                </a:lnTo>
                <a:lnTo>
                  <a:pt x="26670" y="214883"/>
                </a:lnTo>
                <a:lnTo>
                  <a:pt x="25908" y="214883"/>
                </a:lnTo>
                <a:lnTo>
                  <a:pt x="25908" y="217169"/>
                </a:lnTo>
                <a:lnTo>
                  <a:pt x="25146" y="217169"/>
                </a:lnTo>
                <a:lnTo>
                  <a:pt x="25146" y="233171"/>
                </a:lnTo>
                <a:lnTo>
                  <a:pt x="25908" y="233171"/>
                </a:lnTo>
                <a:lnTo>
                  <a:pt x="27432" y="231647"/>
                </a:lnTo>
                <a:close/>
              </a:path>
              <a:path w="57150" h="254635">
                <a:moveTo>
                  <a:pt x="30480" y="227837"/>
                </a:moveTo>
                <a:lnTo>
                  <a:pt x="30480" y="206501"/>
                </a:lnTo>
                <a:lnTo>
                  <a:pt x="29718" y="206501"/>
                </a:lnTo>
                <a:lnTo>
                  <a:pt x="29718" y="209549"/>
                </a:lnTo>
                <a:lnTo>
                  <a:pt x="28956" y="209549"/>
                </a:lnTo>
                <a:lnTo>
                  <a:pt x="28956" y="211073"/>
                </a:lnTo>
                <a:lnTo>
                  <a:pt x="27432" y="211073"/>
                </a:lnTo>
                <a:lnTo>
                  <a:pt x="27432" y="230123"/>
                </a:lnTo>
                <a:lnTo>
                  <a:pt x="28956" y="230123"/>
                </a:lnTo>
                <a:lnTo>
                  <a:pt x="30480" y="227837"/>
                </a:lnTo>
                <a:close/>
              </a:path>
              <a:path w="57150" h="254635">
                <a:moveTo>
                  <a:pt x="32004" y="225551"/>
                </a:moveTo>
                <a:lnTo>
                  <a:pt x="32004" y="201929"/>
                </a:lnTo>
                <a:lnTo>
                  <a:pt x="31242" y="201929"/>
                </a:lnTo>
                <a:lnTo>
                  <a:pt x="31242" y="204977"/>
                </a:lnTo>
                <a:lnTo>
                  <a:pt x="30480" y="204977"/>
                </a:lnTo>
                <a:lnTo>
                  <a:pt x="30480" y="226313"/>
                </a:lnTo>
                <a:lnTo>
                  <a:pt x="31242" y="226313"/>
                </a:lnTo>
                <a:lnTo>
                  <a:pt x="32004" y="225551"/>
                </a:lnTo>
                <a:close/>
              </a:path>
              <a:path w="57150" h="254635">
                <a:moveTo>
                  <a:pt x="34290" y="222503"/>
                </a:moveTo>
                <a:lnTo>
                  <a:pt x="34290" y="196595"/>
                </a:lnTo>
                <a:lnTo>
                  <a:pt x="32766" y="196595"/>
                </a:lnTo>
                <a:lnTo>
                  <a:pt x="32766" y="199643"/>
                </a:lnTo>
                <a:lnTo>
                  <a:pt x="32004" y="199643"/>
                </a:lnTo>
                <a:lnTo>
                  <a:pt x="32004" y="223265"/>
                </a:lnTo>
                <a:lnTo>
                  <a:pt x="32766" y="223265"/>
                </a:lnTo>
                <a:lnTo>
                  <a:pt x="34290" y="222503"/>
                </a:lnTo>
                <a:close/>
              </a:path>
              <a:path w="57150" h="254635">
                <a:moveTo>
                  <a:pt x="35052" y="220979"/>
                </a:moveTo>
                <a:lnTo>
                  <a:pt x="35052" y="193547"/>
                </a:lnTo>
                <a:lnTo>
                  <a:pt x="34290" y="193547"/>
                </a:lnTo>
                <a:lnTo>
                  <a:pt x="34290" y="220979"/>
                </a:lnTo>
                <a:lnTo>
                  <a:pt x="35052" y="220979"/>
                </a:lnTo>
                <a:close/>
              </a:path>
              <a:path w="57150" h="254635">
                <a:moveTo>
                  <a:pt x="36576" y="217931"/>
                </a:moveTo>
                <a:lnTo>
                  <a:pt x="36576" y="187451"/>
                </a:lnTo>
                <a:lnTo>
                  <a:pt x="35814" y="187451"/>
                </a:lnTo>
                <a:lnTo>
                  <a:pt x="35814" y="191261"/>
                </a:lnTo>
                <a:lnTo>
                  <a:pt x="35052" y="191261"/>
                </a:lnTo>
                <a:lnTo>
                  <a:pt x="35052" y="218693"/>
                </a:lnTo>
                <a:lnTo>
                  <a:pt x="35814" y="218693"/>
                </a:lnTo>
                <a:lnTo>
                  <a:pt x="36576" y="217931"/>
                </a:lnTo>
                <a:close/>
              </a:path>
              <a:path w="57150" h="254635">
                <a:moveTo>
                  <a:pt x="37338" y="215645"/>
                </a:moveTo>
                <a:lnTo>
                  <a:pt x="37338" y="183641"/>
                </a:lnTo>
                <a:lnTo>
                  <a:pt x="36576" y="183641"/>
                </a:lnTo>
                <a:lnTo>
                  <a:pt x="36576" y="215645"/>
                </a:lnTo>
                <a:lnTo>
                  <a:pt x="37338" y="215645"/>
                </a:lnTo>
                <a:close/>
              </a:path>
              <a:path w="57150" h="254635">
                <a:moveTo>
                  <a:pt x="38862" y="214121"/>
                </a:moveTo>
                <a:lnTo>
                  <a:pt x="38862" y="180593"/>
                </a:lnTo>
                <a:lnTo>
                  <a:pt x="37338" y="180593"/>
                </a:lnTo>
                <a:lnTo>
                  <a:pt x="37338" y="214121"/>
                </a:lnTo>
                <a:lnTo>
                  <a:pt x="38862" y="214121"/>
                </a:lnTo>
                <a:close/>
              </a:path>
              <a:path w="57150" h="254635">
                <a:moveTo>
                  <a:pt x="39624" y="212597"/>
                </a:moveTo>
                <a:lnTo>
                  <a:pt x="39624" y="177545"/>
                </a:lnTo>
                <a:lnTo>
                  <a:pt x="38862" y="177545"/>
                </a:lnTo>
                <a:lnTo>
                  <a:pt x="38862" y="212597"/>
                </a:lnTo>
                <a:lnTo>
                  <a:pt x="39624" y="212597"/>
                </a:lnTo>
                <a:close/>
              </a:path>
              <a:path w="57150" h="254635">
                <a:moveTo>
                  <a:pt x="40386" y="210311"/>
                </a:moveTo>
                <a:lnTo>
                  <a:pt x="40386" y="171449"/>
                </a:lnTo>
                <a:lnTo>
                  <a:pt x="39624" y="171449"/>
                </a:lnTo>
                <a:lnTo>
                  <a:pt x="39624" y="210311"/>
                </a:lnTo>
                <a:lnTo>
                  <a:pt x="40386" y="210311"/>
                </a:lnTo>
                <a:close/>
              </a:path>
              <a:path w="57150" h="254635">
                <a:moveTo>
                  <a:pt x="41148" y="208787"/>
                </a:moveTo>
                <a:lnTo>
                  <a:pt x="41148" y="166115"/>
                </a:lnTo>
                <a:lnTo>
                  <a:pt x="40386" y="166115"/>
                </a:lnTo>
                <a:lnTo>
                  <a:pt x="40386" y="208787"/>
                </a:lnTo>
                <a:lnTo>
                  <a:pt x="41148" y="208787"/>
                </a:lnTo>
                <a:close/>
              </a:path>
              <a:path w="57150" h="254635">
                <a:moveTo>
                  <a:pt x="41910" y="206501"/>
                </a:moveTo>
                <a:lnTo>
                  <a:pt x="41910" y="159257"/>
                </a:lnTo>
                <a:lnTo>
                  <a:pt x="41148" y="159257"/>
                </a:lnTo>
                <a:lnTo>
                  <a:pt x="41148" y="206501"/>
                </a:lnTo>
                <a:lnTo>
                  <a:pt x="41910" y="206501"/>
                </a:lnTo>
                <a:close/>
              </a:path>
              <a:path w="57150" h="254635">
                <a:moveTo>
                  <a:pt x="42672" y="204977"/>
                </a:moveTo>
                <a:lnTo>
                  <a:pt x="42672" y="149351"/>
                </a:lnTo>
                <a:lnTo>
                  <a:pt x="41910" y="149351"/>
                </a:lnTo>
                <a:lnTo>
                  <a:pt x="41910" y="204977"/>
                </a:lnTo>
                <a:lnTo>
                  <a:pt x="42672" y="204977"/>
                </a:lnTo>
                <a:close/>
              </a:path>
            </a:pathLst>
          </a:custGeom>
          <a:solidFill>
            <a:srgbClr val="000000"/>
          </a:solidFill>
        </p:spPr>
        <p:txBody>
          <a:bodyPr wrap="square" lIns="0" tIns="0" rIns="0" bIns="0" rtlCol="0"/>
          <a:lstStyle/>
          <a:p>
            <a:endParaRPr/>
          </a:p>
        </p:txBody>
      </p:sp>
      <p:sp>
        <p:nvSpPr>
          <p:cNvPr id="33" name="object 33"/>
          <p:cNvSpPr/>
          <p:nvPr/>
        </p:nvSpPr>
        <p:spPr>
          <a:xfrm>
            <a:off x="1263989" y="5339914"/>
            <a:ext cx="533653" cy="156853"/>
          </a:xfrm>
          <a:prstGeom prst="rect">
            <a:avLst/>
          </a:prstGeom>
          <a:blipFill>
            <a:blip r:embed="rId8" cstate="print"/>
            <a:stretch>
              <a:fillRect/>
            </a:stretch>
          </a:blipFill>
        </p:spPr>
        <p:txBody>
          <a:bodyPr wrap="square" lIns="0" tIns="0" rIns="0" bIns="0" rtlCol="0"/>
          <a:lstStyle/>
          <a:p>
            <a:endParaRPr/>
          </a:p>
        </p:txBody>
      </p:sp>
      <p:sp>
        <p:nvSpPr>
          <p:cNvPr id="34" name="object 34"/>
          <p:cNvSpPr/>
          <p:nvPr/>
        </p:nvSpPr>
        <p:spPr>
          <a:xfrm>
            <a:off x="1879092" y="5342679"/>
            <a:ext cx="348601" cy="186565"/>
          </a:xfrm>
          <a:prstGeom prst="rect">
            <a:avLst/>
          </a:prstGeom>
          <a:blipFill>
            <a:blip r:embed="rId9" cstate="print"/>
            <a:stretch>
              <a:fillRect/>
            </a:stretch>
          </a:blipFill>
        </p:spPr>
        <p:txBody>
          <a:bodyPr wrap="square" lIns="0" tIns="0" rIns="0" bIns="0" rtlCol="0"/>
          <a:lstStyle/>
          <a:p>
            <a:endParaRPr/>
          </a:p>
        </p:txBody>
      </p:sp>
      <p:sp>
        <p:nvSpPr>
          <p:cNvPr id="35" name="object 35"/>
          <p:cNvSpPr/>
          <p:nvPr/>
        </p:nvSpPr>
        <p:spPr>
          <a:xfrm>
            <a:off x="2316309" y="5256994"/>
            <a:ext cx="140744" cy="207986"/>
          </a:xfrm>
          <a:prstGeom prst="rect">
            <a:avLst/>
          </a:prstGeom>
          <a:blipFill>
            <a:blip r:embed="rId10" cstate="print"/>
            <a:stretch>
              <a:fillRect/>
            </a:stretch>
          </a:blipFill>
        </p:spPr>
        <p:txBody>
          <a:bodyPr wrap="square" lIns="0" tIns="0" rIns="0" bIns="0" rtlCol="0"/>
          <a:lstStyle/>
          <a:p>
            <a:endParaRPr/>
          </a:p>
        </p:txBody>
      </p:sp>
      <p:sp>
        <p:nvSpPr>
          <p:cNvPr id="36" name="object 36"/>
          <p:cNvSpPr/>
          <p:nvPr/>
        </p:nvSpPr>
        <p:spPr>
          <a:xfrm>
            <a:off x="2532638" y="5342679"/>
            <a:ext cx="244998" cy="186565"/>
          </a:xfrm>
          <a:prstGeom prst="rect">
            <a:avLst/>
          </a:prstGeom>
          <a:blipFill>
            <a:blip r:embed="rId11" cstate="print"/>
            <a:stretch>
              <a:fillRect/>
            </a:stretch>
          </a:blipFill>
        </p:spPr>
        <p:txBody>
          <a:bodyPr wrap="square" lIns="0" tIns="0" rIns="0" bIns="0" rtlCol="0"/>
          <a:lstStyle/>
          <a:p>
            <a:endParaRPr/>
          </a:p>
        </p:txBody>
      </p:sp>
      <p:sp>
        <p:nvSpPr>
          <p:cNvPr id="37" name="object 37"/>
          <p:cNvSpPr/>
          <p:nvPr/>
        </p:nvSpPr>
        <p:spPr>
          <a:xfrm>
            <a:off x="2857782" y="5364095"/>
            <a:ext cx="141178" cy="147870"/>
          </a:xfrm>
          <a:prstGeom prst="rect">
            <a:avLst/>
          </a:prstGeom>
          <a:blipFill>
            <a:blip r:embed="rId12" cstate="print"/>
            <a:stretch>
              <a:fillRect/>
            </a:stretch>
          </a:blipFill>
        </p:spPr>
        <p:txBody>
          <a:bodyPr wrap="square" lIns="0" tIns="0" rIns="0" bIns="0" rtlCol="0"/>
          <a:lstStyle/>
          <a:p>
            <a:endParaRPr/>
          </a:p>
        </p:txBody>
      </p:sp>
      <p:sp>
        <p:nvSpPr>
          <p:cNvPr id="38" name="object 38"/>
          <p:cNvSpPr/>
          <p:nvPr/>
        </p:nvSpPr>
        <p:spPr>
          <a:xfrm>
            <a:off x="3061733" y="5342679"/>
            <a:ext cx="269107" cy="186565"/>
          </a:xfrm>
          <a:prstGeom prst="rect">
            <a:avLst/>
          </a:prstGeom>
          <a:blipFill>
            <a:blip r:embed="rId13" cstate="print"/>
            <a:stretch>
              <a:fillRect/>
            </a:stretch>
          </a:blipFill>
        </p:spPr>
        <p:txBody>
          <a:bodyPr wrap="square" lIns="0" tIns="0" rIns="0" bIns="0" rtlCol="0"/>
          <a:lstStyle/>
          <a:p>
            <a:endParaRPr/>
          </a:p>
        </p:txBody>
      </p:sp>
      <p:sp>
        <p:nvSpPr>
          <p:cNvPr id="39" name="object 39"/>
          <p:cNvSpPr/>
          <p:nvPr/>
        </p:nvSpPr>
        <p:spPr>
          <a:xfrm>
            <a:off x="3428579" y="5339914"/>
            <a:ext cx="326447" cy="156853"/>
          </a:xfrm>
          <a:prstGeom prst="rect">
            <a:avLst/>
          </a:prstGeom>
          <a:blipFill>
            <a:blip r:embed="rId14" cstate="print"/>
            <a:stretch>
              <a:fillRect/>
            </a:stretch>
          </a:blipFill>
        </p:spPr>
        <p:txBody>
          <a:bodyPr wrap="square" lIns="0" tIns="0" rIns="0" bIns="0" rtlCol="0"/>
          <a:lstStyle/>
          <a:p>
            <a:endParaRPr/>
          </a:p>
        </p:txBody>
      </p:sp>
      <p:sp>
        <p:nvSpPr>
          <p:cNvPr id="40" name="object 40"/>
          <p:cNvSpPr/>
          <p:nvPr/>
        </p:nvSpPr>
        <p:spPr>
          <a:xfrm>
            <a:off x="3844291" y="5364095"/>
            <a:ext cx="141178" cy="147870"/>
          </a:xfrm>
          <a:prstGeom prst="rect">
            <a:avLst/>
          </a:prstGeom>
          <a:blipFill>
            <a:blip r:embed="rId15" cstate="print"/>
            <a:stretch>
              <a:fillRect/>
            </a:stretch>
          </a:blipFill>
        </p:spPr>
        <p:txBody>
          <a:bodyPr wrap="square" lIns="0" tIns="0" rIns="0" bIns="0" rtlCol="0"/>
          <a:lstStyle/>
          <a:p>
            <a:endParaRPr/>
          </a:p>
        </p:txBody>
      </p:sp>
      <p:sp>
        <p:nvSpPr>
          <p:cNvPr id="41" name="object 41"/>
          <p:cNvSpPr/>
          <p:nvPr/>
        </p:nvSpPr>
        <p:spPr>
          <a:xfrm>
            <a:off x="4075611" y="5344749"/>
            <a:ext cx="128363" cy="152016"/>
          </a:xfrm>
          <a:prstGeom prst="rect">
            <a:avLst/>
          </a:prstGeom>
          <a:blipFill>
            <a:blip r:embed="rId16" cstate="print"/>
            <a:stretch>
              <a:fillRect/>
            </a:stretch>
          </a:blipFill>
        </p:spPr>
        <p:txBody>
          <a:bodyPr wrap="square" lIns="0" tIns="0" rIns="0" bIns="0" rtlCol="0"/>
          <a:lstStyle/>
          <a:p>
            <a:endParaRPr/>
          </a:p>
        </p:txBody>
      </p:sp>
      <p:sp>
        <p:nvSpPr>
          <p:cNvPr id="42" name="object 42"/>
          <p:cNvSpPr/>
          <p:nvPr/>
        </p:nvSpPr>
        <p:spPr>
          <a:xfrm>
            <a:off x="4286076" y="5339914"/>
            <a:ext cx="284093" cy="156853"/>
          </a:xfrm>
          <a:prstGeom prst="rect">
            <a:avLst/>
          </a:prstGeom>
          <a:blipFill>
            <a:blip r:embed="rId17" cstate="print"/>
            <a:stretch>
              <a:fillRect/>
            </a:stretch>
          </a:blipFill>
        </p:spPr>
        <p:txBody>
          <a:bodyPr wrap="square" lIns="0" tIns="0" rIns="0" bIns="0" rtlCol="0"/>
          <a:lstStyle/>
          <a:p>
            <a:endParaRPr/>
          </a:p>
        </p:txBody>
      </p:sp>
      <p:sp>
        <p:nvSpPr>
          <p:cNvPr id="43" name="object 43"/>
          <p:cNvSpPr/>
          <p:nvPr/>
        </p:nvSpPr>
        <p:spPr>
          <a:xfrm>
            <a:off x="4650963" y="5339916"/>
            <a:ext cx="1348142" cy="196929"/>
          </a:xfrm>
          <a:prstGeom prst="rect">
            <a:avLst/>
          </a:prstGeom>
          <a:blipFill>
            <a:blip r:embed="rId18" cstate="print"/>
            <a:stretch>
              <a:fillRect/>
            </a:stretch>
          </a:blipFill>
        </p:spPr>
        <p:txBody>
          <a:bodyPr wrap="square" lIns="0" tIns="0" rIns="0" bIns="0" rtlCol="0"/>
          <a:lstStyle/>
          <a:p>
            <a:endParaRPr/>
          </a:p>
        </p:txBody>
      </p:sp>
      <p:sp>
        <p:nvSpPr>
          <p:cNvPr id="44" name="object 44"/>
          <p:cNvSpPr/>
          <p:nvPr/>
        </p:nvSpPr>
        <p:spPr>
          <a:xfrm>
            <a:off x="6088362" y="5357187"/>
            <a:ext cx="819050" cy="179655"/>
          </a:xfrm>
          <a:prstGeom prst="rect">
            <a:avLst/>
          </a:prstGeom>
          <a:blipFill>
            <a:blip r:embed="rId19" cstate="print"/>
            <a:stretch>
              <a:fillRect/>
            </a:stretch>
          </a:blipFill>
        </p:spPr>
        <p:txBody>
          <a:bodyPr wrap="square" lIns="0" tIns="0" rIns="0" bIns="0" rtlCol="0"/>
          <a:lstStyle/>
          <a:p>
            <a:endParaRPr/>
          </a:p>
        </p:txBody>
      </p:sp>
      <p:pic>
        <p:nvPicPr>
          <p:cNvPr id="46" name="Picture 45"/>
          <p:cNvPicPr>
            <a:picLocks noChangeAspect="1"/>
          </p:cNvPicPr>
          <p:nvPr/>
        </p:nvPicPr>
        <p:blipFill>
          <a:blip r:embed="rId20"/>
          <a:stretch>
            <a:fillRect/>
          </a:stretch>
        </p:blipFill>
        <p:spPr>
          <a:xfrm>
            <a:off x="3268819" y="2738018"/>
            <a:ext cx="2400029" cy="310942"/>
          </a:xfrm>
          <a:prstGeom prst="rect">
            <a:avLst/>
          </a:prstGeom>
        </p:spPr>
      </p:pic>
      <p:sp>
        <p:nvSpPr>
          <p:cNvPr id="14" name="TextBox 13"/>
          <p:cNvSpPr txBox="1"/>
          <p:nvPr/>
        </p:nvSpPr>
        <p:spPr>
          <a:xfrm>
            <a:off x="293326" y="6158424"/>
            <a:ext cx="7781622" cy="646331"/>
          </a:xfrm>
          <a:prstGeom prst="rect">
            <a:avLst/>
          </a:prstGeom>
          <a:noFill/>
        </p:spPr>
        <p:txBody>
          <a:bodyPr wrap="none" rtlCol="0">
            <a:spAutoFit/>
          </a:bodyPr>
          <a:lstStyle/>
          <a:p>
            <a:r>
              <a:rPr lang="en-US" dirty="0"/>
              <a:t>Li </a:t>
            </a:r>
            <a:r>
              <a:rPr lang="en-US" dirty="0" err="1"/>
              <a:t>Kan</a:t>
            </a:r>
            <a:r>
              <a:rPr lang="en-US" dirty="0"/>
              <a:t>, Principe J., “Kernel Adaptive Auto-Regressive Moving Average Algorithm”, </a:t>
            </a:r>
            <a:endParaRPr lang="en-US" dirty="0" smtClean="0"/>
          </a:p>
          <a:p>
            <a:r>
              <a:rPr lang="en-US" dirty="0" smtClean="0"/>
              <a:t>accepted </a:t>
            </a:r>
            <a:r>
              <a:rPr lang="en-US" u="sng" dirty="0"/>
              <a:t>IEEE Trans. Neural Networks and Learning Systems</a:t>
            </a:r>
            <a:r>
              <a:rPr lang="en-US" dirty="0"/>
              <a:t>, 2015</a:t>
            </a:r>
            <a:r>
              <a:rPr lang="en-US" dirty="0" smtClean="0">
                <a:effectLst/>
              </a:rPr>
              <a:t> </a:t>
            </a:r>
            <a:endParaRPr lang="en-US" dirty="0"/>
          </a:p>
        </p:txBody>
      </p:sp>
    </p:spTree>
    <p:extLst>
      <p:ext uri="{BB962C8B-B14F-4D97-AF65-F5344CB8AC3E}">
        <p14:creationId xmlns:p14="http://schemas.microsoft.com/office/powerpoint/2010/main" val="318553042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1043314" y="379461"/>
            <a:ext cx="7057373" cy="892116"/>
          </a:xfrm>
          <a:prstGeom prst="rect">
            <a:avLst/>
          </a:prstGeom>
        </p:spPr>
        <p:txBody>
          <a:bodyPr vert="horz" wrap="square" lIns="0" tIns="186023" rIns="0" bIns="0" rtlCol="0">
            <a:spAutoFit/>
          </a:bodyPr>
          <a:lstStyle/>
          <a:p>
            <a:r>
              <a:rPr dirty="0">
                <a:latin typeface="Arial"/>
                <a:cs typeface="Arial"/>
              </a:rPr>
              <a:t>Theory</a:t>
            </a:r>
            <a:r>
              <a:rPr spc="-9" dirty="0">
                <a:latin typeface="Arial"/>
                <a:cs typeface="Arial"/>
              </a:rPr>
              <a:t> </a:t>
            </a:r>
            <a:r>
              <a:rPr dirty="0">
                <a:latin typeface="Arial"/>
                <a:cs typeface="Arial"/>
              </a:rPr>
              <a:t>of </a:t>
            </a:r>
            <a:r>
              <a:rPr lang="en-US" spc="-22" dirty="0">
                <a:latin typeface="Arial"/>
                <a:cs typeface="Arial"/>
              </a:rPr>
              <a:t>KAARMA</a:t>
            </a:r>
            <a:endParaRPr spc="-22" dirty="0">
              <a:latin typeface="Arial"/>
              <a:cs typeface="Arial"/>
            </a:endParaRPr>
          </a:p>
        </p:txBody>
      </p:sp>
      <p:sp>
        <p:nvSpPr>
          <p:cNvPr id="69" name="object 69"/>
          <p:cNvSpPr txBox="1">
            <a:spLocks noGrp="1"/>
          </p:cNvSpPr>
          <p:nvPr>
            <p:ph type="sldNum" sz="quarter" idx="12"/>
          </p:nvPr>
        </p:nvSpPr>
        <p:spPr>
          <a:xfrm>
            <a:off x="7968643" y="6158424"/>
            <a:ext cx="194934" cy="184666"/>
          </a:xfrm>
          <a:prstGeom prst="rect">
            <a:avLst/>
          </a:prstGeom>
        </p:spPr>
        <p:txBody>
          <a:bodyPr vert="horz" wrap="square" lIns="0" tIns="0" rIns="0" bIns="0" rtlCol="0">
            <a:spAutoFit/>
          </a:bodyPr>
          <a:lstStyle/>
          <a:p>
            <a:pPr marL="22253"/>
            <a:fld id="{81D60167-4931-47E6-BA6A-407CBD079E47}" type="slidenum">
              <a:rPr spc="-9" dirty="0"/>
              <a:pPr marL="22253"/>
              <a:t>24</a:t>
            </a:fld>
            <a:endParaRPr spc="-9" dirty="0"/>
          </a:p>
        </p:txBody>
      </p:sp>
      <p:sp>
        <p:nvSpPr>
          <p:cNvPr id="15" name="object 15"/>
          <p:cNvSpPr txBox="1"/>
          <p:nvPr/>
        </p:nvSpPr>
        <p:spPr>
          <a:xfrm>
            <a:off x="1053086" y="1808458"/>
            <a:ext cx="6385916" cy="376774"/>
          </a:xfrm>
          <a:prstGeom prst="rect">
            <a:avLst/>
          </a:prstGeom>
        </p:spPr>
        <p:txBody>
          <a:bodyPr vert="horz" wrap="square" lIns="0" tIns="0" rIns="0" bIns="0" rtlCol="0">
            <a:spAutoFit/>
          </a:bodyPr>
          <a:lstStyle/>
          <a:p>
            <a:pPr marL="251461" indent="-240335">
              <a:buClr>
                <a:srgbClr val="126D92"/>
              </a:buClr>
              <a:buSzPct val="85185"/>
              <a:buFont typeface="Wingdings 2"/>
              <a:buChar char=""/>
              <a:tabLst>
                <a:tab pos="251461" algn="l"/>
              </a:tabLst>
            </a:pPr>
            <a:r>
              <a:rPr sz="2400" dirty="0">
                <a:latin typeface="Arial"/>
                <a:cs typeface="Arial"/>
              </a:rPr>
              <a:t>The</a:t>
            </a:r>
            <a:r>
              <a:rPr sz="2400" spc="-4" dirty="0">
                <a:latin typeface="Arial"/>
                <a:cs typeface="Arial"/>
              </a:rPr>
              <a:t> feature</a:t>
            </a:r>
            <a:r>
              <a:rPr sz="2400" dirty="0">
                <a:latin typeface="Arial"/>
                <a:cs typeface="Arial"/>
              </a:rPr>
              <a:t>s</a:t>
            </a:r>
            <a:r>
              <a:rPr sz="2400" spc="-18" dirty="0">
                <a:latin typeface="Arial"/>
                <a:cs typeface="Arial"/>
              </a:rPr>
              <a:t> </a:t>
            </a:r>
            <a:r>
              <a:rPr sz="2400" spc="-13" dirty="0">
                <a:latin typeface="Arial"/>
                <a:cs typeface="Arial"/>
              </a:rPr>
              <a:t>i</a:t>
            </a:r>
            <a:r>
              <a:rPr sz="2400" spc="-18" dirty="0">
                <a:latin typeface="Arial"/>
                <a:cs typeface="Arial"/>
              </a:rPr>
              <a:t>n</a:t>
            </a:r>
            <a:r>
              <a:rPr sz="2400" spc="-4" dirty="0">
                <a:latin typeface="Arial"/>
                <a:cs typeface="Arial"/>
              </a:rPr>
              <a:t> th</a:t>
            </a:r>
            <a:r>
              <a:rPr sz="2400" dirty="0">
                <a:latin typeface="Arial"/>
                <a:cs typeface="Arial"/>
              </a:rPr>
              <a:t>e</a:t>
            </a:r>
            <a:r>
              <a:rPr sz="2400" spc="-4" dirty="0">
                <a:latin typeface="Arial"/>
                <a:cs typeface="Arial"/>
              </a:rPr>
              <a:t> tensor-produc</a:t>
            </a:r>
            <a:r>
              <a:rPr sz="2400" dirty="0">
                <a:latin typeface="Arial"/>
                <a:cs typeface="Arial"/>
              </a:rPr>
              <a:t>t</a:t>
            </a:r>
            <a:r>
              <a:rPr sz="2400" spc="9" dirty="0">
                <a:latin typeface="Arial"/>
                <a:cs typeface="Arial"/>
              </a:rPr>
              <a:t> </a:t>
            </a:r>
            <a:r>
              <a:rPr sz="2400" spc="-18" dirty="0">
                <a:latin typeface="Arial"/>
                <a:cs typeface="Arial"/>
              </a:rPr>
              <a:t>RKHS</a:t>
            </a:r>
            <a:r>
              <a:rPr sz="2400" spc="-9" dirty="0">
                <a:latin typeface="Arial"/>
                <a:cs typeface="Arial"/>
              </a:rPr>
              <a:t> </a:t>
            </a:r>
            <a:r>
              <a:rPr lang="en-US" sz="2400" spc="-4" dirty="0">
                <a:latin typeface="Arial"/>
                <a:cs typeface="Arial"/>
              </a:rPr>
              <a:t>are</a:t>
            </a:r>
            <a:endParaRPr sz="2400" dirty="0">
              <a:latin typeface="Arial"/>
              <a:cs typeface="Arial"/>
            </a:endParaRPr>
          </a:p>
        </p:txBody>
      </p:sp>
      <p:sp>
        <p:nvSpPr>
          <p:cNvPr id="16" name="object 16"/>
          <p:cNvSpPr txBox="1"/>
          <p:nvPr/>
        </p:nvSpPr>
        <p:spPr>
          <a:xfrm>
            <a:off x="988250" y="2738019"/>
            <a:ext cx="6320436" cy="369332"/>
          </a:xfrm>
          <a:prstGeom prst="rect">
            <a:avLst/>
          </a:prstGeom>
        </p:spPr>
        <p:txBody>
          <a:bodyPr vert="horz" wrap="square" lIns="0" tIns="0" rIns="0" bIns="0" rtlCol="0">
            <a:spAutoFit/>
          </a:bodyPr>
          <a:lstStyle/>
          <a:p>
            <a:pPr marL="251461" indent="-240335">
              <a:buClr>
                <a:srgbClr val="126D92"/>
              </a:buClr>
              <a:buSzPct val="85185"/>
              <a:buFont typeface="Wingdings 2"/>
              <a:buChar char=""/>
              <a:tabLst>
                <a:tab pos="251461" algn="l"/>
              </a:tabLst>
            </a:pPr>
            <a:r>
              <a:rPr sz="2400" dirty="0">
                <a:latin typeface="Arial"/>
                <a:cs typeface="Arial"/>
              </a:rPr>
              <a:t>The</a:t>
            </a:r>
            <a:r>
              <a:rPr sz="2400" spc="-13" dirty="0">
                <a:latin typeface="Arial"/>
                <a:cs typeface="Arial"/>
              </a:rPr>
              <a:t> </a:t>
            </a:r>
            <a:r>
              <a:rPr sz="2400" spc="-4" dirty="0">
                <a:latin typeface="Arial"/>
                <a:cs typeface="Arial"/>
              </a:rPr>
              <a:t>tenso</a:t>
            </a:r>
            <a:r>
              <a:rPr sz="2400" dirty="0">
                <a:latin typeface="Arial"/>
                <a:cs typeface="Arial"/>
              </a:rPr>
              <a:t>r</a:t>
            </a:r>
            <a:r>
              <a:rPr sz="2400" spc="-9" dirty="0">
                <a:latin typeface="Arial"/>
                <a:cs typeface="Arial"/>
              </a:rPr>
              <a:t> </a:t>
            </a:r>
            <a:r>
              <a:rPr sz="2400" spc="-4" dirty="0">
                <a:latin typeface="Arial"/>
                <a:cs typeface="Arial"/>
              </a:rPr>
              <a:t>produc</a:t>
            </a:r>
            <a:r>
              <a:rPr sz="2400" dirty="0">
                <a:latin typeface="Arial"/>
                <a:cs typeface="Arial"/>
              </a:rPr>
              <a:t>t</a:t>
            </a:r>
            <a:r>
              <a:rPr sz="2400" spc="-4" dirty="0">
                <a:latin typeface="Arial"/>
                <a:cs typeface="Arial"/>
              </a:rPr>
              <a:t> </a:t>
            </a:r>
            <a:r>
              <a:rPr sz="2400" dirty="0">
                <a:latin typeface="Arial"/>
                <a:cs typeface="Arial"/>
              </a:rPr>
              <a:t>kernel</a:t>
            </a:r>
            <a:r>
              <a:rPr sz="2400" spc="-18" dirty="0">
                <a:latin typeface="Arial"/>
                <a:cs typeface="Arial"/>
              </a:rPr>
              <a:t> </a:t>
            </a:r>
            <a:r>
              <a:rPr sz="2400" spc="-4" dirty="0">
                <a:latin typeface="Arial"/>
                <a:cs typeface="Arial"/>
              </a:rPr>
              <a:t>i</a:t>
            </a:r>
            <a:r>
              <a:rPr sz="2400" dirty="0">
                <a:latin typeface="Arial"/>
                <a:cs typeface="Arial"/>
              </a:rPr>
              <a:t>s</a:t>
            </a:r>
            <a:r>
              <a:rPr sz="2400" spc="-13" dirty="0">
                <a:latin typeface="Arial"/>
                <a:cs typeface="Arial"/>
              </a:rPr>
              <a:t> </a:t>
            </a:r>
            <a:r>
              <a:rPr sz="2400" spc="-4" dirty="0">
                <a:latin typeface="Arial"/>
                <a:cs typeface="Arial"/>
              </a:rPr>
              <a:t>define</a:t>
            </a:r>
            <a:r>
              <a:rPr sz="2400" dirty="0">
                <a:latin typeface="Arial"/>
                <a:cs typeface="Arial"/>
              </a:rPr>
              <a:t>d</a:t>
            </a:r>
            <a:r>
              <a:rPr sz="2400" spc="-9" dirty="0">
                <a:latin typeface="Arial"/>
                <a:cs typeface="Arial"/>
              </a:rPr>
              <a:t> </a:t>
            </a:r>
            <a:r>
              <a:rPr sz="2400" spc="-4" dirty="0">
                <a:latin typeface="Arial"/>
                <a:cs typeface="Arial"/>
              </a:rPr>
              <a:t>by</a:t>
            </a:r>
            <a:endParaRPr sz="2400" dirty="0">
              <a:latin typeface="Arial"/>
              <a:cs typeface="Arial"/>
            </a:endParaRPr>
          </a:p>
        </p:txBody>
      </p:sp>
      <p:sp>
        <p:nvSpPr>
          <p:cNvPr id="17" name="object 17"/>
          <p:cNvSpPr/>
          <p:nvPr/>
        </p:nvSpPr>
        <p:spPr>
          <a:xfrm>
            <a:off x="1444363" y="3372338"/>
            <a:ext cx="428095" cy="229406"/>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1933051" y="3372338"/>
            <a:ext cx="252166" cy="229406"/>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2242559" y="3359904"/>
            <a:ext cx="422230" cy="241843"/>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2725388" y="3359904"/>
            <a:ext cx="649636" cy="244607"/>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3476676" y="3460782"/>
            <a:ext cx="141721" cy="54127"/>
          </a:xfrm>
          <a:custGeom>
            <a:avLst/>
            <a:gdLst/>
            <a:ahLst/>
            <a:cxnLst/>
            <a:rect l="l" t="t" r="r" b="b"/>
            <a:pathLst>
              <a:path w="165735" h="59689">
                <a:moveTo>
                  <a:pt x="165354" y="57150"/>
                </a:moveTo>
                <a:lnTo>
                  <a:pt x="164592" y="50292"/>
                </a:lnTo>
                <a:lnTo>
                  <a:pt x="163830" y="49530"/>
                </a:lnTo>
                <a:lnTo>
                  <a:pt x="163830" y="48768"/>
                </a:lnTo>
                <a:lnTo>
                  <a:pt x="2286" y="49530"/>
                </a:lnTo>
                <a:lnTo>
                  <a:pt x="1524" y="50292"/>
                </a:lnTo>
                <a:lnTo>
                  <a:pt x="762" y="50292"/>
                </a:lnTo>
                <a:lnTo>
                  <a:pt x="762" y="53340"/>
                </a:lnTo>
                <a:lnTo>
                  <a:pt x="0" y="54102"/>
                </a:lnTo>
                <a:lnTo>
                  <a:pt x="762" y="57150"/>
                </a:lnTo>
                <a:lnTo>
                  <a:pt x="2286" y="58674"/>
                </a:lnTo>
                <a:lnTo>
                  <a:pt x="7620" y="59436"/>
                </a:lnTo>
                <a:lnTo>
                  <a:pt x="156972" y="59436"/>
                </a:lnTo>
                <a:lnTo>
                  <a:pt x="163830" y="58674"/>
                </a:lnTo>
                <a:lnTo>
                  <a:pt x="165354" y="57150"/>
                </a:lnTo>
                <a:close/>
              </a:path>
              <a:path w="165735" h="59689">
                <a:moveTo>
                  <a:pt x="165354" y="7620"/>
                </a:moveTo>
                <a:lnTo>
                  <a:pt x="165354" y="762"/>
                </a:lnTo>
                <a:lnTo>
                  <a:pt x="163830" y="762"/>
                </a:lnTo>
                <a:lnTo>
                  <a:pt x="163830" y="0"/>
                </a:lnTo>
                <a:lnTo>
                  <a:pt x="2286" y="762"/>
                </a:lnTo>
                <a:lnTo>
                  <a:pt x="1524" y="1524"/>
                </a:lnTo>
                <a:lnTo>
                  <a:pt x="762" y="1524"/>
                </a:lnTo>
                <a:lnTo>
                  <a:pt x="762" y="3810"/>
                </a:lnTo>
                <a:lnTo>
                  <a:pt x="0" y="4572"/>
                </a:lnTo>
                <a:lnTo>
                  <a:pt x="762" y="7620"/>
                </a:lnTo>
                <a:lnTo>
                  <a:pt x="2286" y="9144"/>
                </a:lnTo>
                <a:lnTo>
                  <a:pt x="7620" y="9906"/>
                </a:lnTo>
                <a:lnTo>
                  <a:pt x="156972" y="9906"/>
                </a:lnTo>
                <a:lnTo>
                  <a:pt x="163830" y="9144"/>
                </a:lnTo>
                <a:lnTo>
                  <a:pt x="165354" y="7620"/>
                </a:lnTo>
                <a:close/>
              </a:path>
            </a:pathLst>
          </a:custGeom>
          <a:solidFill>
            <a:srgbClr val="000000"/>
          </a:solidFill>
        </p:spPr>
        <p:txBody>
          <a:bodyPr wrap="square" lIns="0" tIns="0" rIns="0" bIns="0" rtlCol="0"/>
          <a:lstStyle/>
          <a:p>
            <a:endParaRPr/>
          </a:p>
        </p:txBody>
      </p:sp>
      <p:sp>
        <p:nvSpPr>
          <p:cNvPr id="22" name="object 22"/>
          <p:cNvSpPr/>
          <p:nvPr/>
        </p:nvSpPr>
        <p:spPr>
          <a:xfrm>
            <a:off x="3695609" y="3372338"/>
            <a:ext cx="569491" cy="229406"/>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4325700" y="3441439"/>
            <a:ext cx="122173" cy="104799"/>
          </a:xfrm>
          <a:custGeom>
            <a:avLst/>
            <a:gdLst/>
            <a:ahLst/>
            <a:cxnLst/>
            <a:rect l="l" t="t" r="r" b="b"/>
            <a:pathLst>
              <a:path w="142875" h="115570">
                <a:moveTo>
                  <a:pt x="93725" y="102870"/>
                </a:moveTo>
                <a:lnTo>
                  <a:pt x="93725" y="89154"/>
                </a:lnTo>
                <a:lnTo>
                  <a:pt x="92963" y="89154"/>
                </a:lnTo>
                <a:lnTo>
                  <a:pt x="92963" y="91440"/>
                </a:lnTo>
                <a:lnTo>
                  <a:pt x="92201" y="91440"/>
                </a:lnTo>
                <a:lnTo>
                  <a:pt x="92201" y="92964"/>
                </a:lnTo>
                <a:lnTo>
                  <a:pt x="89915" y="95250"/>
                </a:lnTo>
                <a:lnTo>
                  <a:pt x="89153" y="95250"/>
                </a:lnTo>
                <a:lnTo>
                  <a:pt x="89153" y="96774"/>
                </a:lnTo>
                <a:lnTo>
                  <a:pt x="87629" y="98298"/>
                </a:lnTo>
                <a:lnTo>
                  <a:pt x="84721" y="100266"/>
                </a:lnTo>
                <a:lnTo>
                  <a:pt x="82232" y="102527"/>
                </a:lnTo>
                <a:lnTo>
                  <a:pt x="79247" y="104394"/>
                </a:lnTo>
                <a:lnTo>
                  <a:pt x="73913" y="105918"/>
                </a:lnTo>
                <a:lnTo>
                  <a:pt x="57149" y="105918"/>
                </a:lnTo>
                <a:lnTo>
                  <a:pt x="51815" y="104394"/>
                </a:lnTo>
                <a:lnTo>
                  <a:pt x="48767" y="101346"/>
                </a:lnTo>
                <a:lnTo>
                  <a:pt x="48005" y="98298"/>
                </a:lnTo>
                <a:lnTo>
                  <a:pt x="47243" y="96774"/>
                </a:lnTo>
                <a:lnTo>
                  <a:pt x="45719" y="86868"/>
                </a:lnTo>
                <a:lnTo>
                  <a:pt x="45719" y="0"/>
                </a:lnTo>
                <a:lnTo>
                  <a:pt x="23621" y="762"/>
                </a:lnTo>
                <a:lnTo>
                  <a:pt x="0" y="762"/>
                </a:lnTo>
                <a:lnTo>
                  <a:pt x="0" y="13716"/>
                </a:lnTo>
                <a:lnTo>
                  <a:pt x="13715" y="14478"/>
                </a:lnTo>
                <a:lnTo>
                  <a:pt x="16763" y="17526"/>
                </a:lnTo>
                <a:lnTo>
                  <a:pt x="17525" y="83058"/>
                </a:lnTo>
                <a:lnTo>
                  <a:pt x="18287" y="91440"/>
                </a:lnTo>
                <a:lnTo>
                  <a:pt x="20573" y="99822"/>
                </a:lnTo>
                <a:lnTo>
                  <a:pt x="22859" y="101346"/>
                </a:lnTo>
                <a:lnTo>
                  <a:pt x="23621" y="102870"/>
                </a:lnTo>
                <a:lnTo>
                  <a:pt x="30479" y="109728"/>
                </a:lnTo>
                <a:lnTo>
                  <a:pt x="34289" y="111252"/>
                </a:lnTo>
                <a:lnTo>
                  <a:pt x="39623" y="113538"/>
                </a:lnTo>
                <a:lnTo>
                  <a:pt x="43433" y="114300"/>
                </a:lnTo>
                <a:lnTo>
                  <a:pt x="50291" y="115062"/>
                </a:lnTo>
                <a:lnTo>
                  <a:pt x="73151" y="115062"/>
                </a:lnTo>
                <a:lnTo>
                  <a:pt x="76961" y="114300"/>
                </a:lnTo>
                <a:lnTo>
                  <a:pt x="82080" y="112395"/>
                </a:lnTo>
                <a:lnTo>
                  <a:pt x="90830" y="107353"/>
                </a:lnTo>
                <a:lnTo>
                  <a:pt x="93725" y="102870"/>
                </a:lnTo>
                <a:close/>
              </a:path>
              <a:path w="142875" h="115570">
                <a:moveTo>
                  <a:pt x="142493" y="114300"/>
                </a:moveTo>
                <a:lnTo>
                  <a:pt x="142493" y="102108"/>
                </a:lnTo>
                <a:lnTo>
                  <a:pt x="137921" y="102108"/>
                </a:lnTo>
                <a:lnTo>
                  <a:pt x="128777" y="101346"/>
                </a:lnTo>
                <a:lnTo>
                  <a:pt x="126491" y="98298"/>
                </a:lnTo>
                <a:lnTo>
                  <a:pt x="124967" y="92964"/>
                </a:lnTo>
                <a:lnTo>
                  <a:pt x="124967" y="0"/>
                </a:lnTo>
                <a:lnTo>
                  <a:pt x="102869" y="762"/>
                </a:lnTo>
                <a:lnTo>
                  <a:pt x="79247" y="762"/>
                </a:lnTo>
                <a:lnTo>
                  <a:pt x="79247" y="13716"/>
                </a:lnTo>
                <a:lnTo>
                  <a:pt x="92963" y="14478"/>
                </a:lnTo>
                <a:lnTo>
                  <a:pt x="94487" y="16002"/>
                </a:lnTo>
                <a:lnTo>
                  <a:pt x="95249" y="17526"/>
                </a:lnTo>
                <a:lnTo>
                  <a:pt x="96773" y="80772"/>
                </a:lnTo>
                <a:lnTo>
                  <a:pt x="96773" y="97536"/>
                </a:lnTo>
                <a:lnTo>
                  <a:pt x="97535" y="97536"/>
                </a:lnTo>
                <a:lnTo>
                  <a:pt x="97535" y="96774"/>
                </a:lnTo>
                <a:lnTo>
                  <a:pt x="98297" y="115062"/>
                </a:lnTo>
                <a:lnTo>
                  <a:pt x="121157" y="115062"/>
                </a:lnTo>
                <a:lnTo>
                  <a:pt x="142493" y="114300"/>
                </a:lnTo>
                <a:close/>
              </a:path>
              <a:path w="142875" h="115570">
                <a:moveTo>
                  <a:pt x="96773" y="99822"/>
                </a:moveTo>
                <a:lnTo>
                  <a:pt x="96773" y="80772"/>
                </a:lnTo>
                <a:lnTo>
                  <a:pt x="95249" y="80772"/>
                </a:lnTo>
                <a:lnTo>
                  <a:pt x="95249" y="84582"/>
                </a:lnTo>
                <a:lnTo>
                  <a:pt x="94487" y="84582"/>
                </a:lnTo>
                <a:lnTo>
                  <a:pt x="94487" y="87630"/>
                </a:lnTo>
                <a:lnTo>
                  <a:pt x="93725" y="87630"/>
                </a:lnTo>
                <a:lnTo>
                  <a:pt x="93725" y="101346"/>
                </a:lnTo>
                <a:lnTo>
                  <a:pt x="94487" y="101346"/>
                </a:lnTo>
                <a:lnTo>
                  <a:pt x="96773" y="99822"/>
                </a:lnTo>
                <a:close/>
              </a:path>
            </a:pathLst>
          </a:custGeom>
          <a:solidFill>
            <a:srgbClr val="000000"/>
          </a:solidFill>
        </p:spPr>
        <p:txBody>
          <a:bodyPr wrap="square" lIns="0" tIns="0" rIns="0" bIns="0" rtlCol="0"/>
          <a:lstStyle/>
          <a:p>
            <a:endParaRPr/>
          </a:p>
        </p:txBody>
      </p:sp>
      <p:sp>
        <p:nvSpPr>
          <p:cNvPr id="24" name="object 24"/>
          <p:cNvSpPr/>
          <p:nvPr/>
        </p:nvSpPr>
        <p:spPr>
          <a:xfrm>
            <a:off x="4470353" y="3520900"/>
            <a:ext cx="24977" cy="68522"/>
          </a:xfrm>
          <a:custGeom>
            <a:avLst/>
            <a:gdLst/>
            <a:ahLst/>
            <a:cxnLst/>
            <a:rect l="l" t="t" r="r" b="b"/>
            <a:pathLst>
              <a:path w="29210" h="75564">
                <a:moveTo>
                  <a:pt x="28956" y="36575"/>
                </a:moveTo>
                <a:lnTo>
                  <a:pt x="19050" y="761"/>
                </a:lnTo>
                <a:lnTo>
                  <a:pt x="19050" y="0"/>
                </a:lnTo>
                <a:lnTo>
                  <a:pt x="9144" y="761"/>
                </a:lnTo>
                <a:lnTo>
                  <a:pt x="7620" y="1523"/>
                </a:lnTo>
                <a:lnTo>
                  <a:pt x="6858" y="2285"/>
                </a:lnTo>
                <a:lnTo>
                  <a:pt x="4572" y="3809"/>
                </a:lnTo>
                <a:lnTo>
                  <a:pt x="3810" y="3809"/>
                </a:lnTo>
                <a:lnTo>
                  <a:pt x="3810" y="5333"/>
                </a:lnTo>
                <a:lnTo>
                  <a:pt x="3048" y="6095"/>
                </a:lnTo>
                <a:lnTo>
                  <a:pt x="2286" y="6095"/>
                </a:lnTo>
                <a:lnTo>
                  <a:pt x="2286" y="8381"/>
                </a:lnTo>
                <a:lnTo>
                  <a:pt x="762" y="8381"/>
                </a:lnTo>
                <a:lnTo>
                  <a:pt x="762" y="12953"/>
                </a:lnTo>
                <a:lnTo>
                  <a:pt x="0" y="13715"/>
                </a:lnTo>
                <a:lnTo>
                  <a:pt x="762" y="17525"/>
                </a:lnTo>
                <a:lnTo>
                  <a:pt x="3048" y="19811"/>
                </a:lnTo>
                <a:lnTo>
                  <a:pt x="3810" y="22097"/>
                </a:lnTo>
                <a:lnTo>
                  <a:pt x="4572" y="22859"/>
                </a:lnTo>
                <a:lnTo>
                  <a:pt x="6858" y="23621"/>
                </a:lnTo>
                <a:lnTo>
                  <a:pt x="9144" y="25907"/>
                </a:lnTo>
                <a:lnTo>
                  <a:pt x="19050" y="25907"/>
                </a:lnTo>
                <a:lnTo>
                  <a:pt x="20574" y="24383"/>
                </a:lnTo>
                <a:lnTo>
                  <a:pt x="23622" y="22859"/>
                </a:lnTo>
                <a:lnTo>
                  <a:pt x="23622" y="52577"/>
                </a:lnTo>
                <a:lnTo>
                  <a:pt x="24384" y="52577"/>
                </a:lnTo>
                <a:lnTo>
                  <a:pt x="24384" y="49529"/>
                </a:lnTo>
                <a:lnTo>
                  <a:pt x="25146" y="49529"/>
                </a:lnTo>
                <a:lnTo>
                  <a:pt x="25146" y="48005"/>
                </a:lnTo>
                <a:lnTo>
                  <a:pt x="26670" y="48005"/>
                </a:lnTo>
                <a:lnTo>
                  <a:pt x="26670" y="44195"/>
                </a:lnTo>
                <a:lnTo>
                  <a:pt x="27432" y="44195"/>
                </a:lnTo>
                <a:lnTo>
                  <a:pt x="27432" y="40385"/>
                </a:lnTo>
                <a:lnTo>
                  <a:pt x="28194" y="40385"/>
                </a:lnTo>
                <a:lnTo>
                  <a:pt x="28194" y="36575"/>
                </a:lnTo>
                <a:lnTo>
                  <a:pt x="28956" y="36575"/>
                </a:lnTo>
                <a:close/>
              </a:path>
              <a:path w="29210" h="75564">
                <a:moveTo>
                  <a:pt x="16764" y="67055"/>
                </a:moveTo>
                <a:lnTo>
                  <a:pt x="16764" y="57149"/>
                </a:lnTo>
                <a:lnTo>
                  <a:pt x="15240" y="57149"/>
                </a:lnTo>
                <a:lnTo>
                  <a:pt x="15240" y="58673"/>
                </a:lnTo>
                <a:lnTo>
                  <a:pt x="14478" y="58673"/>
                </a:lnTo>
                <a:lnTo>
                  <a:pt x="14478" y="60959"/>
                </a:lnTo>
                <a:lnTo>
                  <a:pt x="12954" y="62483"/>
                </a:lnTo>
                <a:lnTo>
                  <a:pt x="12192" y="62483"/>
                </a:lnTo>
                <a:lnTo>
                  <a:pt x="12192" y="64007"/>
                </a:lnTo>
                <a:lnTo>
                  <a:pt x="8382" y="67817"/>
                </a:lnTo>
                <a:lnTo>
                  <a:pt x="7620" y="67817"/>
                </a:lnTo>
                <a:lnTo>
                  <a:pt x="7620" y="70103"/>
                </a:lnTo>
                <a:lnTo>
                  <a:pt x="6858" y="70865"/>
                </a:lnTo>
                <a:lnTo>
                  <a:pt x="5334" y="70865"/>
                </a:lnTo>
                <a:lnTo>
                  <a:pt x="5334" y="72389"/>
                </a:lnTo>
                <a:lnTo>
                  <a:pt x="4572" y="73151"/>
                </a:lnTo>
                <a:lnTo>
                  <a:pt x="5334" y="75437"/>
                </a:lnTo>
                <a:lnTo>
                  <a:pt x="8382" y="75437"/>
                </a:lnTo>
                <a:lnTo>
                  <a:pt x="9906" y="74675"/>
                </a:lnTo>
                <a:lnTo>
                  <a:pt x="12954" y="71627"/>
                </a:lnTo>
                <a:lnTo>
                  <a:pt x="12954" y="70103"/>
                </a:lnTo>
                <a:lnTo>
                  <a:pt x="13716" y="70103"/>
                </a:lnTo>
                <a:lnTo>
                  <a:pt x="16764" y="67055"/>
                </a:lnTo>
                <a:close/>
              </a:path>
              <a:path w="29210" h="75564">
                <a:moveTo>
                  <a:pt x="19812" y="61721"/>
                </a:moveTo>
                <a:lnTo>
                  <a:pt x="19812" y="49529"/>
                </a:lnTo>
                <a:lnTo>
                  <a:pt x="19050" y="49529"/>
                </a:lnTo>
                <a:lnTo>
                  <a:pt x="19050" y="52577"/>
                </a:lnTo>
                <a:lnTo>
                  <a:pt x="18288" y="53339"/>
                </a:lnTo>
                <a:lnTo>
                  <a:pt x="17526" y="53339"/>
                </a:lnTo>
                <a:lnTo>
                  <a:pt x="17526" y="54863"/>
                </a:lnTo>
                <a:lnTo>
                  <a:pt x="16764" y="54863"/>
                </a:lnTo>
                <a:lnTo>
                  <a:pt x="16764" y="65531"/>
                </a:lnTo>
                <a:lnTo>
                  <a:pt x="17526" y="65531"/>
                </a:lnTo>
                <a:lnTo>
                  <a:pt x="18288" y="64007"/>
                </a:lnTo>
                <a:lnTo>
                  <a:pt x="18288" y="62483"/>
                </a:lnTo>
                <a:lnTo>
                  <a:pt x="19050" y="62483"/>
                </a:lnTo>
                <a:lnTo>
                  <a:pt x="19812" y="61721"/>
                </a:lnTo>
                <a:close/>
              </a:path>
              <a:path w="29210" h="75564">
                <a:moveTo>
                  <a:pt x="20574" y="59435"/>
                </a:moveTo>
                <a:lnTo>
                  <a:pt x="20574" y="46481"/>
                </a:lnTo>
                <a:lnTo>
                  <a:pt x="19812" y="46481"/>
                </a:lnTo>
                <a:lnTo>
                  <a:pt x="19812" y="59435"/>
                </a:lnTo>
                <a:lnTo>
                  <a:pt x="20574" y="59435"/>
                </a:lnTo>
                <a:close/>
              </a:path>
              <a:path w="29210" h="75564">
                <a:moveTo>
                  <a:pt x="22098" y="57911"/>
                </a:moveTo>
                <a:lnTo>
                  <a:pt x="22098" y="44195"/>
                </a:lnTo>
                <a:lnTo>
                  <a:pt x="20574" y="44195"/>
                </a:lnTo>
                <a:lnTo>
                  <a:pt x="20574" y="57911"/>
                </a:lnTo>
                <a:lnTo>
                  <a:pt x="22098" y="57911"/>
                </a:lnTo>
                <a:close/>
              </a:path>
              <a:path w="29210" h="75564">
                <a:moveTo>
                  <a:pt x="22860" y="56387"/>
                </a:moveTo>
                <a:lnTo>
                  <a:pt x="22860" y="41147"/>
                </a:lnTo>
                <a:lnTo>
                  <a:pt x="22098" y="41147"/>
                </a:lnTo>
                <a:lnTo>
                  <a:pt x="22098" y="56387"/>
                </a:lnTo>
                <a:lnTo>
                  <a:pt x="22860" y="56387"/>
                </a:lnTo>
                <a:close/>
              </a:path>
              <a:path w="29210" h="75564">
                <a:moveTo>
                  <a:pt x="23622" y="54101"/>
                </a:moveTo>
                <a:lnTo>
                  <a:pt x="23622" y="35051"/>
                </a:lnTo>
                <a:lnTo>
                  <a:pt x="22860" y="35051"/>
                </a:lnTo>
                <a:lnTo>
                  <a:pt x="22860" y="54101"/>
                </a:lnTo>
                <a:lnTo>
                  <a:pt x="23622" y="54101"/>
                </a:lnTo>
                <a:close/>
              </a:path>
            </a:pathLst>
          </a:custGeom>
          <a:solidFill>
            <a:srgbClr val="000000"/>
          </a:solidFill>
        </p:spPr>
        <p:txBody>
          <a:bodyPr wrap="square" lIns="0" tIns="0" rIns="0" bIns="0" rtlCol="0"/>
          <a:lstStyle/>
          <a:p>
            <a:endParaRPr/>
          </a:p>
        </p:txBody>
      </p:sp>
      <p:sp>
        <p:nvSpPr>
          <p:cNvPr id="25" name="object 25"/>
          <p:cNvSpPr/>
          <p:nvPr/>
        </p:nvSpPr>
        <p:spPr>
          <a:xfrm>
            <a:off x="4555060" y="3359905"/>
            <a:ext cx="190905" cy="229405"/>
          </a:xfrm>
          <a:prstGeom prst="rect">
            <a:avLst/>
          </a:prstGeom>
          <a:blipFill>
            <a:blip r:embed="rId8" cstate="print"/>
            <a:stretch>
              <a:fillRect/>
            </a:stretch>
          </a:blipFill>
        </p:spPr>
        <p:txBody>
          <a:bodyPr wrap="square" lIns="0" tIns="0" rIns="0" bIns="0" rtlCol="0"/>
          <a:lstStyle/>
          <a:p>
            <a:endParaRPr/>
          </a:p>
        </p:txBody>
      </p:sp>
      <p:sp>
        <p:nvSpPr>
          <p:cNvPr id="26" name="object 26"/>
          <p:cNvSpPr/>
          <p:nvPr/>
        </p:nvSpPr>
        <p:spPr>
          <a:xfrm>
            <a:off x="4806571" y="3359904"/>
            <a:ext cx="247594" cy="241843"/>
          </a:xfrm>
          <a:prstGeom prst="rect">
            <a:avLst/>
          </a:prstGeom>
          <a:blipFill>
            <a:blip r:embed="rId9" cstate="print"/>
            <a:stretch>
              <a:fillRect/>
            </a:stretch>
          </a:blipFill>
        </p:spPr>
        <p:txBody>
          <a:bodyPr wrap="square" lIns="0" tIns="0" rIns="0" bIns="0" rtlCol="0"/>
          <a:lstStyle/>
          <a:p>
            <a:endParaRPr/>
          </a:p>
        </p:txBody>
      </p:sp>
      <p:sp>
        <p:nvSpPr>
          <p:cNvPr id="27" name="object 27"/>
          <p:cNvSpPr/>
          <p:nvPr/>
        </p:nvSpPr>
        <p:spPr>
          <a:xfrm>
            <a:off x="5158435" y="3429002"/>
            <a:ext cx="141721" cy="54703"/>
          </a:xfrm>
          <a:custGeom>
            <a:avLst/>
            <a:gdLst/>
            <a:ahLst/>
            <a:cxnLst/>
            <a:rect l="l" t="t" r="r" b="b"/>
            <a:pathLst>
              <a:path w="165735" h="60325">
                <a:moveTo>
                  <a:pt x="165354" y="57912"/>
                </a:moveTo>
                <a:lnTo>
                  <a:pt x="164592" y="51816"/>
                </a:lnTo>
                <a:lnTo>
                  <a:pt x="163830" y="50292"/>
                </a:lnTo>
                <a:lnTo>
                  <a:pt x="163830" y="49530"/>
                </a:lnTo>
                <a:lnTo>
                  <a:pt x="2286" y="50292"/>
                </a:lnTo>
                <a:lnTo>
                  <a:pt x="1524" y="51816"/>
                </a:lnTo>
                <a:lnTo>
                  <a:pt x="762" y="51816"/>
                </a:lnTo>
                <a:lnTo>
                  <a:pt x="762" y="54102"/>
                </a:lnTo>
                <a:lnTo>
                  <a:pt x="0" y="54864"/>
                </a:lnTo>
                <a:lnTo>
                  <a:pt x="762" y="57150"/>
                </a:lnTo>
                <a:lnTo>
                  <a:pt x="2286" y="58674"/>
                </a:lnTo>
                <a:lnTo>
                  <a:pt x="7620" y="60198"/>
                </a:lnTo>
                <a:lnTo>
                  <a:pt x="156972" y="60198"/>
                </a:lnTo>
                <a:lnTo>
                  <a:pt x="163830" y="58674"/>
                </a:lnTo>
                <a:lnTo>
                  <a:pt x="165354" y="57912"/>
                </a:lnTo>
                <a:close/>
              </a:path>
              <a:path w="165735" h="60325">
                <a:moveTo>
                  <a:pt x="165354" y="8382"/>
                </a:moveTo>
                <a:lnTo>
                  <a:pt x="164592" y="1524"/>
                </a:lnTo>
                <a:lnTo>
                  <a:pt x="163830" y="762"/>
                </a:lnTo>
                <a:lnTo>
                  <a:pt x="163830" y="0"/>
                </a:lnTo>
                <a:lnTo>
                  <a:pt x="2286" y="762"/>
                </a:lnTo>
                <a:lnTo>
                  <a:pt x="1524" y="1524"/>
                </a:lnTo>
                <a:lnTo>
                  <a:pt x="762" y="1524"/>
                </a:lnTo>
                <a:lnTo>
                  <a:pt x="762" y="4572"/>
                </a:lnTo>
                <a:lnTo>
                  <a:pt x="0" y="5334"/>
                </a:lnTo>
                <a:lnTo>
                  <a:pt x="762" y="8382"/>
                </a:lnTo>
                <a:lnTo>
                  <a:pt x="2286" y="9906"/>
                </a:lnTo>
                <a:lnTo>
                  <a:pt x="7620" y="10668"/>
                </a:lnTo>
                <a:lnTo>
                  <a:pt x="156972" y="10668"/>
                </a:lnTo>
                <a:lnTo>
                  <a:pt x="163830" y="9906"/>
                </a:lnTo>
                <a:lnTo>
                  <a:pt x="165354" y="8382"/>
                </a:lnTo>
                <a:close/>
              </a:path>
            </a:pathLst>
          </a:custGeom>
          <a:solidFill>
            <a:srgbClr val="000000"/>
          </a:solidFill>
        </p:spPr>
        <p:txBody>
          <a:bodyPr wrap="square" lIns="0" tIns="0" rIns="0" bIns="0" rtlCol="0"/>
          <a:lstStyle/>
          <a:p>
            <a:endParaRPr/>
          </a:p>
        </p:txBody>
      </p:sp>
      <p:sp>
        <p:nvSpPr>
          <p:cNvPr id="28" name="object 28"/>
          <p:cNvSpPr/>
          <p:nvPr/>
        </p:nvSpPr>
        <p:spPr>
          <a:xfrm>
            <a:off x="5366379" y="3372340"/>
            <a:ext cx="293140" cy="229406"/>
          </a:xfrm>
          <a:prstGeom prst="rect">
            <a:avLst/>
          </a:prstGeom>
          <a:blipFill>
            <a:blip r:embed="rId10" cstate="print"/>
            <a:stretch>
              <a:fillRect/>
            </a:stretch>
          </a:blipFill>
        </p:spPr>
        <p:txBody>
          <a:bodyPr wrap="square" lIns="0" tIns="0" rIns="0" bIns="0" rtlCol="0"/>
          <a:lstStyle/>
          <a:p>
            <a:endParaRPr/>
          </a:p>
        </p:txBody>
      </p:sp>
      <p:sp>
        <p:nvSpPr>
          <p:cNvPr id="29" name="object 29"/>
          <p:cNvSpPr/>
          <p:nvPr/>
        </p:nvSpPr>
        <p:spPr>
          <a:xfrm>
            <a:off x="5739013" y="3411035"/>
            <a:ext cx="142698" cy="152706"/>
          </a:xfrm>
          <a:prstGeom prst="rect">
            <a:avLst/>
          </a:prstGeom>
          <a:blipFill>
            <a:blip r:embed="rId11" cstate="print"/>
            <a:stretch>
              <a:fillRect/>
            </a:stretch>
          </a:blipFill>
        </p:spPr>
        <p:txBody>
          <a:bodyPr wrap="square" lIns="0" tIns="0" rIns="0" bIns="0" rtlCol="0"/>
          <a:lstStyle/>
          <a:p>
            <a:endParaRPr/>
          </a:p>
        </p:txBody>
      </p:sp>
      <p:sp>
        <p:nvSpPr>
          <p:cNvPr id="30" name="object 30"/>
          <p:cNvSpPr/>
          <p:nvPr/>
        </p:nvSpPr>
        <p:spPr>
          <a:xfrm>
            <a:off x="5946866" y="3372340"/>
            <a:ext cx="571446" cy="229406"/>
          </a:xfrm>
          <a:prstGeom prst="rect">
            <a:avLst/>
          </a:prstGeom>
          <a:blipFill>
            <a:blip r:embed="rId12" cstate="print"/>
            <a:stretch>
              <a:fillRect/>
            </a:stretch>
          </a:blipFill>
        </p:spPr>
        <p:txBody>
          <a:bodyPr wrap="square" lIns="0" tIns="0" rIns="0" bIns="0" rtlCol="0"/>
          <a:lstStyle/>
          <a:p>
            <a:endParaRPr/>
          </a:p>
        </p:txBody>
      </p:sp>
      <p:sp>
        <p:nvSpPr>
          <p:cNvPr id="31" name="object 31"/>
          <p:cNvSpPr/>
          <p:nvPr/>
        </p:nvSpPr>
        <p:spPr>
          <a:xfrm>
            <a:off x="6580202" y="3441441"/>
            <a:ext cx="120544" cy="104799"/>
          </a:xfrm>
          <a:custGeom>
            <a:avLst/>
            <a:gdLst/>
            <a:ahLst/>
            <a:cxnLst/>
            <a:rect l="l" t="t" r="r" b="b"/>
            <a:pathLst>
              <a:path w="140970" h="115570">
                <a:moveTo>
                  <a:pt x="94487" y="101346"/>
                </a:moveTo>
                <a:lnTo>
                  <a:pt x="94487" y="86868"/>
                </a:lnTo>
                <a:lnTo>
                  <a:pt x="93725" y="86868"/>
                </a:lnTo>
                <a:lnTo>
                  <a:pt x="93725" y="88392"/>
                </a:lnTo>
                <a:lnTo>
                  <a:pt x="92963" y="88392"/>
                </a:lnTo>
                <a:lnTo>
                  <a:pt x="92963" y="90678"/>
                </a:lnTo>
                <a:lnTo>
                  <a:pt x="91439" y="90678"/>
                </a:lnTo>
                <a:lnTo>
                  <a:pt x="91439" y="92202"/>
                </a:lnTo>
                <a:lnTo>
                  <a:pt x="89915" y="94488"/>
                </a:lnTo>
                <a:lnTo>
                  <a:pt x="89153" y="94488"/>
                </a:lnTo>
                <a:lnTo>
                  <a:pt x="89153" y="96012"/>
                </a:lnTo>
                <a:lnTo>
                  <a:pt x="84581" y="100584"/>
                </a:lnTo>
                <a:lnTo>
                  <a:pt x="81533" y="102108"/>
                </a:lnTo>
                <a:lnTo>
                  <a:pt x="78485" y="104394"/>
                </a:lnTo>
                <a:lnTo>
                  <a:pt x="73151" y="105918"/>
                </a:lnTo>
                <a:lnTo>
                  <a:pt x="55625" y="105918"/>
                </a:lnTo>
                <a:lnTo>
                  <a:pt x="44957" y="86868"/>
                </a:lnTo>
                <a:lnTo>
                  <a:pt x="44957" y="0"/>
                </a:lnTo>
                <a:lnTo>
                  <a:pt x="23621" y="1422"/>
                </a:lnTo>
                <a:lnTo>
                  <a:pt x="0" y="1524"/>
                </a:lnTo>
                <a:lnTo>
                  <a:pt x="0" y="14478"/>
                </a:lnTo>
                <a:lnTo>
                  <a:pt x="13715" y="15240"/>
                </a:lnTo>
                <a:lnTo>
                  <a:pt x="15239" y="16002"/>
                </a:lnTo>
                <a:lnTo>
                  <a:pt x="16001" y="17526"/>
                </a:lnTo>
                <a:lnTo>
                  <a:pt x="16763" y="83058"/>
                </a:lnTo>
                <a:lnTo>
                  <a:pt x="18287" y="92202"/>
                </a:lnTo>
                <a:lnTo>
                  <a:pt x="19049" y="94488"/>
                </a:lnTo>
                <a:lnTo>
                  <a:pt x="20573" y="99822"/>
                </a:lnTo>
                <a:lnTo>
                  <a:pt x="21335" y="100584"/>
                </a:lnTo>
                <a:lnTo>
                  <a:pt x="22097" y="102108"/>
                </a:lnTo>
                <a:lnTo>
                  <a:pt x="23621" y="103632"/>
                </a:lnTo>
                <a:lnTo>
                  <a:pt x="24383" y="105156"/>
                </a:lnTo>
                <a:lnTo>
                  <a:pt x="49529" y="115062"/>
                </a:lnTo>
                <a:lnTo>
                  <a:pt x="71627" y="115062"/>
                </a:lnTo>
                <a:lnTo>
                  <a:pt x="79247" y="113538"/>
                </a:lnTo>
                <a:lnTo>
                  <a:pt x="84581" y="110490"/>
                </a:lnTo>
                <a:lnTo>
                  <a:pt x="86105" y="108966"/>
                </a:lnTo>
                <a:lnTo>
                  <a:pt x="88391" y="108204"/>
                </a:lnTo>
                <a:lnTo>
                  <a:pt x="94487" y="101346"/>
                </a:lnTo>
                <a:close/>
              </a:path>
              <a:path w="140970" h="115570">
                <a:moveTo>
                  <a:pt x="125501" y="114852"/>
                </a:moveTo>
                <a:lnTo>
                  <a:pt x="125501" y="103136"/>
                </a:lnTo>
                <a:lnTo>
                  <a:pt x="124205" y="92202"/>
                </a:lnTo>
                <a:lnTo>
                  <a:pt x="124205" y="0"/>
                </a:lnTo>
                <a:lnTo>
                  <a:pt x="101345" y="1524"/>
                </a:lnTo>
                <a:lnTo>
                  <a:pt x="78485" y="1524"/>
                </a:lnTo>
                <a:lnTo>
                  <a:pt x="78485" y="14478"/>
                </a:lnTo>
                <a:lnTo>
                  <a:pt x="92963" y="15240"/>
                </a:lnTo>
                <a:lnTo>
                  <a:pt x="94487" y="16002"/>
                </a:lnTo>
                <a:lnTo>
                  <a:pt x="95249" y="17526"/>
                </a:lnTo>
                <a:lnTo>
                  <a:pt x="96011" y="80772"/>
                </a:lnTo>
                <a:lnTo>
                  <a:pt x="96011" y="96774"/>
                </a:lnTo>
                <a:lnTo>
                  <a:pt x="96773" y="115062"/>
                </a:lnTo>
                <a:lnTo>
                  <a:pt x="119633" y="115062"/>
                </a:lnTo>
                <a:lnTo>
                  <a:pt x="125501" y="114852"/>
                </a:lnTo>
                <a:close/>
              </a:path>
              <a:path w="140970" h="115570">
                <a:moveTo>
                  <a:pt x="96011" y="99060"/>
                </a:moveTo>
                <a:lnTo>
                  <a:pt x="96011" y="80772"/>
                </a:lnTo>
                <a:lnTo>
                  <a:pt x="95249" y="80772"/>
                </a:lnTo>
                <a:lnTo>
                  <a:pt x="95249" y="83820"/>
                </a:lnTo>
                <a:lnTo>
                  <a:pt x="94487" y="83820"/>
                </a:lnTo>
                <a:lnTo>
                  <a:pt x="94487" y="99822"/>
                </a:lnTo>
                <a:lnTo>
                  <a:pt x="95249" y="99822"/>
                </a:lnTo>
                <a:lnTo>
                  <a:pt x="96011" y="99060"/>
                </a:lnTo>
                <a:close/>
              </a:path>
              <a:path w="140970" h="115570">
                <a:moveTo>
                  <a:pt x="140969" y="114300"/>
                </a:moveTo>
                <a:lnTo>
                  <a:pt x="140969" y="102108"/>
                </a:lnTo>
                <a:lnTo>
                  <a:pt x="136397" y="102108"/>
                </a:lnTo>
                <a:lnTo>
                  <a:pt x="125336" y="100634"/>
                </a:lnTo>
                <a:lnTo>
                  <a:pt x="125501" y="103136"/>
                </a:lnTo>
                <a:lnTo>
                  <a:pt x="125501" y="114852"/>
                </a:lnTo>
                <a:lnTo>
                  <a:pt x="140969" y="114300"/>
                </a:lnTo>
                <a:close/>
              </a:path>
            </a:pathLst>
          </a:custGeom>
          <a:solidFill>
            <a:srgbClr val="000000"/>
          </a:solidFill>
        </p:spPr>
        <p:txBody>
          <a:bodyPr wrap="square" lIns="0" tIns="0" rIns="0" bIns="0" rtlCol="0"/>
          <a:lstStyle/>
          <a:p>
            <a:endParaRPr/>
          </a:p>
        </p:txBody>
      </p:sp>
      <p:sp>
        <p:nvSpPr>
          <p:cNvPr id="32" name="object 32"/>
          <p:cNvSpPr/>
          <p:nvPr/>
        </p:nvSpPr>
        <p:spPr>
          <a:xfrm>
            <a:off x="6724221" y="3520903"/>
            <a:ext cx="25521" cy="67947"/>
          </a:xfrm>
          <a:custGeom>
            <a:avLst/>
            <a:gdLst/>
            <a:ahLst/>
            <a:cxnLst/>
            <a:rect l="l" t="t" r="r" b="b"/>
            <a:pathLst>
              <a:path w="29845" h="74929">
                <a:moveTo>
                  <a:pt x="29717" y="36575"/>
                </a:moveTo>
                <a:lnTo>
                  <a:pt x="28955" y="16763"/>
                </a:lnTo>
                <a:lnTo>
                  <a:pt x="27431" y="12953"/>
                </a:lnTo>
                <a:lnTo>
                  <a:pt x="26669" y="11429"/>
                </a:lnTo>
                <a:lnTo>
                  <a:pt x="25907" y="8381"/>
                </a:lnTo>
                <a:lnTo>
                  <a:pt x="25145" y="6857"/>
                </a:lnTo>
                <a:lnTo>
                  <a:pt x="20573" y="2285"/>
                </a:lnTo>
                <a:lnTo>
                  <a:pt x="16763" y="761"/>
                </a:lnTo>
                <a:lnTo>
                  <a:pt x="16763" y="0"/>
                </a:lnTo>
                <a:lnTo>
                  <a:pt x="9143" y="761"/>
                </a:lnTo>
                <a:lnTo>
                  <a:pt x="6857" y="2285"/>
                </a:lnTo>
                <a:lnTo>
                  <a:pt x="6095" y="3047"/>
                </a:lnTo>
                <a:lnTo>
                  <a:pt x="4571" y="3809"/>
                </a:lnTo>
                <a:lnTo>
                  <a:pt x="3047" y="3809"/>
                </a:lnTo>
                <a:lnTo>
                  <a:pt x="3047" y="5333"/>
                </a:lnTo>
                <a:lnTo>
                  <a:pt x="2285" y="6857"/>
                </a:lnTo>
                <a:lnTo>
                  <a:pt x="1523" y="6857"/>
                </a:lnTo>
                <a:lnTo>
                  <a:pt x="1523" y="8381"/>
                </a:lnTo>
                <a:lnTo>
                  <a:pt x="761" y="8381"/>
                </a:lnTo>
                <a:lnTo>
                  <a:pt x="761" y="12191"/>
                </a:lnTo>
                <a:lnTo>
                  <a:pt x="0" y="12953"/>
                </a:lnTo>
                <a:lnTo>
                  <a:pt x="761" y="17525"/>
                </a:lnTo>
                <a:lnTo>
                  <a:pt x="1523" y="19811"/>
                </a:lnTo>
                <a:lnTo>
                  <a:pt x="2285" y="20573"/>
                </a:lnTo>
                <a:lnTo>
                  <a:pt x="3047" y="22097"/>
                </a:lnTo>
                <a:lnTo>
                  <a:pt x="4571" y="22859"/>
                </a:lnTo>
                <a:lnTo>
                  <a:pt x="6857" y="25145"/>
                </a:lnTo>
                <a:lnTo>
                  <a:pt x="9905" y="25907"/>
                </a:lnTo>
                <a:lnTo>
                  <a:pt x="19049" y="25907"/>
                </a:lnTo>
                <a:lnTo>
                  <a:pt x="19811" y="25145"/>
                </a:lnTo>
                <a:lnTo>
                  <a:pt x="24383" y="22859"/>
                </a:lnTo>
                <a:lnTo>
                  <a:pt x="24383" y="51815"/>
                </a:lnTo>
                <a:lnTo>
                  <a:pt x="25145" y="51815"/>
                </a:lnTo>
                <a:lnTo>
                  <a:pt x="25145" y="49529"/>
                </a:lnTo>
                <a:lnTo>
                  <a:pt x="25907" y="49529"/>
                </a:lnTo>
                <a:lnTo>
                  <a:pt x="25907" y="47243"/>
                </a:lnTo>
                <a:lnTo>
                  <a:pt x="26669" y="47243"/>
                </a:lnTo>
                <a:lnTo>
                  <a:pt x="26669" y="44195"/>
                </a:lnTo>
                <a:lnTo>
                  <a:pt x="27431" y="44195"/>
                </a:lnTo>
                <a:lnTo>
                  <a:pt x="27431" y="40385"/>
                </a:lnTo>
                <a:lnTo>
                  <a:pt x="28955" y="40385"/>
                </a:lnTo>
                <a:lnTo>
                  <a:pt x="28955" y="36575"/>
                </a:lnTo>
                <a:lnTo>
                  <a:pt x="29717" y="36575"/>
                </a:lnTo>
                <a:close/>
              </a:path>
              <a:path w="29845" h="74929">
                <a:moveTo>
                  <a:pt x="15239" y="69341"/>
                </a:moveTo>
                <a:lnTo>
                  <a:pt x="15239" y="58673"/>
                </a:lnTo>
                <a:lnTo>
                  <a:pt x="14477" y="58673"/>
                </a:lnTo>
                <a:lnTo>
                  <a:pt x="14477" y="60959"/>
                </a:lnTo>
                <a:lnTo>
                  <a:pt x="12191" y="62483"/>
                </a:lnTo>
                <a:lnTo>
                  <a:pt x="11429" y="62483"/>
                </a:lnTo>
                <a:lnTo>
                  <a:pt x="11429" y="64769"/>
                </a:lnTo>
                <a:lnTo>
                  <a:pt x="7619" y="68579"/>
                </a:lnTo>
                <a:lnTo>
                  <a:pt x="6857" y="68579"/>
                </a:lnTo>
                <a:lnTo>
                  <a:pt x="6857" y="70103"/>
                </a:lnTo>
                <a:lnTo>
                  <a:pt x="4571" y="73151"/>
                </a:lnTo>
                <a:lnTo>
                  <a:pt x="5333" y="74675"/>
                </a:lnTo>
                <a:lnTo>
                  <a:pt x="9905" y="74675"/>
                </a:lnTo>
                <a:lnTo>
                  <a:pt x="15239" y="69341"/>
                </a:lnTo>
                <a:close/>
              </a:path>
              <a:path w="29845" h="74929">
                <a:moveTo>
                  <a:pt x="17525" y="65531"/>
                </a:moveTo>
                <a:lnTo>
                  <a:pt x="17525" y="54101"/>
                </a:lnTo>
                <a:lnTo>
                  <a:pt x="16763" y="54101"/>
                </a:lnTo>
                <a:lnTo>
                  <a:pt x="16763" y="56387"/>
                </a:lnTo>
                <a:lnTo>
                  <a:pt x="16001" y="57149"/>
                </a:lnTo>
                <a:lnTo>
                  <a:pt x="15239" y="57149"/>
                </a:lnTo>
                <a:lnTo>
                  <a:pt x="15239" y="67055"/>
                </a:lnTo>
                <a:lnTo>
                  <a:pt x="16001" y="67055"/>
                </a:lnTo>
                <a:lnTo>
                  <a:pt x="17525" y="65531"/>
                </a:lnTo>
                <a:close/>
              </a:path>
              <a:path w="29845" h="74929">
                <a:moveTo>
                  <a:pt x="19811" y="62483"/>
                </a:moveTo>
                <a:lnTo>
                  <a:pt x="19811" y="51053"/>
                </a:lnTo>
                <a:lnTo>
                  <a:pt x="19049" y="51053"/>
                </a:lnTo>
                <a:lnTo>
                  <a:pt x="19049" y="52577"/>
                </a:lnTo>
                <a:lnTo>
                  <a:pt x="17525" y="52577"/>
                </a:lnTo>
                <a:lnTo>
                  <a:pt x="17525" y="64007"/>
                </a:lnTo>
                <a:lnTo>
                  <a:pt x="19049" y="64007"/>
                </a:lnTo>
                <a:lnTo>
                  <a:pt x="19811" y="62483"/>
                </a:lnTo>
                <a:close/>
              </a:path>
              <a:path w="29845" h="74929">
                <a:moveTo>
                  <a:pt x="21335" y="60197"/>
                </a:moveTo>
                <a:lnTo>
                  <a:pt x="21335" y="46481"/>
                </a:lnTo>
                <a:lnTo>
                  <a:pt x="20573" y="46481"/>
                </a:lnTo>
                <a:lnTo>
                  <a:pt x="20573" y="48005"/>
                </a:lnTo>
                <a:lnTo>
                  <a:pt x="19811" y="48005"/>
                </a:lnTo>
                <a:lnTo>
                  <a:pt x="19811" y="60959"/>
                </a:lnTo>
                <a:lnTo>
                  <a:pt x="20573" y="60959"/>
                </a:lnTo>
                <a:lnTo>
                  <a:pt x="21335" y="60197"/>
                </a:lnTo>
                <a:close/>
              </a:path>
              <a:path w="29845" h="74929">
                <a:moveTo>
                  <a:pt x="22097" y="57911"/>
                </a:moveTo>
                <a:lnTo>
                  <a:pt x="22097" y="43433"/>
                </a:lnTo>
                <a:lnTo>
                  <a:pt x="21335" y="43433"/>
                </a:lnTo>
                <a:lnTo>
                  <a:pt x="21335" y="57911"/>
                </a:lnTo>
                <a:lnTo>
                  <a:pt x="22097" y="57911"/>
                </a:lnTo>
                <a:close/>
              </a:path>
              <a:path w="29845" h="74929">
                <a:moveTo>
                  <a:pt x="22859" y="56387"/>
                </a:moveTo>
                <a:lnTo>
                  <a:pt x="22859" y="40385"/>
                </a:lnTo>
                <a:lnTo>
                  <a:pt x="22097" y="40385"/>
                </a:lnTo>
                <a:lnTo>
                  <a:pt x="22097" y="56387"/>
                </a:lnTo>
                <a:lnTo>
                  <a:pt x="22859" y="56387"/>
                </a:lnTo>
                <a:close/>
              </a:path>
              <a:path w="29845" h="74929">
                <a:moveTo>
                  <a:pt x="24383" y="54101"/>
                </a:moveTo>
                <a:lnTo>
                  <a:pt x="24383" y="34289"/>
                </a:lnTo>
                <a:lnTo>
                  <a:pt x="22859" y="34289"/>
                </a:lnTo>
                <a:lnTo>
                  <a:pt x="22859" y="54101"/>
                </a:lnTo>
                <a:lnTo>
                  <a:pt x="24383" y="54101"/>
                </a:lnTo>
                <a:close/>
              </a:path>
            </a:pathLst>
          </a:custGeom>
          <a:solidFill>
            <a:srgbClr val="000000"/>
          </a:solidFill>
        </p:spPr>
        <p:txBody>
          <a:bodyPr wrap="square" lIns="0" tIns="0" rIns="0" bIns="0" rtlCol="0"/>
          <a:lstStyle/>
          <a:p>
            <a:endParaRPr/>
          </a:p>
        </p:txBody>
      </p:sp>
      <p:sp>
        <p:nvSpPr>
          <p:cNvPr id="33" name="object 33"/>
          <p:cNvSpPr/>
          <p:nvPr/>
        </p:nvSpPr>
        <p:spPr>
          <a:xfrm>
            <a:off x="6808927" y="3359904"/>
            <a:ext cx="191557" cy="228715"/>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7061092" y="3359902"/>
            <a:ext cx="247594" cy="241844"/>
          </a:xfrm>
          <a:prstGeom prst="rect">
            <a:avLst/>
          </a:prstGeom>
          <a:blipFill>
            <a:blip r:embed="rId14" cstate="print"/>
            <a:stretch>
              <a:fillRect/>
            </a:stretch>
          </a:blipFill>
        </p:spPr>
        <p:txBody>
          <a:bodyPr wrap="square" lIns="0" tIns="0" rIns="0" bIns="0" rtlCol="0"/>
          <a:lstStyle/>
          <a:p>
            <a:endParaRPr/>
          </a:p>
        </p:txBody>
      </p:sp>
      <p:sp>
        <p:nvSpPr>
          <p:cNvPr id="36" name="object 36"/>
          <p:cNvSpPr/>
          <p:nvPr/>
        </p:nvSpPr>
        <p:spPr>
          <a:xfrm>
            <a:off x="3695606" y="3717832"/>
            <a:ext cx="468494" cy="222496"/>
          </a:xfrm>
          <a:prstGeom prst="rect">
            <a:avLst/>
          </a:prstGeom>
          <a:blipFill>
            <a:blip r:embed="rId15" cstate="print"/>
            <a:stretch>
              <a:fillRect/>
            </a:stretch>
          </a:blipFill>
        </p:spPr>
        <p:txBody>
          <a:bodyPr wrap="square" lIns="0" tIns="0" rIns="0" bIns="0" rtlCol="0"/>
          <a:lstStyle/>
          <a:p>
            <a:endParaRPr/>
          </a:p>
        </p:txBody>
      </p:sp>
      <p:sp>
        <p:nvSpPr>
          <p:cNvPr id="37" name="object 37"/>
          <p:cNvSpPr/>
          <p:nvPr/>
        </p:nvSpPr>
        <p:spPr>
          <a:xfrm>
            <a:off x="4223396" y="3705393"/>
            <a:ext cx="274972" cy="234934"/>
          </a:xfrm>
          <a:prstGeom prst="rect">
            <a:avLst/>
          </a:prstGeom>
          <a:blipFill>
            <a:blip r:embed="rId16" cstate="print"/>
            <a:stretch>
              <a:fillRect/>
            </a:stretch>
          </a:blipFill>
        </p:spPr>
        <p:txBody>
          <a:bodyPr wrap="square" lIns="0" tIns="0" rIns="0" bIns="0" rtlCol="0"/>
          <a:lstStyle/>
          <a:p>
            <a:endParaRPr/>
          </a:p>
        </p:txBody>
      </p:sp>
      <p:sp>
        <p:nvSpPr>
          <p:cNvPr id="38" name="object 38"/>
          <p:cNvSpPr/>
          <p:nvPr/>
        </p:nvSpPr>
        <p:spPr>
          <a:xfrm>
            <a:off x="4555713" y="3717832"/>
            <a:ext cx="529081" cy="222496"/>
          </a:xfrm>
          <a:prstGeom prst="rect">
            <a:avLst/>
          </a:prstGeom>
          <a:blipFill>
            <a:blip r:embed="rId17" cstate="print"/>
            <a:stretch>
              <a:fillRect/>
            </a:stretch>
          </a:blipFill>
        </p:spPr>
        <p:txBody>
          <a:bodyPr wrap="square" lIns="0" tIns="0" rIns="0" bIns="0" rtlCol="0"/>
          <a:lstStyle/>
          <a:p>
            <a:endParaRPr/>
          </a:p>
        </p:txBody>
      </p:sp>
      <p:sp>
        <p:nvSpPr>
          <p:cNvPr id="39" name="object 39"/>
          <p:cNvSpPr/>
          <p:nvPr/>
        </p:nvSpPr>
        <p:spPr>
          <a:xfrm>
            <a:off x="5145402" y="3705393"/>
            <a:ext cx="247594" cy="234934"/>
          </a:xfrm>
          <a:prstGeom prst="rect">
            <a:avLst/>
          </a:prstGeom>
          <a:blipFill>
            <a:blip r:embed="rId18" cstate="print"/>
            <a:stretch>
              <a:fillRect/>
            </a:stretch>
          </a:blipFill>
        </p:spPr>
        <p:txBody>
          <a:bodyPr wrap="square" lIns="0" tIns="0" rIns="0" bIns="0" rtlCol="0"/>
          <a:lstStyle/>
          <a:p>
            <a:endParaRPr/>
          </a:p>
        </p:txBody>
      </p:sp>
      <p:sp>
        <p:nvSpPr>
          <p:cNvPr id="40" name="object 40"/>
          <p:cNvSpPr/>
          <p:nvPr/>
        </p:nvSpPr>
        <p:spPr>
          <a:xfrm>
            <a:off x="3476676" y="3460782"/>
            <a:ext cx="141721" cy="54127"/>
          </a:xfrm>
          <a:custGeom>
            <a:avLst/>
            <a:gdLst/>
            <a:ahLst/>
            <a:cxnLst/>
            <a:rect l="l" t="t" r="r" b="b"/>
            <a:pathLst>
              <a:path w="165735" h="59689">
                <a:moveTo>
                  <a:pt x="165354" y="57150"/>
                </a:moveTo>
                <a:lnTo>
                  <a:pt x="164592" y="50292"/>
                </a:lnTo>
                <a:lnTo>
                  <a:pt x="163830" y="49530"/>
                </a:lnTo>
                <a:lnTo>
                  <a:pt x="163830" y="48768"/>
                </a:lnTo>
                <a:lnTo>
                  <a:pt x="2286" y="49530"/>
                </a:lnTo>
                <a:lnTo>
                  <a:pt x="1524" y="50292"/>
                </a:lnTo>
                <a:lnTo>
                  <a:pt x="762" y="50292"/>
                </a:lnTo>
                <a:lnTo>
                  <a:pt x="762" y="53340"/>
                </a:lnTo>
                <a:lnTo>
                  <a:pt x="0" y="54102"/>
                </a:lnTo>
                <a:lnTo>
                  <a:pt x="762" y="57150"/>
                </a:lnTo>
                <a:lnTo>
                  <a:pt x="2286" y="58674"/>
                </a:lnTo>
                <a:lnTo>
                  <a:pt x="7620" y="59436"/>
                </a:lnTo>
                <a:lnTo>
                  <a:pt x="156972" y="59436"/>
                </a:lnTo>
                <a:lnTo>
                  <a:pt x="163830" y="58674"/>
                </a:lnTo>
                <a:lnTo>
                  <a:pt x="165354" y="57150"/>
                </a:lnTo>
                <a:close/>
              </a:path>
              <a:path w="165735" h="59689">
                <a:moveTo>
                  <a:pt x="165354" y="7620"/>
                </a:moveTo>
                <a:lnTo>
                  <a:pt x="165354" y="762"/>
                </a:lnTo>
                <a:lnTo>
                  <a:pt x="163830" y="762"/>
                </a:lnTo>
                <a:lnTo>
                  <a:pt x="163830" y="0"/>
                </a:lnTo>
                <a:lnTo>
                  <a:pt x="2286" y="762"/>
                </a:lnTo>
                <a:lnTo>
                  <a:pt x="1524" y="1524"/>
                </a:lnTo>
                <a:lnTo>
                  <a:pt x="762" y="1524"/>
                </a:lnTo>
                <a:lnTo>
                  <a:pt x="762" y="3810"/>
                </a:lnTo>
                <a:lnTo>
                  <a:pt x="0" y="4572"/>
                </a:lnTo>
                <a:lnTo>
                  <a:pt x="762" y="7620"/>
                </a:lnTo>
                <a:lnTo>
                  <a:pt x="2286" y="9144"/>
                </a:lnTo>
                <a:lnTo>
                  <a:pt x="7620" y="9906"/>
                </a:lnTo>
                <a:lnTo>
                  <a:pt x="156972" y="9906"/>
                </a:lnTo>
                <a:lnTo>
                  <a:pt x="163830" y="9144"/>
                </a:lnTo>
                <a:lnTo>
                  <a:pt x="165354" y="7620"/>
                </a:lnTo>
                <a:close/>
              </a:path>
            </a:pathLst>
          </a:custGeom>
          <a:solidFill>
            <a:srgbClr val="000000"/>
          </a:solidFill>
        </p:spPr>
        <p:txBody>
          <a:bodyPr wrap="square" lIns="0" tIns="0" rIns="0" bIns="0" rtlCol="0"/>
          <a:lstStyle/>
          <a:p>
            <a:endParaRPr/>
          </a:p>
        </p:txBody>
      </p:sp>
      <p:sp>
        <p:nvSpPr>
          <p:cNvPr id="41" name="object 41"/>
          <p:cNvSpPr/>
          <p:nvPr/>
        </p:nvSpPr>
        <p:spPr>
          <a:xfrm>
            <a:off x="4325700" y="3441439"/>
            <a:ext cx="122173" cy="104799"/>
          </a:xfrm>
          <a:custGeom>
            <a:avLst/>
            <a:gdLst/>
            <a:ahLst/>
            <a:cxnLst/>
            <a:rect l="l" t="t" r="r" b="b"/>
            <a:pathLst>
              <a:path w="142875" h="115570">
                <a:moveTo>
                  <a:pt x="93725" y="102870"/>
                </a:moveTo>
                <a:lnTo>
                  <a:pt x="93725" y="89154"/>
                </a:lnTo>
                <a:lnTo>
                  <a:pt x="92963" y="89154"/>
                </a:lnTo>
                <a:lnTo>
                  <a:pt x="92963" y="91440"/>
                </a:lnTo>
                <a:lnTo>
                  <a:pt x="92201" y="91440"/>
                </a:lnTo>
                <a:lnTo>
                  <a:pt x="92201" y="92964"/>
                </a:lnTo>
                <a:lnTo>
                  <a:pt x="89915" y="95250"/>
                </a:lnTo>
                <a:lnTo>
                  <a:pt x="89153" y="95250"/>
                </a:lnTo>
                <a:lnTo>
                  <a:pt x="89153" y="96774"/>
                </a:lnTo>
                <a:lnTo>
                  <a:pt x="87629" y="98298"/>
                </a:lnTo>
                <a:lnTo>
                  <a:pt x="84721" y="100266"/>
                </a:lnTo>
                <a:lnTo>
                  <a:pt x="82232" y="102527"/>
                </a:lnTo>
                <a:lnTo>
                  <a:pt x="79247" y="104394"/>
                </a:lnTo>
                <a:lnTo>
                  <a:pt x="73913" y="105918"/>
                </a:lnTo>
                <a:lnTo>
                  <a:pt x="57149" y="105918"/>
                </a:lnTo>
                <a:lnTo>
                  <a:pt x="51815" y="104394"/>
                </a:lnTo>
                <a:lnTo>
                  <a:pt x="48767" y="101346"/>
                </a:lnTo>
                <a:lnTo>
                  <a:pt x="48005" y="98298"/>
                </a:lnTo>
                <a:lnTo>
                  <a:pt x="47243" y="96774"/>
                </a:lnTo>
                <a:lnTo>
                  <a:pt x="45719" y="86868"/>
                </a:lnTo>
                <a:lnTo>
                  <a:pt x="45719" y="0"/>
                </a:lnTo>
                <a:lnTo>
                  <a:pt x="23621" y="762"/>
                </a:lnTo>
                <a:lnTo>
                  <a:pt x="0" y="762"/>
                </a:lnTo>
                <a:lnTo>
                  <a:pt x="0" y="13716"/>
                </a:lnTo>
                <a:lnTo>
                  <a:pt x="13715" y="14478"/>
                </a:lnTo>
                <a:lnTo>
                  <a:pt x="16763" y="17526"/>
                </a:lnTo>
                <a:lnTo>
                  <a:pt x="17525" y="83058"/>
                </a:lnTo>
                <a:lnTo>
                  <a:pt x="18287" y="91440"/>
                </a:lnTo>
                <a:lnTo>
                  <a:pt x="20573" y="99822"/>
                </a:lnTo>
                <a:lnTo>
                  <a:pt x="22859" y="101346"/>
                </a:lnTo>
                <a:lnTo>
                  <a:pt x="23621" y="102870"/>
                </a:lnTo>
                <a:lnTo>
                  <a:pt x="30479" y="109728"/>
                </a:lnTo>
                <a:lnTo>
                  <a:pt x="34289" y="111252"/>
                </a:lnTo>
                <a:lnTo>
                  <a:pt x="39623" y="113538"/>
                </a:lnTo>
                <a:lnTo>
                  <a:pt x="43433" y="114300"/>
                </a:lnTo>
                <a:lnTo>
                  <a:pt x="50291" y="115062"/>
                </a:lnTo>
                <a:lnTo>
                  <a:pt x="73151" y="115062"/>
                </a:lnTo>
                <a:lnTo>
                  <a:pt x="76961" y="114300"/>
                </a:lnTo>
                <a:lnTo>
                  <a:pt x="82080" y="112395"/>
                </a:lnTo>
                <a:lnTo>
                  <a:pt x="90830" y="107353"/>
                </a:lnTo>
                <a:lnTo>
                  <a:pt x="93725" y="102870"/>
                </a:lnTo>
                <a:close/>
              </a:path>
              <a:path w="142875" h="115570">
                <a:moveTo>
                  <a:pt x="142493" y="114300"/>
                </a:moveTo>
                <a:lnTo>
                  <a:pt x="142493" y="102108"/>
                </a:lnTo>
                <a:lnTo>
                  <a:pt x="137921" y="102108"/>
                </a:lnTo>
                <a:lnTo>
                  <a:pt x="128777" y="101346"/>
                </a:lnTo>
                <a:lnTo>
                  <a:pt x="126491" y="98298"/>
                </a:lnTo>
                <a:lnTo>
                  <a:pt x="124967" y="92964"/>
                </a:lnTo>
                <a:lnTo>
                  <a:pt x="124967" y="0"/>
                </a:lnTo>
                <a:lnTo>
                  <a:pt x="102869" y="762"/>
                </a:lnTo>
                <a:lnTo>
                  <a:pt x="79247" y="762"/>
                </a:lnTo>
                <a:lnTo>
                  <a:pt x="79247" y="13716"/>
                </a:lnTo>
                <a:lnTo>
                  <a:pt x="92963" y="14478"/>
                </a:lnTo>
                <a:lnTo>
                  <a:pt x="94487" y="16002"/>
                </a:lnTo>
                <a:lnTo>
                  <a:pt x="95249" y="17526"/>
                </a:lnTo>
                <a:lnTo>
                  <a:pt x="96773" y="80772"/>
                </a:lnTo>
                <a:lnTo>
                  <a:pt x="96773" y="97536"/>
                </a:lnTo>
                <a:lnTo>
                  <a:pt x="97535" y="97536"/>
                </a:lnTo>
                <a:lnTo>
                  <a:pt x="97535" y="96774"/>
                </a:lnTo>
                <a:lnTo>
                  <a:pt x="98297" y="115062"/>
                </a:lnTo>
                <a:lnTo>
                  <a:pt x="121157" y="115062"/>
                </a:lnTo>
                <a:lnTo>
                  <a:pt x="142493" y="114300"/>
                </a:lnTo>
                <a:close/>
              </a:path>
              <a:path w="142875" h="115570">
                <a:moveTo>
                  <a:pt x="96773" y="99822"/>
                </a:moveTo>
                <a:lnTo>
                  <a:pt x="96773" y="80772"/>
                </a:lnTo>
                <a:lnTo>
                  <a:pt x="95249" y="80772"/>
                </a:lnTo>
                <a:lnTo>
                  <a:pt x="95249" y="84582"/>
                </a:lnTo>
                <a:lnTo>
                  <a:pt x="94487" y="84582"/>
                </a:lnTo>
                <a:lnTo>
                  <a:pt x="94487" y="87630"/>
                </a:lnTo>
                <a:lnTo>
                  <a:pt x="93725" y="87630"/>
                </a:lnTo>
                <a:lnTo>
                  <a:pt x="93725" y="101346"/>
                </a:lnTo>
                <a:lnTo>
                  <a:pt x="94487" y="101346"/>
                </a:lnTo>
                <a:lnTo>
                  <a:pt x="96773" y="99822"/>
                </a:lnTo>
                <a:close/>
              </a:path>
            </a:pathLst>
          </a:custGeom>
          <a:solidFill>
            <a:srgbClr val="000000"/>
          </a:solidFill>
        </p:spPr>
        <p:txBody>
          <a:bodyPr wrap="square" lIns="0" tIns="0" rIns="0" bIns="0" rtlCol="0"/>
          <a:lstStyle/>
          <a:p>
            <a:endParaRPr/>
          </a:p>
        </p:txBody>
      </p:sp>
      <p:sp>
        <p:nvSpPr>
          <p:cNvPr id="42" name="object 42"/>
          <p:cNvSpPr/>
          <p:nvPr/>
        </p:nvSpPr>
        <p:spPr>
          <a:xfrm>
            <a:off x="4470353" y="3520900"/>
            <a:ext cx="24977" cy="68522"/>
          </a:xfrm>
          <a:custGeom>
            <a:avLst/>
            <a:gdLst/>
            <a:ahLst/>
            <a:cxnLst/>
            <a:rect l="l" t="t" r="r" b="b"/>
            <a:pathLst>
              <a:path w="29210" h="75564">
                <a:moveTo>
                  <a:pt x="28956" y="36575"/>
                </a:moveTo>
                <a:lnTo>
                  <a:pt x="19050" y="761"/>
                </a:lnTo>
                <a:lnTo>
                  <a:pt x="19050" y="0"/>
                </a:lnTo>
                <a:lnTo>
                  <a:pt x="9144" y="761"/>
                </a:lnTo>
                <a:lnTo>
                  <a:pt x="7620" y="1523"/>
                </a:lnTo>
                <a:lnTo>
                  <a:pt x="6858" y="2285"/>
                </a:lnTo>
                <a:lnTo>
                  <a:pt x="4572" y="3809"/>
                </a:lnTo>
                <a:lnTo>
                  <a:pt x="3810" y="3809"/>
                </a:lnTo>
                <a:lnTo>
                  <a:pt x="3810" y="5333"/>
                </a:lnTo>
                <a:lnTo>
                  <a:pt x="3048" y="6095"/>
                </a:lnTo>
                <a:lnTo>
                  <a:pt x="2286" y="6095"/>
                </a:lnTo>
                <a:lnTo>
                  <a:pt x="2286" y="8381"/>
                </a:lnTo>
                <a:lnTo>
                  <a:pt x="762" y="8381"/>
                </a:lnTo>
                <a:lnTo>
                  <a:pt x="762" y="12953"/>
                </a:lnTo>
                <a:lnTo>
                  <a:pt x="0" y="13715"/>
                </a:lnTo>
                <a:lnTo>
                  <a:pt x="762" y="17525"/>
                </a:lnTo>
                <a:lnTo>
                  <a:pt x="3048" y="19811"/>
                </a:lnTo>
                <a:lnTo>
                  <a:pt x="3810" y="22097"/>
                </a:lnTo>
                <a:lnTo>
                  <a:pt x="4572" y="22859"/>
                </a:lnTo>
                <a:lnTo>
                  <a:pt x="6858" y="23621"/>
                </a:lnTo>
                <a:lnTo>
                  <a:pt x="9144" y="25907"/>
                </a:lnTo>
                <a:lnTo>
                  <a:pt x="19050" y="25907"/>
                </a:lnTo>
                <a:lnTo>
                  <a:pt x="20574" y="24383"/>
                </a:lnTo>
                <a:lnTo>
                  <a:pt x="23622" y="22859"/>
                </a:lnTo>
                <a:lnTo>
                  <a:pt x="23622" y="52577"/>
                </a:lnTo>
                <a:lnTo>
                  <a:pt x="24384" y="52577"/>
                </a:lnTo>
                <a:lnTo>
                  <a:pt x="24384" y="49529"/>
                </a:lnTo>
                <a:lnTo>
                  <a:pt x="25146" y="49529"/>
                </a:lnTo>
                <a:lnTo>
                  <a:pt x="25146" y="48005"/>
                </a:lnTo>
                <a:lnTo>
                  <a:pt x="26670" y="48005"/>
                </a:lnTo>
                <a:lnTo>
                  <a:pt x="26670" y="44195"/>
                </a:lnTo>
                <a:lnTo>
                  <a:pt x="27432" y="44195"/>
                </a:lnTo>
                <a:lnTo>
                  <a:pt x="27432" y="40385"/>
                </a:lnTo>
                <a:lnTo>
                  <a:pt x="28194" y="40385"/>
                </a:lnTo>
                <a:lnTo>
                  <a:pt x="28194" y="36575"/>
                </a:lnTo>
                <a:lnTo>
                  <a:pt x="28956" y="36575"/>
                </a:lnTo>
                <a:close/>
              </a:path>
              <a:path w="29210" h="75564">
                <a:moveTo>
                  <a:pt x="16764" y="67055"/>
                </a:moveTo>
                <a:lnTo>
                  <a:pt x="16764" y="57149"/>
                </a:lnTo>
                <a:lnTo>
                  <a:pt x="15240" y="57149"/>
                </a:lnTo>
                <a:lnTo>
                  <a:pt x="15240" y="58673"/>
                </a:lnTo>
                <a:lnTo>
                  <a:pt x="14478" y="58673"/>
                </a:lnTo>
                <a:lnTo>
                  <a:pt x="14478" y="60959"/>
                </a:lnTo>
                <a:lnTo>
                  <a:pt x="12954" y="62483"/>
                </a:lnTo>
                <a:lnTo>
                  <a:pt x="12192" y="62483"/>
                </a:lnTo>
                <a:lnTo>
                  <a:pt x="12192" y="64007"/>
                </a:lnTo>
                <a:lnTo>
                  <a:pt x="8382" y="67817"/>
                </a:lnTo>
                <a:lnTo>
                  <a:pt x="7620" y="67817"/>
                </a:lnTo>
                <a:lnTo>
                  <a:pt x="7620" y="70103"/>
                </a:lnTo>
                <a:lnTo>
                  <a:pt x="6858" y="70865"/>
                </a:lnTo>
                <a:lnTo>
                  <a:pt x="5334" y="70865"/>
                </a:lnTo>
                <a:lnTo>
                  <a:pt x="5334" y="72389"/>
                </a:lnTo>
                <a:lnTo>
                  <a:pt x="4572" y="73151"/>
                </a:lnTo>
                <a:lnTo>
                  <a:pt x="5334" y="75437"/>
                </a:lnTo>
                <a:lnTo>
                  <a:pt x="8382" y="75437"/>
                </a:lnTo>
                <a:lnTo>
                  <a:pt x="9906" y="74675"/>
                </a:lnTo>
                <a:lnTo>
                  <a:pt x="12954" y="71627"/>
                </a:lnTo>
                <a:lnTo>
                  <a:pt x="12954" y="70103"/>
                </a:lnTo>
                <a:lnTo>
                  <a:pt x="13716" y="70103"/>
                </a:lnTo>
                <a:lnTo>
                  <a:pt x="16764" y="67055"/>
                </a:lnTo>
                <a:close/>
              </a:path>
              <a:path w="29210" h="75564">
                <a:moveTo>
                  <a:pt x="19812" y="61721"/>
                </a:moveTo>
                <a:lnTo>
                  <a:pt x="19812" y="49529"/>
                </a:lnTo>
                <a:lnTo>
                  <a:pt x="19050" y="49529"/>
                </a:lnTo>
                <a:lnTo>
                  <a:pt x="19050" y="52577"/>
                </a:lnTo>
                <a:lnTo>
                  <a:pt x="18288" y="53339"/>
                </a:lnTo>
                <a:lnTo>
                  <a:pt x="17526" y="53339"/>
                </a:lnTo>
                <a:lnTo>
                  <a:pt x="17526" y="54863"/>
                </a:lnTo>
                <a:lnTo>
                  <a:pt x="16764" y="54863"/>
                </a:lnTo>
                <a:lnTo>
                  <a:pt x="16764" y="65531"/>
                </a:lnTo>
                <a:lnTo>
                  <a:pt x="17526" y="65531"/>
                </a:lnTo>
                <a:lnTo>
                  <a:pt x="18288" y="64007"/>
                </a:lnTo>
                <a:lnTo>
                  <a:pt x="18288" y="62483"/>
                </a:lnTo>
                <a:lnTo>
                  <a:pt x="19050" y="62483"/>
                </a:lnTo>
                <a:lnTo>
                  <a:pt x="19812" y="61721"/>
                </a:lnTo>
                <a:close/>
              </a:path>
              <a:path w="29210" h="75564">
                <a:moveTo>
                  <a:pt x="20574" y="59435"/>
                </a:moveTo>
                <a:lnTo>
                  <a:pt x="20574" y="46481"/>
                </a:lnTo>
                <a:lnTo>
                  <a:pt x="19812" y="46481"/>
                </a:lnTo>
                <a:lnTo>
                  <a:pt x="19812" y="59435"/>
                </a:lnTo>
                <a:lnTo>
                  <a:pt x="20574" y="59435"/>
                </a:lnTo>
                <a:close/>
              </a:path>
              <a:path w="29210" h="75564">
                <a:moveTo>
                  <a:pt x="22098" y="57911"/>
                </a:moveTo>
                <a:lnTo>
                  <a:pt x="22098" y="44195"/>
                </a:lnTo>
                <a:lnTo>
                  <a:pt x="20574" y="44195"/>
                </a:lnTo>
                <a:lnTo>
                  <a:pt x="20574" y="57911"/>
                </a:lnTo>
                <a:lnTo>
                  <a:pt x="22098" y="57911"/>
                </a:lnTo>
                <a:close/>
              </a:path>
              <a:path w="29210" h="75564">
                <a:moveTo>
                  <a:pt x="22860" y="56387"/>
                </a:moveTo>
                <a:lnTo>
                  <a:pt x="22860" y="41147"/>
                </a:lnTo>
                <a:lnTo>
                  <a:pt x="22098" y="41147"/>
                </a:lnTo>
                <a:lnTo>
                  <a:pt x="22098" y="56387"/>
                </a:lnTo>
                <a:lnTo>
                  <a:pt x="22860" y="56387"/>
                </a:lnTo>
                <a:close/>
              </a:path>
              <a:path w="29210" h="75564">
                <a:moveTo>
                  <a:pt x="23622" y="54101"/>
                </a:moveTo>
                <a:lnTo>
                  <a:pt x="23622" y="35051"/>
                </a:lnTo>
                <a:lnTo>
                  <a:pt x="22860" y="35051"/>
                </a:lnTo>
                <a:lnTo>
                  <a:pt x="22860" y="54101"/>
                </a:lnTo>
                <a:lnTo>
                  <a:pt x="23622" y="54101"/>
                </a:lnTo>
                <a:close/>
              </a:path>
            </a:pathLst>
          </a:custGeom>
          <a:solidFill>
            <a:srgbClr val="000000"/>
          </a:solidFill>
        </p:spPr>
        <p:txBody>
          <a:bodyPr wrap="square" lIns="0" tIns="0" rIns="0" bIns="0" rtlCol="0"/>
          <a:lstStyle/>
          <a:p>
            <a:endParaRPr/>
          </a:p>
        </p:txBody>
      </p:sp>
      <p:sp>
        <p:nvSpPr>
          <p:cNvPr id="43" name="object 43"/>
          <p:cNvSpPr/>
          <p:nvPr/>
        </p:nvSpPr>
        <p:spPr>
          <a:xfrm>
            <a:off x="3476676" y="3806279"/>
            <a:ext cx="141721" cy="54703"/>
          </a:xfrm>
          <a:custGeom>
            <a:avLst/>
            <a:gdLst/>
            <a:ahLst/>
            <a:cxnLst/>
            <a:rect l="l" t="t" r="r" b="b"/>
            <a:pathLst>
              <a:path w="165735" h="60325">
                <a:moveTo>
                  <a:pt x="165354" y="57912"/>
                </a:moveTo>
                <a:lnTo>
                  <a:pt x="164592" y="51816"/>
                </a:lnTo>
                <a:lnTo>
                  <a:pt x="163830" y="50292"/>
                </a:lnTo>
                <a:lnTo>
                  <a:pt x="163830" y="49530"/>
                </a:lnTo>
                <a:lnTo>
                  <a:pt x="2286" y="50292"/>
                </a:lnTo>
                <a:lnTo>
                  <a:pt x="1524" y="51816"/>
                </a:lnTo>
                <a:lnTo>
                  <a:pt x="762" y="51816"/>
                </a:lnTo>
                <a:lnTo>
                  <a:pt x="762" y="54102"/>
                </a:lnTo>
                <a:lnTo>
                  <a:pt x="0" y="54864"/>
                </a:lnTo>
                <a:lnTo>
                  <a:pt x="762" y="57150"/>
                </a:lnTo>
                <a:lnTo>
                  <a:pt x="2286" y="58674"/>
                </a:lnTo>
                <a:lnTo>
                  <a:pt x="7620" y="60198"/>
                </a:lnTo>
                <a:lnTo>
                  <a:pt x="156972" y="60198"/>
                </a:lnTo>
                <a:lnTo>
                  <a:pt x="163830" y="58674"/>
                </a:lnTo>
                <a:lnTo>
                  <a:pt x="165354" y="57912"/>
                </a:lnTo>
                <a:close/>
              </a:path>
              <a:path w="165735" h="60325">
                <a:moveTo>
                  <a:pt x="165354" y="8382"/>
                </a:moveTo>
                <a:lnTo>
                  <a:pt x="164592" y="1524"/>
                </a:lnTo>
                <a:lnTo>
                  <a:pt x="163830" y="762"/>
                </a:lnTo>
                <a:lnTo>
                  <a:pt x="163830" y="0"/>
                </a:lnTo>
                <a:lnTo>
                  <a:pt x="2286" y="762"/>
                </a:lnTo>
                <a:lnTo>
                  <a:pt x="1524" y="1524"/>
                </a:lnTo>
                <a:lnTo>
                  <a:pt x="762" y="1524"/>
                </a:lnTo>
                <a:lnTo>
                  <a:pt x="762" y="4572"/>
                </a:lnTo>
                <a:lnTo>
                  <a:pt x="0" y="5334"/>
                </a:lnTo>
                <a:lnTo>
                  <a:pt x="762" y="8382"/>
                </a:lnTo>
                <a:lnTo>
                  <a:pt x="2286" y="9906"/>
                </a:lnTo>
                <a:lnTo>
                  <a:pt x="7620" y="10668"/>
                </a:lnTo>
                <a:lnTo>
                  <a:pt x="156972" y="10668"/>
                </a:lnTo>
                <a:lnTo>
                  <a:pt x="163830" y="9906"/>
                </a:lnTo>
                <a:lnTo>
                  <a:pt x="165354" y="8382"/>
                </a:lnTo>
                <a:close/>
              </a:path>
            </a:pathLst>
          </a:custGeom>
          <a:solidFill>
            <a:srgbClr val="000000"/>
          </a:solidFill>
        </p:spPr>
        <p:txBody>
          <a:bodyPr wrap="square" lIns="0" tIns="0" rIns="0" bIns="0" rtlCol="0"/>
          <a:lstStyle/>
          <a:p>
            <a:endParaRPr/>
          </a:p>
        </p:txBody>
      </p:sp>
      <p:sp>
        <p:nvSpPr>
          <p:cNvPr id="44" name="object 44"/>
          <p:cNvSpPr/>
          <p:nvPr/>
        </p:nvSpPr>
        <p:spPr>
          <a:xfrm>
            <a:off x="6580202" y="3441441"/>
            <a:ext cx="120544" cy="104799"/>
          </a:xfrm>
          <a:custGeom>
            <a:avLst/>
            <a:gdLst/>
            <a:ahLst/>
            <a:cxnLst/>
            <a:rect l="l" t="t" r="r" b="b"/>
            <a:pathLst>
              <a:path w="140970" h="115570">
                <a:moveTo>
                  <a:pt x="94487" y="101346"/>
                </a:moveTo>
                <a:lnTo>
                  <a:pt x="94487" y="86868"/>
                </a:lnTo>
                <a:lnTo>
                  <a:pt x="93725" y="86868"/>
                </a:lnTo>
                <a:lnTo>
                  <a:pt x="93725" y="88392"/>
                </a:lnTo>
                <a:lnTo>
                  <a:pt x="92963" y="88392"/>
                </a:lnTo>
                <a:lnTo>
                  <a:pt x="92963" y="90678"/>
                </a:lnTo>
                <a:lnTo>
                  <a:pt x="91439" y="90678"/>
                </a:lnTo>
                <a:lnTo>
                  <a:pt x="91439" y="92202"/>
                </a:lnTo>
                <a:lnTo>
                  <a:pt x="89915" y="94488"/>
                </a:lnTo>
                <a:lnTo>
                  <a:pt x="89153" y="94488"/>
                </a:lnTo>
                <a:lnTo>
                  <a:pt x="89153" y="96012"/>
                </a:lnTo>
                <a:lnTo>
                  <a:pt x="84581" y="100584"/>
                </a:lnTo>
                <a:lnTo>
                  <a:pt x="81533" y="102108"/>
                </a:lnTo>
                <a:lnTo>
                  <a:pt x="78485" y="104394"/>
                </a:lnTo>
                <a:lnTo>
                  <a:pt x="73151" y="105918"/>
                </a:lnTo>
                <a:lnTo>
                  <a:pt x="55625" y="105918"/>
                </a:lnTo>
                <a:lnTo>
                  <a:pt x="44957" y="86868"/>
                </a:lnTo>
                <a:lnTo>
                  <a:pt x="44957" y="0"/>
                </a:lnTo>
                <a:lnTo>
                  <a:pt x="23621" y="1422"/>
                </a:lnTo>
                <a:lnTo>
                  <a:pt x="0" y="1524"/>
                </a:lnTo>
                <a:lnTo>
                  <a:pt x="0" y="14478"/>
                </a:lnTo>
                <a:lnTo>
                  <a:pt x="13715" y="15240"/>
                </a:lnTo>
                <a:lnTo>
                  <a:pt x="15239" y="16002"/>
                </a:lnTo>
                <a:lnTo>
                  <a:pt x="16001" y="17526"/>
                </a:lnTo>
                <a:lnTo>
                  <a:pt x="16763" y="83058"/>
                </a:lnTo>
                <a:lnTo>
                  <a:pt x="18287" y="92202"/>
                </a:lnTo>
                <a:lnTo>
                  <a:pt x="19049" y="94488"/>
                </a:lnTo>
                <a:lnTo>
                  <a:pt x="20573" y="99822"/>
                </a:lnTo>
                <a:lnTo>
                  <a:pt x="21335" y="100584"/>
                </a:lnTo>
                <a:lnTo>
                  <a:pt x="22097" y="102108"/>
                </a:lnTo>
                <a:lnTo>
                  <a:pt x="23621" y="103632"/>
                </a:lnTo>
                <a:lnTo>
                  <a:pt x="24383" y="105156"/>
                </a:lnTo>
                <a:lnTo>
                  <a:pt x="49529" y="115062"/>
                </a:lnTo>
                <a:lnTo>
                  <a:pt x="71627" y="115062"/>
                </a:lnTo>
                <a:lnTo>
                  <a:pt x="79247" y="113538"/>
                </a:lnTo>
                <a:lnTo>
                  <a:pt x="84581" y="110490"/>
                </a:lnTo>
                <a:lnTo>
                  <a:pt x="86105" y="108966"/>
                </a:lnTo>
                <a:lnTo>
                  <a:pt x="88391" y="108204"/>
                </a:lnTo>
                <a:lnTo>
                  <a:pt x="94487" y="101346"/>
                </a:lnTo>
                <a:close/>
              </a:path>
              <a:path w="140970" h="115570">
                <a:moveTo>
                  <a:pt x="125501" y="114852"/>
                </a:moveTo>
                <a:lnTo>
                  <a:pt x="125501" y="103136"/>
                </a:lnTo>
                <a:lnTo>
                  <a:pt x="124205" y="92202"/>
                </a:lnTo>
                <a:lnTo>
                  <a:pt x="124205" y="0"/>
                </a:lnTo>
                <a:lnTo>
                  <a:pt x="101345" y="1524"/>
                </a:lnTo>
                <a:lnTo>
                  <a:pt x="78485" y="1524"/>
                </a:lnTo>
                <a:lnTo>
                  <a:pt x="78485" y="14478"/>
                </a:lnTo>
                <a:lnTo>
                  <a:pt x="92963" y="15240"/>
                </a:lnTo>
                <a:lnTo>
                  <a:pt x="94487" y="16002"/>
                </a:lnTo>
                <a:lnTo>
                  <a:pt x="95249" y="17526"/>
                </a:lnTo>
                <a:lnTo>
                  <a:pt x="96011" y="80772"/>
                </a:lnTo>
                <a:lnTo>
                  <a:pt x="96011" y="96774"/>
                </a:lnTo>
                <a:lnTo>
                  <a:pt x="96773" y="115062"/>
                </a:lnTo>
                <a:lnTo>
                  <a:pt x="119633" y="115062"/>
                </a:lnTo>
                <a:lnTo>
                  <a:pt x="125501" y="114852"/>
                </a:lnTo>
                <a:close/>
              </a:path>
              <a:path w="140970" h="115570">
                <a:moveTo>
                  <a:pt x="96011" y="99060"/>
                </a:moveTo>
                <a:lnTo>
                  <a:pt x="96011" y="80772"/>
                </a:lnTo>
                <a:lnTo>
                  <a:pt x="95249" y="80772"/>
                </a:lnTo>
                <a:lnTo>
                  <a:pt x="95249" y="83820"/>
                </a:lnTo>
                <a:lnTo>
                  <a:pt x="94487" y="83820"/>
                </a:lnTo>
                <a:lnTo>
                  <a:pt x="94487" y="99822"/>
                </a:lnTo>
                <a:lnTo>
                  <a:pt x="95249" y="99822"/>
                </a:lnTo>
                <a:lnTo>
                  <a:pt x="96011" y="99060"/>
                </a:lnTo>
                <a:close/>
              </a:path>
              <a:path w="140970" h="115570">
                <a:moveTo>
                  <a:pt x="140969" y="114300"/>
                </a:moveTo>
                <a:lnTo>
                  <a:pt x="140969" y="102108"/>
                </a:lnTo>
                <a:lnTo>
                  <a:pt x="136397" y="102108"/>
                </a:lnTo>
                <a:lnTo>
                  <a:pt x="125336" y="100634"/>
                </a:lnTo>
                <a:lnTo>
                  <a:pt x="125501" y="103136"/>
                </a:lnTo>
                <a:lnTo>
                  <a:pt x="125501" y="114852"/>
                </a:lnTo>
                <a:lnTo>
                  <a:pt x="140969" y="114300"/>
                </a:lnTo>
                <a:close/>
              </a:path>
            </a:pathLst>
          </a:custGeom>
          <a:solidFill>
            <a:srgbClr val="000000"/>
          </a:solidFill>
        </p:spPr>
        <p:txBody>
          <a:bodyPr wrap="square" lIns="0" tIns="0" rIns="0" bIns="0" rtlCol="0"/>
          <a:lstStyle/>
          <a:p>
            <a:endParaRPr/>
          </a:p>
        </p:txBody>
      </p:sp>
      <p:sp>
        <p:nvSpPr>
          <p:cNvPr id="45" name="object 45"/>
          <p:cNvSpPr/>
          <p:nvPr/>
        </p:nvSpPr>
        <p:spPr>
          <a:xfrm>
            <a:off x="6724221" y="3520903"/>
            <a:ext cx="25521" cy="67947"/>
          </a:xfrm>
          <a:custGeom>
            <a:avLst/>
            <a:gdLst/>
            <a:ahLst/>
            <a:cxnLst/>
            <a:rect l="l" t="t" r="r" b="b"/>
            <a:pathLst>
              <a:path w="29845" h="74929">
                <a:moveTo>
                  <a:pt x="29717" y="36575"/>
                </a:moveTo>
                <a:lnTo>
                  <a:pt x="28955" y="16763"/>
                </a:lnTo>
                <a:lnTo>
                  <a:pt x="27431" y="12953"/>
                </a:lnTo>
                <a:lnTo>
                  <a:pt x="26669" y="11429"/>
                </a:lnTo>
                <a:lnTo>
                  <a:pt x="25907" y="8381"/>
                </a:lnTo>
                <a:lnTo>
                  <a:pt x="25145" y="6857"/>
                </a:lnTo>
                <a:lnTo>
                  <a:pt x="20573" y="2285"/>
                </a:lnTo>
                <a:lnTo>
                  <a:pt x="16763" y="761"/>
                </a:lnTo>
                <a:lnTo>
                  <a:pt x="16763" y="0"/>
                </a:lnTo>
                <a:lnTo>
                  <a:pt x="9143" y="761"/>
                </a:lnTo>
                <a:lnTo>
                  <a:pt x="6857" y="2285"/>
                </a:lnTo>
                <a:lnTo>
                  <a:pt x="6095" y="3047"/>
                </a:lnTo>
                <a:lnTo>
                  <a:pt x="4571" y="3809"/>
                </a:lnTo>
                <a:lnTo>
                  <a:pt x="3047" y="3809"/>
                </a:lnTo>
                <a:lnTo>
                  <a:pt x="3047" y="5333"/>
                </a:lnTo>
                <a:lnTo>
                  <a:pt x="2285" y="6857"/>
                </a:lnTo>
                <a:lnTo>
                  <a:pt x="1523" y="6857"/>
                </a:lnTo>
                <a:lnTo>
                  <a:pt x="1523" y="8381"/>
                </a:lnTo>
                <a:lnTo>
                  <a:pt x="761" y="8381"/>
                </a:lnTo>
                <a:lnTo>
                  <a:pt x="761" y="12191"/>
                </a:lnTo>
                <a:lnTo>
                  <a:pt x="0" y="12953"/>
                </a:lnTo>
                <a:lnTo>
                  <a:pt x="761" y="17525"/>
                </a:lnTo>
                <a:lnTo>
                  <a:pt x="1523" y="19811"/>
                </a:lnTo>
                <a:lnTo>
                  <a:pt x="2285" y="20573"/>
                </a:lnTo>
                <a:lnTo>
                  <a:pt x="3047" y="22097"/>
                </a:lnTo>
                <a:lnTo>
                  <a:pt x="4571" y="22859"/>
                </a:lnTo>
                <a:lnTo>
                  <a:pt x="6857" y="25145"/>
                </a:lnTo>
                <a:lnTo>
                  <a:pt x="9905" y="25907"/>
                </a:lnTo>
                <a:lnTo>
                  <a:pt x="19049" y="25907"/>
                </a:lnTo>
                <a:lnTo>
                  <a:pt x="19811" y="25145"/>
                </a:lnTo>
                <a:lnTo>
                  <a:pt x="24383" y="22859"/>
                </a:lnTo>
                <a:lnTo>
                  <a:pt x="24383" y="51815"/>
                </a:lnTo>
                <a:lnTo>
                  <a:pt x="25145" y="51815"/>
                </a:lnTo>
                <a:lnTo>
                  <a:pt x="25145" y="49529"/>
                </a:lnTo>
                <a:lnTo>
                  <a:pt x="25907" y="49529"/>
                </a:lnTo>
                <a:lnTo>
                  <a:pt x="25907" y="47243"/>
                </a:lnTo>
                <a:lnTo>
                  <a:pt x="26669" y="47243"/>
                </a:lnTo>
                <a:lnTo>
                  <a:pt x="26669" y="44195"/>
                </a:lnTo>
                <a:lnTo>
                  <a:pt x="27431" y="44195"/>
                </a:lnTo>
                <a:lnTo>
                  <a:pt x="27431" y="40385"/>
                </a:lnTo>
                <a:lnTo>
                  <a:pt x="28955" y="40385"/>
                </a:lnTo>
                <a:lnTo>
                  <a:pt x="28955" y="36575"/>
                </a:lnTo>
                <a:lnTo>
                  <a:pt x="29717" y="36575"/>
                </a:lnTo>
                <a:close/>
              </a:path>
              <a:path w="29845" h="74929">
                <a:moveTo>
                  <a:pt x="15239" y="69341"/>
                </a:moveTo>
                <a:lnTo>
                  <a:pt x="15239" y="58673"/>
                </a:lnTo>
                <a:lnTo>
                  <a:pt x="14477" y="58673"/>
                </a:lnTo>
                <a:lnTo>
                  <a:pt x="14477" y="60959"/>
                </a:lnTo>
                <a:lnTo>
                  <a:pt x="12191" y="62483"/>
                </a:lnTo>
                <a:lnTo>
                  <a:pt x="11429" y="62483"/>
                </a:lnTo>
                <a:lnTo>
                  <a:pt x="11429" y="64769"/>
                </a:lnTo>
                <a:lnTo>
                  <a:pt x="7619" y="68579"/>
                </a:lnTo>
                <a:lnTo>
                  <a:pt x="6857" y="68579"/>
                </a:lnTo>
                <a:lnTo>
                  <a:pt x="6857" y="70103"/>
                </a:lnTo>
                <a:lnTo>
                  <a:pt x="4571" y="73151"/>
                </a:lnTo>
                <a:lnTo>
                  <a:pt x="5333" y="74675"/>
                </a:lnTo>
                <a:lnTo>
                  <a:pt x="9905" y="74675"/>
                </a:lnTo>
                <a:lnTo>
                  <a:pt x="15239" y="69341"/>
                </a:lnTo>
                <a:close/>
              </a:path>
              <a:path w="29845" h="74929">
                <a:moveTo>
                  <a:pt x="17525" y="65531"/>
                </a:moveTo>
                <a:lnTo>
                  <a:pt x="17525" y="54101"/>
                </a:lnTo>
                <a:lnTo>
                  <a:pt x="16763" y="54101"/>
                </a:lnTo>
                <a:lnTo>
                  <a:pt x="16763" y="56387"/>
                </a:lnTo>
                <a:lnTo>
                  <a:pt x="16001" y="57149"/>
                </a:lnTo>
                <a:lnTo>
                  <a:pt x="15239" y="57149"/>
                </a:lnTo>
                <a:lnTo>
                  <a:pt x="15239" y="67055"/>
                </a:lnTo>
                <a:lnTo>
                  <a:pt x="16001" y="67055"/>
                </a:lnTo>
                <a:lnTo>
                  <a:pt x="17525" y="65531"/>
                </a:lnTo>
                <a:close/>
              </a:path>
              <a:path w="29845" h="74929">
                <a:moveTo>
                  <a:pt x="19811" y="62483"/>
                </a:moveTo>
                <a:lnTo>
                  <a:pt x="19811" y="51053"/>
                </a:lnTo>
                <a:lnTo>
                  <a:pt x="19049" y="51053"/>
                </a:lnTo>
                <a:lnTo>
                  <a:pt x="19049" y="52577"/>
                </a:lnTo>
                <a:lnTo>
                  <a:pt x="17525" y="52577"/>
                </a:lnTo>
                <a:lnTo>
                  <a:pt x="17525" y="64007"/>
                </a:lnTo>
                <a:lnTo>
                  <a:pt x="19049" y="64007"/>
                </a:lnTo>
                <a:lnTo>
                  <a:pt x="19811" y="62483"/>
                </a:lnTo>
                <a:close/>
              </a:path>
              <a:path w="29845" h="74929">
                <a:moveTo>
                  <a:pt x="21335" y="60197"/>
                </a:moveTo>
                <a:lnTo>
                  <a:pt x="21335" y="46481"/>
                </a:lnTo>
                <a:lnTo>
                  <a:pt x="20573" y="46481"/>
                </a:lnTo>
                <a:lnTo>
                  <a:pt x="20573" y="48005"/>
                </a:lnTo>
                <a:lnTo>
                  <a:pt x="19811" y="48005"/>
                </a:lnTo>
                <a:lnTo>
                  <a:pt x="19811" y="60959"/>
                </a:lnTo>
                <a:lnTo>
                  <a:pt x="20573" y="60959"/>
                </a:lnTo>
                <a:lnTo>
                  <a:pt x="21335" y="60197"/>
                </a:lnTo>
                <a:close/>
              </a:path>
              <a:path w="29845" h="74929">
                <a:moveTo>
                  <a:pt x="22097" y="57911"/>
                </a:moveTo>
                <a:lnTo>
                  <a:pt x="22097" y="43433"/>
                </a:lnTo>
                <a:lnTo>
                  <a:pt x="21335" y="43433"/>
                </a:lnTo>
                <a:lnTo>
                  <a:pt x="21335" y="57911"/>
                </a:lnTo>
                <a:lnTo>
                  <a:pt x="22097" y="57911"/>
                </a:lnTo>
                <a:close/>
              </a:path>
              <a:path w="29845" h="74929">
                <a:moveTo>
                  <a:pt x="22859" y="56387"/>
                </a:moveTo>
                <a:lnTo>
                  <a:pt x="22859" y="40385"/>
                </a:lnTo>
                <a:lnTo>
                  <a:pt x="22097" y="40385"/>
                </a:lnTo>
                <a:lnTo>
                  <a:pt x="22097" y="56387"/>
                </a:lnTo>
                <a:lnTo>
                  <a:pt x="22859" y="56387"/>
                </a:lnTo>
                <a:close/>
              </a:path>
              <a:path w="29845" h="74929">
                <a:moveTo>
                  <a:pt x="24383" y="54101"/>
                </a:moveTo>
                <a:lnTo>
                  <a:pt x="24383" y="34289"/>
                </a:lnTo>
                <a:lnTo>
                  <a:pt x="22859" y="34289"/>
                </a:lnTo>
                <a:lnTo>
                  <a:pt x="22859" y="54101"/>
                </a:lnTo>
                <a:lnTo>
                  <a:pt x="24383" y="54101"/>
                </a:lnTo>
                <a:close/>
              </a:path>
            </a:pathLst>
          </a:custGeom>
          <a:solidFill>
            <a:srgbClr val="000000"/>
          </a:solidFill>
        </p:spPr>
        <p:txBody>
          <a:bodyPr wrap="square" lIns="0" tIns="0" rIns="0" bIns="0" rtlCol="0"/>
          <a:lstStyle/>
          <a:p>
            <a:endParaRPr/>
          </a:p>
        </p:txBody>
      </p:sp>
      <p:sp>
        <p:nvSpPr>
          <p:cNvPr id="47" name="object 47"/>
          <p:cNvSpPr/>
          <p:nvPr/>
        </p:nvSpPr>
        <p:spPr>
          <a:xfrm>
            <a:off x="2735934" y="2390801"/>
            <a:ext cx="650288" cy="223186"/>
          </a:xfrm>
          <a:prstGeom prst="rect">
            <a:avLst/>
          </a:prstGeom>
          <a:blipFill>
            <a:blip r:embed="rId19" cstate="print"/>
            <a:stretch>
              <a:fillRect/>
            </a:stretch>
          </a:blipFill>
        </p:spPr>
        <p:txBody>
          <a:bodyPr wrap="square" lIns="0" tIns="0" rIns="0" bIns="0" rtlCol="0"/>
          <a:lstStyle/>
          <a:p>
            <a:endParaRPr/>
          </a:p>
        </p:txBody>
      </p:sp>
      <p:sp>
        <p:nvSpPr>
          <p:cNvPr id="48" name="object 48"/>
          <p:cNvSpPr/>
          <p:nvPr/>
        </p:nvSpPr>
        <p:spPr>
          <a:xfrm>
            <a:off x="3446826" y="2390801"/>
            <a:ext cx="258029" cy="223186"/>
          </a:xfrm>
          <a:prstGeom prst="rect">
            <a:avLst/>
          </a:prstGeom>
          <a:blipFill>
            <a:blip r:embed="rId20" cstate="print"/>
            <a:stretch>
              <a:fillRect/>
            </a:stretch>
          </a:blipFill>
        </p:spPr>
        <p:txBody>
          <a:bodyPr wrap="square" lIns="0" tIns="0" rIns="0" bIns="0" rtlCol="0"/>
          <a:lstStyle/>
          <a:p>
            <a:endParaRPr/>
          </a:p>
        </p:txBody>
      </p:sp>
      <p:sp>
        <p:nvSpPr>
          <p:cNvPr id="49" name="object 49"/>
          <p:cNvSpPr/>
          <p:nvPr/>
        </p:nvSpPr>
        <p:spPr>
          <a:xfrm>
            <a:off x="3797379" y="2320320"/>
            <a:ext cx="141395" cy="208677"/>
          </a:xfrm>
          <a:prstGeom prst="rect">
            <a:avLst/>
          </a:prstGeom>
          <a:blipFill>
            <a:blip r:embed="rId21" cstate="print"/>
            <a:stretch>
              <a:fillRect/>
            </a:stretch>
          </a:blipFill>
        </p:spPr>
        <p:txBody>
          <a:bodyPr wrap="square" lIns="0" tIns="0" rIns="0" bIns="0" rtlCol="0"/>
          <a:lstStyle/>
          <a:p>
            <a:endParaRPr/>
          </a:p>
        </p:txBody>
      </p:sp>
      <p:sp>
        <p:nvSpPr>
          <p:cNvPr id="50" name="object 50"/>
          <p:cNvSpPr/>
          <p:nvPr/>
        </p:nvSpPr>
        <p:spPr>
          <a:xfrm>
            <a:off x="4020226" y="2390801"/>
            <a:ext cx="657455" cy="223186"/>
          </a:xfrm>
          <a:prstGeom prst="rect">
            <a:avLst/>
          </a:prstGeom>
          <a:blipFill>
            <a:blip r:embed="rId22" cstate="print"/>
            <a:stretch>
              <a:fillRect/>
            </a:stretch>
          </a:blipFill>
        </p:spPr>
        <p:txBody>
          <a:bodyPr wrap="square" lIns="0" tIns="0" rIns="0" bIns="0" rtlCol="0"/>
          <a:lstStyle/>
          <a:p>
            <a:endParaRPr/>
          </a:p>
        </p:txBody>
      </p:sp>
      <p:sp>
        <p:nvSpPr>
          <p:cNvPr id="51" name="object 51"/>
          <p:cNvSpPr/>
          <p:nvPr/>
        </p:nvSpPr>
        <p:spPr>
          <a:xfrm>
            <a:off x="4758019" y="2428114"/>
            <a:ext cx="141178" cy="148560"/>
          </a:xfrm>
          <a:prstGeom prst="rect">
            <a:avLst/>
          </a:prstGeom>
          <a:blipFill>
            <a:blip r:embed="rId23" cstate="print"/>
            <a:stretch>
              <a:fillRect/>
            </a:stretch>
          </a:blipFill>
        </p:spPr>
        <p:txBody>
          <a:bodyPr wrap="square" lIns="0" tIns="0" rIns="0" bIns="0" rtlCol="0"/>
          <a:lstStyle/>
          <a:p>
            <a:endParaRPr/>
          </a:p>
        </p:txBody>
      </p:sp>
      <p:sp>
        <p:nvSpPr>
          <p:cNvPr id="52" name="object 52"/>
          <p:cNvSpPr/>
          <p:nvPr/>
        </p:nvSpPr>
        <p:spPr>
          <a:xfrm>
            <a:off x="4968938" y="2390801"/>
            <a:ext cx="467180" cy="223186"/>
          </a:xfrm>
          <a:prstGeom prst="rect">
            <a:avLst/>
          </a:prstGeom>
          <a:blipFill>
            <a:blip r:embed="rId24" cstate="print"/>
            <a:stretch>
              <a:fillRect/>
            </a:stretch>
          </a:blipFill>
        </p:spPr>
        <p:txBody>
          <a:bodyPr wrap="square" lIns="0" tIns="0" rIns="0" bIns="0" rtlCol="0"/>
          <a:lstStyle/>
          <a:p>
            <a:endParaRPr/>
          </a:p>
        </p:txBody>
      </p:sp>
      <p:sp>
        <p:nvSpPr>
          <p:cNvPr id="53" name="object 53"/>
          <p:cNvSpPr/>
          <p:nvPr/>
        </p:nvSpPr>
        <p:spPr>
          <a:xfrm>
            <a:off x="5533857" y="2437789"/>
            <a:ext cx="106427" cy="130135"/>
          </a:xfrm>
          <a:custGeom>
            <a:avLst/>
            <a:gdLst/>
            <a:ahLst/>
            <a:cxnLst/>
            <a:rect l="l" t="t" r="r" b="b"/>
            <a:pathLst>
              <a:path w="124459" h="143510">
                <a:moveTo>
                  <a:pt x="124206" y="74675"/>
                </a:moveTo>
                <a:lnTo>
                  <a:pt x="123444" y="67817"/>
                </a:lnTo>
                <a:lnTo>
                  <a:pt x="122682" y="67055"/>
                </a:lnTo>
                <a:lnTo>
                  <a:pt x="9906" y="66293"/>
                </a:lnTo>
                <a:lnTo>
                  <a:pt x="9906" y="38861"/>
                </a:lnTo>
                <a:lnTo>
                  <a:pt x="9144" y="39623"/>
                </a:lnTo>
                <a:lnTo>
                  <a:pt x="8382" y="39623"/>
                </a:lnTo>
                <a:lnTo>
                  <a:pt x="8382" y="41147"/>
                </a:lnTo>
                <a:lnTo>
                  <a:pt x="7620" y="41147"/>
                </a:lnTo>
                <a:lnTo>
                  <a:pt x="7620" y="42671"/>
                </a:lnTo>
                <a:lnTo>
                  <a:pt x="6858" y="42671"/>
                </a:lnTo>
                <a:lnTo>
                  <a:pt x="6858" y="45719"/>
                </a:lnTo>
                <a:lnTo>
                  <a:pt x="5334" y="45719"/>
                </a:lnTo>
                <a:lnTo>
                  <a:pt x="5334" y="48767"/>
                </a:lnTo>
                <a:lnTo>
                  <a:pt x="4572" y="48767"/>
                </a:lnTo>
                <a:lnTo>
                  <a:pt x="4572" y="51053"/>
                </a:lnTo>
                <a:lnTo>
                  <a:pt x="3810" y="51053"/>
                </a:lnTo>
                <a:lnTo>
                  <a:pt x="3810" y="54101"/>
                </a:lnTo>
                <a:lnTo>
                  <a:pt x="3048" y="54101"/>
                </a:lnTo>
                <a:lnTo>
                  <a:pt x="3048" y="56387"/>
                </a:lnTo>
                <a:lnTo>
                  <a:pt x="2286" y="56387"/>
                </a:lnTo>
                <a:lnTo>
                  <a:pt x="2286" y="62483"/>
                </a:lnTo>
                <a:lnTo>
                  <a:pt x="1524" y="62483"/>
                </a:lnTo>
                <a:lnTo>
                  <a:pt x="1524" y="70865"/>
                </a:lnTo>
                <a:lnTo>
                  <a:pt x="0" y="71627"/>
                </a:lnTo>
                <a:lnTo>
                  <a:pt x="1524" y="80009"/>
                </a:lnTo>
                <a:lnTo>
                  <a:pt x="4193" y="92053"/>
                </a:lnTo>
                <a:lnTo>
                  <a:pt x="8987" y="103729"/>
                </a:lnTo>
                <a:lnTo>
                  <a:pt x="10668" y="106348"/>
                </a:lnTo>
                <a:lnTo>
                  <a:pt x="10668" y="76961"/>
                </a:lnTo>
                <a:lnTo>
                  <a:pt x="116586" y="76961"/>
                </a:lnTo>
                <a:lnTo>
                  <a:pt x="122682" y="76199"/>
                </a:lnTo>
                <a:lnTo>
                  <a:pt x="124206" y="74675"/>
                </a:lnTo>
                <a:close/>
              </a:path>
              <a:path w="124459" h="143510">
                <a:moveTo>
                  <a:pt x="10668" y="65531"/>
                </a:moveTo>
                <a:lnTo>
                  <a:pt x="10668" y="36575"/>
                </a:lnTo>
                <a:lnTo>
                  <a:pt x="9906" y="36575"/>
                </a:lnTo>
                <a:lnTo>
                  <a:pt x="9906" y="66293"/>
                </a:lnTo>
                <a:lnTo>
                  <a:pt x="10668" y="65531"/>
                </a:lnTo>
                <a:close/>
              </a:path>
              <a:path w="124459" h="143510">
                <a:moveTo>
                  <a:pt x="12192" y="61721"/>
                </a:moveTo>
                <a:lnTo>
                  <a:pt x="12192" y="35051"/>
                </a:lnTo>
                <a:lnTo>
                  <a:pt x="10668" y="35051"/>
                </a:lnTo>
                <a:lnTo>
                  <a:pt x="10668" y="61721"/>
                </a:lnTo>
                <a:lnTo>
                  <a:pt x="12192" y="61721"/>
                </a:lnTo>
                <a:close/>
              </a:path>
              <a:path w="124459" h="143510">
                <a:moveTo>
                  <a:pt x="124206" y="141731"/>
                </a:moveTo>
                <a:lnTo>
                  <a:pt x="123444" y="134873"/>
                </a:lnTo>
                <a:lnTo>
                  <a:pt x="119118" y="133967"/>
                </a:lnTo>
                <a:lnTo>
                  <a:pt x="94261" y="134011"/>
                </a:lnTo>
                <a:lnTo>
                  <a:pt x="81372" y="133792"/>
                </a:lnTo>
                <a:lnTo>
                  <a:pt x="68608" y="132703"/>
                </a:lnTo>
                <a:lnTo>
                  <a:pt x="56290" y="130209"/>
                </a:lnTo>
                <a:lnTo>
                  <a:pt x="44743" y="125776"/>
                </a:lnTo>
                <a:lnTo>
                  <a:pt x="34290" y="118871"/>
                </a:lnTo>
                <a:lnTo>
                  <a:pt x="32766" y="118109"/>
                </a:lnTo>
                <a:lnTo>
                  <a:pt x="23028" y="108088"/>
                </a:lnTo>
                <a:lnTo>
                  <a:pt x="16393" y="97960"/>
                </a:lnTo>
                <a:lnTo>
                  <a:pt x="10668" y="80771"/>
                </a:lnTo>
                <a:lnTo>
                  <a:pt x="10668" y="106348"/>
                </a:lnTo>
                <a:lnTo>
                  <a:pt x="15240" y="113471"/>
                </a:lnTo>
                <a:lnTo>
                  <a:pt x="24384" y="123443"/>
                </a:lnTo>
                <a:lnTo>
                  <a:pt x="26670" y="124205"/>
                </a:lnTo>
                <a:lnTo>
                  <a:pt x="28956" y="127253"/>
                </a:lnTo>
                <a:lnTo>
                  <a:pt x="30480" y="128015"/>
                </a:lnTo>
                <a:lnTo>
                  <a:pt x="32766" y="129539"/>
                </a:lnTo>
                <a:lnTo>
                  <a:pt x="35052" y="131825"/>
                </a:lnTo>
                <a:lnTo>
                  <a:pt x="48006" y="137921"/>
                </a:lnTo>
                <a:lnTo>
                  <a:pt x="51816" y="138683"/>
                </a:lnTo>
                <a:lnTo>
                  <a:pt x="54102" y="139445"/>
                </a:lnTo>
                <a:lnTo>
                  <a:pt x="57912" y="140207"/>
                </a:lnTo>
                <a:lnTo>
                  <a:pt x="60198" y="141731"/>
                </a:lnTo>
                <a:lnTo>
                  <a:pt x="68608" y="142559"/>
                </a:lnTo>
                <a:lnTo>
                  <a:pt x="76962" y="143255"/>
                </a:lnTo>
                <a:lnTo>
                  <a:pt x="116586" y="143255"/>
                </a:lnTo>
                <a:lnTo>
                  <a:pt x="122682" y="142493"/>
                </a:lnTo>
                <a:lnTo>
                  <a:pt x="124206" y="141731"/>
                </a:lnTo>
                <a:close/>
              </a:path>
              <a:path w="124459" h="143510">
                <a:moveTo>
                  <a:pt x="13716" y="54101"/>
                </a:moveTo>
                <a:lnTo>
                  <a:pt x="13716" y="32003"/>
                </a:lnTo>
                <a:lnTo>
                  <a:pt x="12954" y="33527"/>
                </a:lnTo>
                <a:lnTo>
                  <a:pt x="12192" y="33527"/>
                </a:lnTo>
                <a:lnTo>
                  <a:pt x="12192" y="57149"/>
                </a:lnTo>
                <a:lnTo>
                  <a:pt x="12954" y="57149"/>
                </a:lnTo>
                <a:lnTo>
                  <a:pt x="12954" y="54101"/>
                </a:lnTo>
                <a:lnTo>
                  <a:pt x="13716" y="54101"/>
                </a:lnTo>
                <a:close/>
              </a:path>
              <a:path w="124459" h="143510">
                <a:moveTo>
                  <a:pt x="124206" y="6857"/>
                </a:moveTo>
                <a:lnTo>
                  <a:pt x="124206" y="761"/>
                </a:lnTo>
                <a:lnTo>
                  <a:pt x="122682" y="761"/>
                </a:lnTo>
                <a:lnTo>
                  <a:pt x="122682" y="0"/>
                </a:lnTo>
                <a:lnTo>
                  <a:pt x="67818" y="761"/>
                </a:lnTo>
                <a:lnTo>
                  <a:pt x="60198" y="1523"/>
                </a:lnTo>
                <a:lnTo>
                  <a:pt x="57912" y="3047"/>
                </a:lnTo>
                <a:lnTo>
                  <a:pt x="54102" y="3809"/>
                </a:lnTo>
                <a:lnTo>
                  <a:pt x="51816" y="4571"/>
                </a:lnTo>
                <a:lnTo>
                  <a:pt x="48006" y="5333"/>
                </a:lnTo>
                <a:lnTo>
                  <a:pt x="35052" y="11429"/>
                </a:lnTo>
                <a:lnTo>
                  <a:pt x="34290" y="12953"/>
                </a:lnTo>
                <a:lnTo>
                  <a:pt x="32766" y="13715"/>
                </a:lnTo>
                <a:lnTo>
                  <a:pt x="30480" y="15239"/>
                </a:lnTo>
                <a:lnTo>
                  <a:pt x="28956" y="16001"/>
                </a:lnTo>
                <a:lnTo>
                  <a:pt x="26670" y="19049"/>
                </a:lnTo>
                <a:lnTo>
                  <a:pt x="24384" y="19811"/>
                </a:lnTo>
                <a:lnTo>
                  <a:pt x="19812" y="24383"/>
                </a:lnTo>
                <a:lnTo>
                  <a:pt x="19050" y="24383"/>
                </a:lnTo>
                <a:lnTo>
                  <a:pt x="19050" y="25907"/>
                </a:lnTo>
                <a:lnTo>
                  <a:pt x="14478" y="30479"/>
                </a:lnTo>
                <a:lnTo>
                  <a:pt x="13716" y="30479"/>
                </a:lnTo>
                <a:lnTo>
                  <a:pt x="13716" y="51053"/>
                </a:lnTo>
                <a:lnTo>
                  <a:pt x="14478" y="51053"/>
                </a:lnTo>
                <a:lnTo>
                  <a:pt x="14478" y="49529"/>
                </a:lnTo>
                <a:lnTo>
                  <a:pt x="15240" y="49529"/>
                </a:lnTo>
                <a:lnTo>
                  <a:pt x="15240" y="46481"/>
                </a:lnTo>
                <a:lnTo>
                  <a:pt x="16764" y="46481"/>
                </a:lnTo>
                <a:lnTo>
                  <a:pt x="16764" y="44957"/>
                </a:lnTo>
                <a:lnTo>
                  <a:pt x="17526" y="44957"/>
                </a:lnTo>
                <a:lnTo>
                  <a:pt x="17526" y="42671"/>
                </a:lnTo>
                <a:lnTo>
                  <a:pt x="18288" y="42671"/>
                </a:lnTo>
                <a:lnTo>
                  <a:pt x="18288" y="41147"/>
                </a:lnTo>
                <a:lnTo>
                  <a:pt x="19050" y="41147"/>
                </a:lnTo>
                <a:lnTo>
                  <a:pt x="19812" y="40385"/>
                </a:lnTo>
                <a:lnTo>
                  <a:pt x="19812" y="38861"/>
                </a:lnTo>
                <a:lnTo>
                  <a:pt x="20574" y="38861"/>
                </a:lnTo>
                <a:lnTo>
                  <a:pt x="22098" y="37337"/>
                </a:lnTo>
                <a:lnTo>
                  <a:pt x="22098" y="35813"/>
                </a:lnTo>
                <a:lnTo>
                  <a:pt x="22860" y="35813"/>
                </a:lnTo>
                <a:lnTo>
                  <a:pt x="23622" y="35051"/>
                </a:lnTo>
                <a:lnTo>
                  <a:pt x="23622" y="33527"/>
                </a:lnTo>
                <a:lnTo>
                  <a:pt x="24384" y="33527"/>
                </a:lnTo>
                <a:lnTo>
                  <a:pt x="32766" y="25145"/>
                </a:lnTo>
                <a:lnTo>
                  <a:pt x="36423" y="23418"/>
                </a:lnTo>
                <a:lnTo>
                  <a:pt x="38201" y="20383"/>
                </a:lnTo>
                <a:lnTo>
                  <a:pt x="41910" y="19049"/>
                </a:lnTo>
                <a:lnTo>
                  <a:pt x="44196" y="18287"/>
                </a:lnTo>
                <a:lnTo>
                  <a:pt x="61349" y="11594"/>
                </a:lnTo>
                <a:lnTo>
                  <a:pt x="73364" y="10033"/>
                </a:lnTo>
                <a:lnTo>
                  <a:pt x="85582" y="9870"/>
                </a:lnTo>
                <a:lnTo>
                  <a:pt x="97927" y="10242"/>
                </a:lnTo>
                <a:lnTo>
                  <a:pt x="110319" y="10288"/>
                </a:lnTo>
                <a:lnTo>
                  <a:pt x="122682" y="9143"/>
                </a:lnTo>
                <a:lnTo>
                  <a:pt x="124206" y="6857"/>
                </a:lnTo>
                <a:close/>
              </a:path>
            </a:pathLst>
          </a:custGeom>
          <a:solidFill>
            <a:srgbClr val="000000"/>
          </a:solidFill>
        </p:spPr>
        <p:txBody>
          <a:bodyPr wrap="square" lIns="0" tIns="0" rIns="0" bIns="0" rtlCol="0"/>
          <a:lstStyle/>
          <a:p>
            <a:endParaRPr/>
          </a:p>
        </p:txBody>
      </p:sp>
      <p:sp>
        <p:nvSpPr>
          <p:cNvPr id="54" name="object 54"/>
          <p:cNvSpPr/>
          <p:nvPr/>
        </p:nvSpPr>
        <p:spPr>
          <a:xfrm>
            <a:off x="5721526" y="2405310"/>
            <a:ext cx="348601" cy="189190"/>
          </a:xfrm>
          <a:prstGeom prst="rect">
            <a:avLst/>
          </a:prstGeom>
          <a:blipFill>
            <a:blip r:embed="rId25" cstate="print"/>
            <a:stretch>
              <a:fillRect/>
            </a:stretch>
          </a:blipFill>
        </p:spPr>
        <p:txBody>
          <a:bodyPr wrap="square" lIns="0" tIns="0" rIns="0" bIns="0" rtlCol="0"/>
          <a:lstStyle/>
          <a:p>
            <a:endParaRPr/>
          </a:p>
        </p:txBody>
      </p:sp>
      <p:sp>
        <p:nvSpPr>
          <p:cNvPr id="55" name="object 55"/>
          <p:cNvSpPr/>
          <p:nvPr/>
        </p:nvSpPr>
        <p:spPr>
          <a:xfrm>
            <a:off x="5533857" y="2437789"/>
            <a:ext cx="106427" cy="130135"/>
          </a:xfrm>
          <a:custGeom>
            <a:avLst/>
            <a:gdLst/>
            <a:ahLst/>
            <a:cxnLst/>
            <a:rect l="l" t="t" r="r" b="b"/>
            <a:pathLst>
              <a:path w="124459" h="143510">
                <a:moveTo>
                  <a:pt x="124206" y="74675"/>
                </a:moveTo>
                <a:lnTo>
                  <a:pt x="123444" y="67817"/>
                </a:lnTo>
                <a:lnTo>
                  <a:pt x="122682" y="67055"/>
                </a:lnTo>
                <a:lnTo>
                  <a:pt x="9906" y="66293"/>
                </a:lnTo>
                <a:lnTo>
                  <a:pt x="9906" y="38861"/>
                </a:lnTo>
                <a:lnTo>
                  <a:pt x="9144" y="39623"/>
                </a:lnTo>
                <a:lnTo>
                  <a:pt x="8382" y="39623"/>
                </a:lnTo>
                <a:lnTo>
                  <a:pt x="8382" y="41147"/>
                </a:lnTo>
                <a:lnTo>
                  <a:pt x="7620" y="41147"/>
                </a:lnTo>
                <a:lnTo>
                  <a:pt x="7620" y="42671"/>
                </a:lnTo>
                <a:lnTo>
                  <a:pt x="6858" y="42671"/>
                </a:lnTo>
                <a:lnTo>
                  <a:pt x="6858" y="45719"/>
                </a:lnTo>
                <a:lnTo>
                  <a:pt x="5334" y="45719"/>
                </a:lnTo>
                <a:lnTo>
                  <a:pt x="5334" y="48767"/>
                </a:lnTo>
                <a:lnTo>
                  <a:pt x="4572" y="48767"/>
                </a:lnTo>
                <a:lnTo>
                  <a:pt x="4572" y="51053"/>
                </a:lnTo>
                <a:lnTo>
                  <a:pt x="3810" y="51053"/>
                </a:lnTo>
                <a:lnTo>
                  <a:pt x="3810" y="54101"/>
                </a:lnTo>
                <a:lnTo>
                  <a:pt x="3048" y="54101"/>
                </a:lnTo>
                <a:lnTo>
                  <a:pt x="3048" y="56387"/>
                </a:lnTo>
                <a:lnTo>
                  <a:pt x="2286" y="56387"/>
                </a:lnTo>
                <a:lnTo>
                  <a:pt x="2286" y="62483"/>
                </a:lnTo>
                <a:lnTo>
                  <a:pt x="1524" y="62483"/>
                </a:lnTo>
                <a:lnTo>
                  <a:pt x="1524" y="70865"/>
                </a:lnTo>
                <a:lnTo>
                  <a:pt x="0" y="71627"/>
                </a:lnTo>
                <a:lnTo>
                  <a:pt x="1524" y="80009"/>
                </a:lnTo>
                <a:lnTo>
                  <a:pt x="4193" y="92053"/>
                </a:lnTo>
                <a:lnTo>
                  <a:pt x="8987" y="103729"/>
                </a:lnTo>
                <a:lnTo>
                  <a:pt x="10668" y="106348"/>
                </a:lnTo>
                <a:lnTo>
                  <a:pt x="10668" y="76961"/>
                </a:lnTo>
                <a:lnTo>
                  <a:pt x="116586" y="76961"/>
                </a:lnTo>
                <a:lnTo>
                  <a:pt x="122682" y="76199"/>
                </a:lnTo>
                <a:lnTo>
                  <a:pt x="124206" y="74675"/>
                </a:lnTo>
                <a:close/>
              </a:path>
              <a:path w="124459" h="143510">
                <a:moveTo>
                  <a:pt x="10668" y="65531"/>
                </a:moveTo>
                <a:lnTo>
                  <a:pt x="10668" y="36575"/>
                </a:lnTo>
                <a:lnTo>
                  <a:pt x="9906" y="36575"/>
                </a:lnTo>
                <a:lnTo>
                  <a:pt x="9906" y="66293"/>
                </a:lnTo>
                <a:lnTo>
                  <a:pt x="10668" y="65531"/>
                </a:lnTo>
                <a:close/>
              </a:path>
              <a:path w="124459" h="143510">
                <a:moveTo>
                  <a:pt x="12192" y="61721"/>
                </a:moveTo>
                <a:lnTo>
                  <a:pt x="12192" y="35051"/>
                </a:lnTo>
                <a:lnTo>
                  <a:pt x="10668" y="35051"/>
                </a:lnTo>
                <a:lnTo>
                  <a:pt x="10668" y="61721"/>
                </a:lnTo>
                <a:lnTo>
                  <a:pt x="12192" y="61721"/>
                </a:lnTo>
                <a:close/>
              </a:path>
              <a:path w="124459" h="143510">
                <a:moveTo>
                  <a:pt x="124206" y="141731"/>
                </a:moveTo>
                <a:lnTo>
                  <a:pt x="123444" y="134873"/>
                </a:lnTo>
                <a:lnTo>
                  <a:pt x="119118" y="133967"/>
                </a:lnTo>
                <a:lnTo>
                  <a:pt x="94261" y="134011"/>
                </a:lnTo>
                <a:lnTo>
                  <a:pt x="81372" y="133792"/>
                </a:lnTo>
                <a:lnTo>
                  <a:pt x="68608" y="132703"/>
                </a:lnTo>
                <a:lnTo>
                  <a:pt x="56290" y="130209"/>
                </a:lnTo>
                <a:lnTo>
                  <a:pt x="44743" y="125776"/>
                </a:lnTo>
                <a:lnTo>
                  <a:pt x="34290" y="118871"/>
                </a:lnTo>
                <a:lnTo>
                  <a:pt x="32766" y="118109"/>
                </a:lnTo>
                <a:lnTo>
                  <a:pt x="23028" y="108088"/>
                </a:lnTo>
                <a:lnTo>
                  <a:pt x="16393" y="97960"/>
                </a:lnTo>
                <a:lnTo>
                  <a:pt x="10668" y="80771"/>
                </a:lnTo>
                <a:lnTo>
                  <a:pt x="10668" y="106348"/>
                </a:lnTo>
                <a:lnTo>
                  <a:pt x="15240" y="113471"/>
                </a:lnTo>
                <a:lnTo>
                  <a:pt x="24384" y="123443"/>
                </a:lnTo>
                <a:lnTo>
                  <a:pt x="26670" y="124205"/>
                </a:lnTo>
                <a:lnTo>
                  <a:pt x="28956" y="127253"/>
                </a:lnTo>
                <a:lnTo>
                  <a:pt x="30480" y="128015"/>
                </a:lnTo>
                <a:lnTo>
                  <a:pt x="32766" y="129539"/>
                </a:lnTo>
                <a:lnTo>
                  <a:pt x="35052" y="131825"/>
                </a:lnTo>
                <a:lnTo>
                  <a:pt x="48006" y="137921"/>
                </a:lnTo>
                <a:lnTo>
                  <a:pt x="51816" y="138683"/>
                </a:lnTo>
                <a:lnTo>
                  <a:pt x="54102" y="139445"/>
                </a:lnTo>
                <a:lnTo>
                  <a:pt x="57912" y="140207"/>
                </a:lnTo>
                <a:lnTo>
                  <a:pt x="60198" y="141731"/>
                </a:lnTo>
                <a:lnTo>
                  <a:pt x="68608" y="142559"/>
                </a:lnTo>
                <a:lnTo>
                  <a:pt x="76962" y="143255"/>
                </a:lnTo>
                <a:lnTo>
                  <a:pt x="116586" y="143255"/>
                </a:lnTo>
                <a:lnTo>
                  <a:pt x="122682" y="142493"/>
                </a:lnTo>
                <a:lnTo>
                  <a:pt x="124206" y="141731"/>
                </a:lnTo>
                <a:close/>
              </a:path>
              <a:path w="124459" h="143510">
                <a:moveTo>
                  <a:pt x="13716" y="54101"/>
                </a:moveTo>
                <a:lnTo>
                  <a:pt x="13716" y="32003"/>
                </a:lnTo>
                <a:lnTo>
                  <a:pt x="12954" y="33527"/>
                </a:lnTo>
                <a:lnTo>
                  <a:pt x="12192" y="33527"/>
                </a:lnTo>
                <a:lnTo>
                  <a:pt x="12192" y="57149"/>
                </a:lnTo>
                <a:lnTo>
                  <a:pt x="12954" y="57149"/>
                </a:lnTo>
                <a:lnTo>
                  <a:pt x="12954" y="54101"/>
                </a:lnTo>
                <a:lnTo>
                  <a:pt x="13716" y="54101"/>
                </a:lnTo>
                <a:close/>
              </a:path>
              <a:path w="124459" h="143510">
                <a:moveTo>
                  <a:pt x="124206" y="6857"/>
                </a:moveTo>
                <a:lnTo>
                  <a:pt x="124206" y="761"/>
                </a:lnTo>
                <a:lnTo>
                  <a:pt x="122682" y="761"/>
                </a:lnTo>
                <a:lnTo>
                  <a:pt x="122682" y="0"/>
                </a:lnTo>
                <a:lnTo>
                  <a:pt x="67818" y="761"/>
                </a:lnTo>
                <a:lnTo>
                  <a:pt x="60198" y="1523"/>
                </a:lnTo>
                <a:lnTo>
                  <a:pt x="57912" y="3047"/>
                </a:lnTo>
                <a:lnTo>
                  <a:pt x="54102" y="3809"/>
                </a:lnTo>
                <a:lnTo>
                  <a:pt x="51816" y="4571"/>
                </a:lnTo>
                <a:lnTo>
                  <a:pt x="48006" y="5333"/>
                </a:lnTo>
                <a:lnTo>
                  <a:pt x="35052" y="11429"/>
                </a:lnTo>
                <a:lnTo>
                  <a:pt x="34290" y="12953"/>
                </a:lnTo>
                <a:lnTo>
                  <a:pt x="32766" y="13715"/>
                </a:lnTo>
                <a:lnTo>
                  <a:pt x="30480" y="15239"/>
                </a:lnTo>
                <a:lnTo>
                  <a:pt x="28956" y="16001"/>
                </a:lnTo>
                <a:lnTo>
                  <a:pt x="26670" y="19049"/>
                </a:lnTo>
                <a:lnTo>
                  <a:pt x="24384" y="19811"/>
                </a:lnTo>
                <a:lnTo>
                  <a:pt x="19812" y="24383"/>
                </a:lnTo>
                <a:lnTo>
                  <a:pt x="19050" y="24383"/>
                </a:lnTo>
                <a:lnTo>
                  <a:pt x="19050" y="25907"/>
                </a:lnTo>
                <a:lnTo>
                  <a:pt x="14478" y="30479"/>
                </a:lnTo>
                <a:lnTo>
                  <a:pt x="13716" y="30479"/>
                </a:lnTo>
                <a:lnTo>
                  <a:pt x="13716" y="51053"/>
                </a:lnTo>
                <a:lnTo>
                  <a:pt x="14478" y="51053"/>
                </a:lnTo>
                <a:lnTo>
                  <a:pt x="14478" y="49529"/>
                </a:lnTo>
                <a:lnTo>
                  <a:pt x="15240" y="49529"/>
                </a:lnTo>
                <a:lnTo>
                  <a:pt x="15240" y="46481"/>
                </a:lnTo>
                <a:lnTo>
                  <a:pt x="16764" y="46481"/>
                </a:lnTo>
                <a:lnTo>
                  <a:pt x="16764" y="44957"/>
                </a:lnTo>
                <a:lnTo>
                  <a:pt x="17526" y="44957"/>
                </a:lnTo>
                <a:lnTo>
                  <a:pt x="17526" y="42671"/>
                </a:lnTo>
                <a:lnTo>
                  <a:pt x="18288" y="42671"/>
                </a:lnTo>
                <a:lnTo>
                  <a:pt x="18288" y="41147"/>
                </a:lnTo>
                <a:lnTo>
                  <a:pt x="19050" y="41147"/>
                </a:lnTo>
                <a:lnTo>
                  <a:pt x="19812" y="40385"/>
                </a:lnTo>
                <a:lnTo>
                  <a:pt x="19812" y="38861"/>
                </a:lnTo>
                <a:lnTo>
                  <a:pt x="20574" y="38861"/>
                </a:lnTo>
                <a:lnTo>
                  <a:pt x="22098" y="37337"/>
                </a:lnTo>
                <a:lnTo>
                  <a:pt x="22098" y="35813"/>
                </a:lnTo>
                <a:lnTo>
                  <a:pt x="22860" y="35813"/>
                </a:lnTo>
                <a:lnTo>
                  <a:pt x="23622" y="35051"/>
                </a:lnTo>
                <a:lnTo>
                  <a:pt x="23622" y="33527"/>
                </a:lnTo>
                <a:lnTo>
                  <a:pt x="24384" y="33527"/>
                </a:lnTo>
                <a:lnTo>
                  <a:pt x="32766" y="25145"/>
                </a:lnTo>
                <a:lnTo>
                  <a:pt x="36423" y="23418"/>
                </a:lnTo>
                <a:lnTo>
                  <a:pt x="38201" y="20383"/>
                </a:lnTo>
                <a:lnTo>
                  <a:pt x="41910" y="19049"/>
                </a:lnTo>
                <a:lnTo>
                  <a:pt x="44196" y="18287"/>
                </a:lnTo>
                <a:lnTo>
                  <a:pt x="61349" y="11594"/>
                </a:lnTo>
                <a:lnTo>
                  <a:pt x="73364" y="10033"/>
                </a:lnTo>
                <a:lnTo>
                  <a:pt x="85582" y="9870"/>
                </a:lnTo>
                <a:lnTo>
                  <a:pt x="97927" y="10242"/>
                </a:lnTo>
                <a:lnTo>
                  <a:pt x="110319" y="10288"/>
                </a:lnTo>
                <a:lnTo>
                  <a:pt x="122682" y="9143"/>
                </a:lnTo>
                <a:lnTo>
                  <a:pt x="124206" y="6857"/>
                </a:lnTo>
                <a:close/>
              </a:path>
            </a:pathLst>
          </a:custGeom>
          <a:solidFill>
            <a:srgbClr val="000000"/>
          </a:solidFill>
        </p:spPr>
        <p:txBody>
          <a:bodyPr wrap="square" lIns="0" tIns="0" rIns="0" bIns="0" rtlCol="0"/>
          <a:lstStyle/>
          <a:p>
            <a:endParaRPr/>
          </a:p>
        </p:txBody>
      </p:sp>
      <p:sp>
        <p:nvSpPr>
          <p:cNvPr id="56" name="object 56"/>
          <p:cNvSpPr/>
          <p:nvPr/>
        </p:nvSpPr>
        <p:spPr>
          <a:xfrm>
            <a:off x="1866711" y="4109622"/>
            <a:ext cx="825566" cy="160998"/>
          </a:xfrm>
          <a:prstGeom prst="rect">
            <a:avLst/>
          </a:prstGeom>
          <a:blipFill>
            <a:blip r:embed="rId26" cstate="print"/>
            <a:stretch>
              <a:fillRect/>
            </a:stretch>
          </a:blipFill>
        </p:spPr>
        <p:txBody>
          <a:bodyPr wrap="square" lIns="0" tIns="0" rIns="0" bIns="0" rtlCol="0"/>
          <a:lstStyle/>
          <a:p>
            <a:endParaRPr/>
          </a:p>
        </p:txBody>
      </p:sp>
      <p:sp>
        <p:nvSpPr>
          <p:cNvPr id="57" name="object 57"/>
          <p:cNvSpPr/>
          <p:nvPr/>
        </p:nvSpPr>
        <p:spPr>
          <a:xfrm>
            <a:off x="2774378" y="4111691"/>
            <a:ext cx="647682" cy="156853"/>
          </a:xfrm>
          <a:prstGeom prst="rect">
            <a:avLst/>
          </a:prstGeom>
          <a:blipFill>
            <a:blip r:embed="rId27" cstate="print"/>
            <a:stretch>
              <a:fillRect/>
            </a:stretch>
          </a:blipFill>
        </p:spPr>
        <p:txBody>
          <a:bodyPr wrap="square" lIns="0" tIns="0" rIns="0" bIns="0" rtlCol="0"/>
          <a:lstStyle/>
          <a:p>
            <a:endParaRPr/>
          </a:p>
        </p:txBody>
      </p:sp>
      <p:sp>
        <p:nvSpPr>
          <p:cNvPr id="58" name="object 58"/>
          <p:cNvSpPr/>
          <p:nvPr/>
        </p:nvSpPr>
        <p:spPr>
          <a:xfrm>
            <a:off x="3542605" y="4099945"/>
            <a:ext cx="420276" cy="221804"/>
          </a:xfrm>
          <a:prstGeom prst="rect">
            <a:avLst/>
          </a:prstGeom>
          <a:blipFill>
            <a:blip r:embed="rId28" cstate="print"/>
            <a:stretch>
              <a:fillRect/>
            </a:stretch>
          </a:blipFill>
        </p:spPr>
        <p:txBody>
          <a:bodyPr wrap="square" lIns="0" tIns="0" rIns="0" bIns="0" rtlCol="0"/>
          <a:lstStyle/>
          <a:p>
            <a:endParaRPr/>
          </a:p>
        </p:txBody>
      </p:sp>
      <p:sp>
        <p:nvSpPr>
          <p:cNvPr id="59" name="object 59"/>
          <p:cNvSpPr/>
          <p:nvPr/>
        </p:nvSpPr>
        <p:spPr>
          <a:xfrm>
            <a:off x="4023479" y="4099252"/>
            <a:ext cx="246952" cy="222496"/>
          </a:xfrm>
          <a:prstGeom prst="rect">
            <a:avLst/>
          </a:prstGeom>
          <a:blipFill>
            <a:blip r:embed="rId29" cstate="print"/>
            <a:stretch>
              <a:fillRect/>
            </a:stretch>
          </a:blipFill>
        </p:spPr>
        <p:txBody>
          <a:bodyPr wrap="square" lIns="0" tIns="0" rIns="0" bIns="0" rtlCol="0"/>
          <a:lstStyle/>
          <a:p>
            <a:endParaRPr/>
          </a:p>
        </p:txBody>
      </p:sp>
      <p:sp>
        <p:nvSpPr>
          <p:cNvPr id="60" name="object 60"/>
          <p:cNvSpPr/>
          <p:nvPr/>
        </p:nvSpPr>
        <p:spPr>
          <a:xfrm>
            <a:off x="4362964" y="4184934"/>
            <a:ext cx="141721" cy="51824"/>
          </a:xfrm>
          <a:custGeom>
            <a:avLst/>
            <a:gdLst/>
            <a:ahLst/>
            <a:cxnLst/>
            <a:rect l="l" t="t" r="r" b="b"/>
            <a:pathLst>
              <a:path w="165735" h="57150">
                <a:moveTo>
                  <a:pt x="165354" y="55625"/>
                </a:moveTo>
                <a:lnTo>
                  <a:pt x="163830" y="49529"/>
                </a:lnTo>
                <a:lnTo>
                  <a:pt x="163068" y="48767"/>
                </a:lnTo>
                <a:lnTo>
                  <a:pt x="163068" y="47243"/>
                </a:lnTo>
                <a:lnTo>
                  <a:pt x="2286" y="48768"/>
                </a:lnTo>
                <a:lnTo>
                  <a:pt x="1524" y="49530"/>
                </a:lnTo>
                <a:lnTo>
                  <a:pt x="762" y="49530"/>
                </a:lnTo>
                <a:lnTo>
                  <a:pt x="762" y="51816"/>
                </a:lnTo>
                <a:lnTo>
                  <a:pt x="0" y="52577"/>
                </a:lnTo>
                <a:lnTo>
                  <a:pt x="762" y="54864"/>
                </a:lnTo>
                <a:lnTo>
                  <a:pt x="2286" y="56388"/>
                </a:lnTo>
                <a:lnTo>
                  <a:pt x="7620" y="57150"/>
                </a:lnTo>
                <a:lnTo>
                  <a:pt x="156972" y="57149"/>
                </a:lnTo>
                <a:lnTo>
                  <a:pt x="163068" y="56387"/>
                </a:lnTo>
                <a:lnTo>
                  <a:pt x="165354" y="55625"/>
                </a:lnTo>
                <a:close/>
              </a:path>
              <a:path w="165735" h="57150">
                <a:moveTo>
                  <a:pt x="165354" y="7619"/>
                </a:moveTo>
                <a:lnTo>
                  <a:pt x="165354" y="1523"/>
                </a:lnTo>
                <a:lnTo>
                  <a:pt x="163068" y="1523"/>
                </a:lnTo>
                <a:lnTo>
                  <a:pt x="163068" y="0"/>
                </a:lnTo>
                <a:lnTo>
                  <a:pt x="2286" y="1524"/>
                </a:lnTo>
                <a:lnTo>
                  <a:pt x="1524" y="2285"/>
                </a:lnTo>
                <a:lnTo>
                  <a:pt x="762" y="2285"/>
                </a:lnTo>
                <a:lnTo>
                  <a:pt x="762" y="3809"/>
                </a:lnTo>
                <a:lnTo>
                  <a:pt x="0" y="4572"/>
                </a:lnTo>
                <a:lnTo>
                  <a:pt x="762" y="7620"/>
                </a:lnTo>
                <a:lnTo>
                  <a:pt x="2286" y="9143"/>
                </a:lnTo>
                <a:lnTo>
                  <a:pt x="7620" y="9906"/>
                </a:lnTo>
                <a:lnTo>
                  <a:pt x="156972" y="9905"/>
                </a:lnTo>
                <a:lnTo>
                  <a:pt x="163068" y="9143"/>
                </a:lnTo>
                <a:lnTo>
                  <a:pt x="165354" y="7619"/>
                </a:lnTo>
                <a:close/>
              </a:path>
            </a:pathLst>
          </a:custGeom>
          <a:solidFill>
            <a:srgbClr val="000000"/>
          </a:solidFill>
        </p:spPr>
        <p:txBody>
          <a:bodyPr wrap="square" lIns="0" tIns="0" rIns="0" bIns="0" rtlCol="0"/>
          <a:lstStyle/>
          <a:p>
            <a:endParaRPr/>
          </a:p>
        </p:txBody>
      </p:sp>
      <p:sp>
        <p:nvSpPr>
          <p:cNvPr id="61" name="object 61"/>
          <p:cNvSpPr/>
          <p:nvPr/>
        </p:nvSpPr>
        <p:spPr>
          <a:xfrm>
            <a:off x="4581825" y="4099945"/>
            <a:ext cx="671850" cy="221804"/>
          </a:xfrm>
          <a:prstGeom prst="rect">
            <a:avLst/>
          </a:prstGeom>
          <a:blipFill>
            <a:blip r:embed="rId30" cstate="print"/>
            <a:stretch>
              <a:fillRect/>
            </a:stretch>
          </a:blipFill>
        </p:spPr>
        <p:txBody>
          <a:bodyPr wrap="square" lIns="0" tIns="0" rIns="0" bIns="0" rtlCol="0"/>
          <a:lstStyle/>
          <a:p>
            <a:endParaRPr/>
          </a:p>
        </p:txBody>
      </p:sp>
      <p:sp>
        <p:nvSpPr>
          <p:cNvPr id="62" name="object 62"/>
          <p:cNvSpPr/>
          <p:nvPr/>
        </p:nvSpPr>
        <p:spPr>
          <a:xfrm>
            <a:off x="5323404" y="4099943"/>
            <a:ext cx="50498" cy="222266"/>
          </a:xfrm>
          <a:custGeom>
            <a:avLst/>
            <a:gdLst/>
            <a:ahLst/>
            <a:cxnLst/>
            <a:rect l="l" t="t" r="r" b="b"/>
            <a:pathLst>
              <a:path w="59054" h="245110">
                <a:moveTo>
                  <a:pt x="9906" y="242315"/>
                </a:moveTo>
                <a:lnTo>
                  <a:pt x="9144" y="0"/>
                </a:lnTo>
                <a:lnTo>
                  <a:pt x="3048" y="761"/>
                </a:lnTo>
                <a:lnTo>
                  <a:pt x="2286" y="761"/>
                </a:lnTo>
                <a:lnTo>
                  <a:pt x="2286" y="2285"/>
                </a:lnTo>
                <a:lnTo>
                  <a:pt x="762" y="2285"/>
                </a:lnTo>
                <a:lnTo>
                  <a:pt x="762" y="7619"/>
                </a:lnTo>
                <a:lnTo>
                  <a:pt x="0" y="7619"/>
                </a:lnTo>
                <a:lnTo>
                  <a:pt x="0" y="236219"/>
                </a:lnTo>
                <a:lnTo>
                  <a:pt x="762" y="241553"/>
                </a:lnTo>
                <a:lnTo>
                  <a:pt x="2286" y="243839"/>
                </a:lnTo>
                <a:lnTo>
                  <a:pt x="3048" y="244601"/>
                </a:lnTo>
                <a:lnTo>
                  <a:pt x="8382" y="244601"/>
                </a:lnTo>
                <a:lnTo>
                  <a:pt x="9906" y="242315"/>
                </a:lnTo>
                <a:close/>
              </a:path>
              <a:path w="59054" h="245110">
                <a:moveTo>
                  <a:pt x="58674" y="242315"/>
                </a:moveTo>
                <a:lnTo>
                  <a:pt x="57912" y="1523"/>
                </a:lnTo>
                <a:lnTo>
                  <a:pt x="57150" y="761"/>
                </a:lnTo>
                <a:lnTo>
                  <a:pt x="57150" y="0"/>
                </a:lnTo>
                <a:lnTo>
                  <a:pt x="51054" y="761"/>
                </a:lnTo>
                <a:lnTo>
                  <a:pt x="50292" y="1523"/>
                </a:lnTo>
                <a:lnTo>
                  <a:pt x="49530" y="1523"/>
                </a:lnTo>
                <a:lnTo>
                  <a:pt x="49530" y="6857"/>
                </a:lnTo>
                <a:lnTo>
                  <a:pt x="48768" y="6857"/>
                </a:lnTo>
                <a:lnTo>
                  <a:pt x="48768" y="236981"/>
                </a:lnTo>
                <a:lnTo>
                  <a:pt x="49530" y="242315"/>
                </a:lnTo>
                <a:lnTo>
                  <a:pt x="50292" y="243839"/>
                </a:lnTo>
                <a:lnTo>
                  <a:pt x="51054" y="244601"/>
                </a:lnTo>
                <a:lnTo>
                  <a:pt x="57150" y="244601"/>
                </a:lnTo>
                <a:lnTo>
                  <a:pt x="58674" y="242315"/>
                </a:lnTo>
                <a:close/>
              </a:path>
            </a:pathLst>
          </a:custGeom>
          <a:solidFill>
            <a:srgbClr val="000000"/>
          </a:solidFill>
        </p:spPr>
        <p:txBody>
          <a:bodyPr wrap="square" lIns="0" tIns="0" rIns="0" bIns="0" rtlCol="0"/>
          <a:lstStyle/>
          <a:p>
            <a:endParaRPr/>
          </a:p>
        </p:txBody>
      </p:sp>
      <p:sp>
        <p:nvSpPr>
          <p:cNvPr id="63" name="object 63"/>
          <p:cNvSpPr/>
          <p:nvPr/>
        </p:nvSpPr>
        <p:spPr>
          <a:xfrm>
            <a:off x="5411359" y="4166968"/>
            <a:ext cx="121630" cy="101344"/>
          </a:xfrm>
          <a:custGeom>
            <a:avLst/>
            <a:gdLst/>
            <a:ahLst/>
            <a:cxnLst/>
            <a:rect l="l" t="t" r="r" b="b"/>
            <a:pathLst>
              <a:path w="142239" h="111760">
                <a:moveTo>
                  <a:pt x="92963" y="99059"/>
                </a:moveTo>
                <a:lnTo>
                  <a:pt x="92963" y="85343"/>
                </a:lnTo>
                <a:lnTo>
                  <a:pt x="92201" y="85343"/>
                </a:lnTo>
                <a:lnTo>
                  <a:pt x="92201" y="87629"/>
                </a:lnTo>
                <a:lnTo>
                  <a:pt x="91439" y="88391"/>
                </a:lnTo>
                <a:lnTo>
                  <a:pt x="90677" y="88391"/>
                </a:lnTo>
                <a:lnTo>
                  <a:pt x="90677" y="90677"/>
                </a:lnTo>
                <a:lnTo>
                  <a:pt x="88391" y="92201"/>
                </a:lnTo>
                <a:lnTo>
                  <a:pt x="87629" y="92201"/>
                </a:lnTo>
                <a:lnTo>
                  <a:pt x="87629" y="93725"/>
                </a:lnTo>
                <a:lnTo>
                  <a:pt x="86105" y="95249"/>
                </a:lnTo>
                <a:lnTo>
                  <a:pt x="83057" y="97535"/>
                </a:lnTo>
                <a:lnTo>
                  <a:pt x="81533" y="98297"/>
                </a:lnTo>
                <a:lnTo>
                  <a:pt x="80771" y="99059"/>
                </a:lnTo>
                <a:lnTo>
                  <a:pt x="78485" y="100583"/>
                </a:lnTo>
                <a:lnTo>
                  <a:pt x="73151" y="102107"/>
                </a:lnTo>
                <a:lnTo>
                  <a:pt x="56387" y="102107"/>
                </a:lnTo>
                <a:lnTo>
                  <a:pt x="51053" y="100583"/>
                </a:lnTo>
                <a:lnTo>
                  <a:pt x="48005" y="97535"/>
                </a:lnTo>
                <a:lnTo>
                  <a:pt x="46481" y="92963"/>
                </a:lnTo>
                <a:lnTo>
                  <a:pt x="45719" y="83057"/>
                </a:lnTo>
                <a:lnTo>
                  <a:pt x="45719" y="0"/>
                </a:lnTo>
                <a:lnTo>
                  <a:pt x="25907" y="660"/>
                </a:lnTo>
                <a:lnTo>
                  <a:pt x="0" y="761"/>
                </a:lnTo>
                <a:lnTo>
                  <a:pt x="0" y="12953"/>
                </a:lnTo>
                <a:lnTo>
                  <a:pt x="14477" y="13715"/>
                </a:lnTo>
                <a:lnTo>
                  <a:pt x="16001" y="14477"/>
                </a:lnTo>
                <a:lnTo>
                  <a:pt x="16763" y="16763"/>
                </a:lnTo>
                <a:lnTo>
                  <a:pt x="17525" y="80009"/>
                </a:lnTo>
                <a:lnTo>
                  <a:pt x="18287" y="88391"/>
                </a:lnTo>
                <a:lnTo>
                  <a:pt x="19811" y="90677"/>
                </a:lnTo>
                <a:lnTo>
                  <a:pt x="21335" y="96011"/>
                </a:lnTo>
                <a:lnTo>
                  <a:pt x="22097" y="96773"/>
                </a:lnTo>
                <a:lnTo>
                  <a:pt x="22859" y="98297"/>
                </a:lnTo>
                <a:lnTo>
                  <a:pt x="24383" y="99059"/>
                </a:lnTo>
                <a:lnTo>
                  <a:pt x="25145" y="101345"/>
                </a:lnTo>
                <a:lnTo>
                  <a:pt x="25907" y="102107"/>
                </a:lnTo>
                <a:lnTo>
                  <a:pt x="27431" y="102869"/>
                </a:lnTo>
                <a:lnTo>
                  <a:pt x="29717" y="104393"/>
                </a:lnTo>
                <a:lnTo>
                  <a:pt x="36575" y="108203"/>
                </a:lnTo>
                <a:lnTo>
                  <a:pt x="42671" y="109727"/>
                </a:lnTo>
                <a:lnTo>
                  <a:pt x="50291" y="111251"/>
                </a:lnTo>
                <a:lnTo>
                  <a:pt x="72389" y="111251"/>
                </a:lnTo>
                <a:lnTo>
                  <a:pt x="76199" y="109727"/>
                </a:lnTo>
                <a:lnTo>
                  <a:pt x="78485" y="108965"/>
                </a:lnTo>
                <a:lnTo>
                  <a:pt x="84581" y="106679"/>
                </a:lnTo>
                <a:lnTo>
                  <a:pt x="86867" y="104393"/>
                </a:lnTo>
                <a:lnTo>
                  <a:pt x="90677" y="101345"/>
                </a:lnTo>
                <a:lnTo>
                  <a:pt x="92201" y="100583"/>
                </a:lnTo>
                <a:lnTo>
                  <a:pt x="92963" y="99059"/>
                </a:lnTo>
                <a:close/>
              </a:path>
              <a:path w="142239" h="111760">
                <a:moveTo>
                  <a:pt x="126263" y="110832"/>
                </a:moveTo>
                <a:lnTo>
                  <a:pt x="126263" y="99326"/>
                </a:lnTo>
                <a:lnTo>
                  <a:pt x="124967" y="88391"/>
                </a:lnTo>
                <a:lnTo>
                  <a:pt x="124967" y="0"/>
                </a:lnTo>
                <a:lnTo>
                  <a:pt x="102107" y="761"/>
                </a:lnTo>
                <a:lnTo>
                  <a:pt x="78485" y="761"/>
                </a:lnTo>
                <a:lnTo>
                  <a:pt x="78485" y="12953"/>
                </a:lnTo>
                <a:lnTo>
                  <a:pt x="92963" y="13715"/>
                </a:lnTo>
                <a:lnTo>
                  <a:pt x="95249" y="16001"/>
                </a:lnTo>
                <a:lnTo>
                  <a:pt x="96011" y="76961"/>
                </a:lnTo>
                <a:lnTo>
                  <a:pt x="96011" y="93725"/>
                </a:lnTo>
                <a:lnTo>
                  <a:pt x="96773" y="93725"/>
                </a:lnTo>
                <a:lnTo>
                  <a:pt x="96773" y="92963"/>
                </a:lnTo>
                <a:lnTo>
                  <a:pt x="97535" y="111251"/>
                </a:lnTo>
                <a:lnTo>
                  <a:pt x="120395" y="111251"/>
                </a:lnTo>
                <a:lnTo>
                  <a:pt x="126263" y="110832"/>
                </a:lnTo>
                <a:close/>
              </a:path>
              <a:path w="142239" h="111760">
                <a:moveTo>
                  <a:pt x="96011" y="96011"/>
                </a:moveTo>
                <a:lnTo>
                  <a:pt x="96011" y="76961"/>
                </a:lnTo>
                <a:lnTo>
                  <a:pt x="95249" y="76961"/>
                </a:lnTo>
                <a:lnTo>
                  <a:pt x="95249" y="80771"/>
                </a:lnTo>
                <a:lnTo>
                  <a:pt x="94487" y="80771"/>
                </a:lnTo>
                <a:lnTo>
                  <a:pt x="94487" y="83057"/>
                </a:lnTo>
                <a:lnTo>
                  <a:pt x="92963" y="83057"/>
                </a:lnTo>
                <a:lnTo>
                  <a:pt x="92963" y="97535"/>
                </a:lnTo>
                <a:lnTo>
                  <a:pt x="94487" y="97535"/>
                </a:lnTo>
                <a:lnTo>
                  <a:pt x="96011" y="96011"/>
                </a:lnTo>
                <a:close/>
              </a:path>
              <a:path w="142239" h="111760">
                <a:moveTo>
                  <a:pt x="141731" y="109727"/>
                </a:moveTo>
                <a:lnTo>
                  <a:pt x="141731" y="98297"/>
                </a:lnTo>
                <a:lnTo>
                  <a:pt x="137159" y="98297"/>
                </a:lnTo>
                <a:lnTo>
                  <a:pt x="126098" y="96824"/>
                </a:lnTo>
                <a:lnTo>
                  <a:pt x="126263" y="99326"/>
                </a:lnTo>
                <a:lnTo>
                  <a:pt x="126263" y="110832"/>
                </a:lnTo>
                <a:lnTo>
                  <a:pt x="141731" y="109727"/>
                </a:lnTo>
                <a:close/>
              </a:path>
            </a:pathLst>
          </a:custGeom>
          <a:solidFill>
            <a:srgbClr val="000000"/>
          </a:solidFill>
        </p:spPr>
        <p:txBody>
          <a:bodyPr wrap="square" lIns="0" tIns="0" rIns="0" bIns="0" rtlCol="0"/>
          <a:lstStyle/>
          <a:p>
            <a:endParaRPr/>
          </a:p>
        </p:txBody>
      </p:sp>
      <p:sp>
        <p:nvSpPr>
          <p:cNvPr id="64" name="object 64"/>
          <p:cNvSpPr/>
          <p:nvPr/>
        </p:nvSpPr>
        <p:spPr>
          <a:xfrm>
            <a:off x="5602285" y="4211191"/>
            <a:ext cx="130318" cy="0"/>
          </a:xfrm>
          <a:custGeom>
            <a:avLst/>
            <a:gdLst/>
            <a:ahLst/>
            <a:cxnLst/>
            <a:rect l="l" t="t" r="r" b="b"/>
            <a:pathLst>
              <a:path w="152400">
                <a:moveTo>
                  <a:pt x="0" y="0"/>
                </a:moveTo>
                <a:lnTo>
                  <a:pt x="152400" y="0"/>
                </a:lnTo>
              </a:path>
            </a:pathLst>
          </a:custGeom>
          <a:ln w="11937">
            <a:solidFill>
              <a:srgbClr val="000000"/>
            </a:solidFill>
          </a:ln>
        </p:spPr>
        <p:txBody>
          <a:bodyPr wrap="square" lIns="0" tIns="0" rIns="0" bIns="0" rtlCol="0"/>
          <a:lstStyle/>
          <a:p>
            <a:endParaRPr/>
          </a:p>
        </p:txBody>
      </p:sp>
      <p:sp>
        <p:nvSpPr>
          <p:cNvPr id="65" name="object 65"/>
          <p:cNvSpPr/>
          <p:nvPr/>
        </p:nvSpPr>
        <p:spPr>
          <a:xfrm>
            <a:off x="5806890" y="4050886"/>
            <a:ext cx="448935" cy="270864"/>
          </a:xfrm>
          <a:prstGeom prst="rect">
            <a:avLst/>
          </a:prstGeom>
          <a:blipFill>
            <a:blip r:embed="rId31" cstate="print"/>
            <a:stretch>
              <a:fillRect/>
            </a:stretch>
          </a:blipFill>
        </p:spPr>
        <p:txBody>
          <a:bodyPr wrap="square" lIns="0" tIns="0" rIns="0" bIns="0" rtlCol="0"/>
          <a:lstStyle/>
          <a:p>
            <a:endParaRPr/>
          </a:p>
        </p:txBody>
      </p:sp>
      <p:sp>
        <p:nvSpPr>
          <p:cNvPr id="66" name="object 66"/>
          <p:cNvSpPr/>
          <p:nvPr/>
        </p:nvSpPr>
        <p:spPr>
          <a:xfrm>
            <a:off x="4362964" y="4184934"/>
            <a:ext cx="141721" cy="51824"/>
          </a:xfrm>
          <a:custGeom>
            <a:avLst/>
            <a:gdLst/>
            <a:ahLst/>
            <a:cxnLst/>
            <a:rect l="l" t="t" r="r" b="b"/>
            <a:pathLst>
              <a:path w="165735" h="57150">
                <a:moveTo>
                  <a:pt x="165354" y="55625"/>
                </a:moveTo>
                <a:lnTo>
                  <a:pt x="163830" y="49529"/>
                </a:lnTo>
                <a:lnTo>
                  <a:pt x="163068" y="48767"/>
                </a:lnTo>
                <a:lnTo>
                  <a:pt x="163068" y="47243"/>
                </a:lnTo>
                <a:lnTo>
                  <a:pt x="2286" y="48768"/>
                </a:lnTo>
                <a:lnTo>
                  <a:pt x="1524" y="49530"/>
                </a:lnTo>
                <a:lnTo>
                  <a:pt x="762" y="49530"/>
                </a:lnTo>
                <a:lnTo>
                  <a:pt x="762" y="51816"/>
                </a:lnTo>
                <a:lnTo>
                  <a:pt x="0" y="52577"/>
                </a:lnTo>
                <a:lnTo>
                  <a:pt x="762" y="54864"/>
                </a:lnTo>
                <a:lnTo>
                  <a:pt x="2286" y="56388"/>
                </a:lnTo>
                <a:lnTo>
                  <a:pt x="7620" y="57150"/>
                </a:lnTo>
                <a:lnTo>
                  <a:pt x="156972" y="57149"/>
                </a:lnTo>
                <a:lnTo>
                  <a:pt x="163068" y="56387"/>
                </a:lnTo>
                <a:lnTo>
                  <a:pt x="165354" y="55625"/>
                </a:lnTo>
                <a:close/>
              </a:path>
              <a:path w="165735" h="57150">
                <a:moveTo>
                  <a:pt x="165354" y="7619"/>
                </a:moveTo>
                <a:lnTo>
                  <a:pt x="165354" y="1523"/>
                </a:lnTo>
                <a:lnTo>
                  <a:pt x="163068" y="1523"/>
                </a:lnTo>
                <a:lnTo>
                  <a:pt x="163068" y="0"/>
                </a:lnTo>
                <a:lnTo>
                  <a:pt x="2286" y="1524"/>
                </a:lnTo>
                <a:lnTo>
                  <a:pt x="1524" y="2285"/>
                </a:lnTo>
                <a:lnTo>
                  <a:pt x="762" y="2285"/>
                </a:lnTo>
                <a:lnTo>
                  <a:pt x="762" y="3809"/>
                </a:lnTo>
                <a:lnTo>
                  <a:pt x="0" y="4572"/>
                </a:lnTo>
                <a:lnTo>
                  <a:pt x="762" y="7620"/>
                </a:lnTo>
                <a:lnTo>
                  <a:pt x="2286" y="9143"/>
                </a:lnTo>
                <a:lnTo>
                  <a:pt x="7620" y="9906"/>
                </a:lnTo>
                <a:lnTo>
                  <a:pt x="156972" y="9905"/>
                </a:lnTo>
                <a:lnTo>
                  <a:pt x="163068" y="9143"/>
                </a:lnTo>
                <a:lnTo>
                  <a:pt x="165354" y="7619"/>
                </a:lnTo>
                <a:close/>
              </a:path>
            </a:pathLst>
          </a:custGeom>
          <a:solidFill>
            <a:srgbClr val="000000"/>
          </a:solidFill>
        </p:spPr>
        <p:txBody>
          <a:bodyPr wrap="square" lIns="0" tIns="0" rIns="0" bIns="0" rtlCol="0"/>
          <a:lstStyle/>
          <a:p>
            <a:endParaRPr/>
          </a:p>
        </p:txBody>
      </p:sp>
      <p:sp>
        <p:nvSpPr>
          <p:cNvPr id="67" name="object 67"/>
          <p:cNvSpPr/>
          <p:nvPr/>
        </p:nvSpPr>
        <p:spPr>
          <a:xfrm>
            <a:off x="5323404" y="4099943"/>
            <a:ext cx="50498" cy="222266"/>
          </a:xfrm>
          <a:custGeom>
            <a:avLst/>
            <a:gdLst/>
            <a:ahLst/>
            <a:cxnLst/>
            <a:rect l="l" t="t" r="r" b="b"/>
            <a:pathLst>
              <a:path w="59054" h="245110">
                <a:moveTo>
                  <a:pt x="9906" y="242315"/>
                </a:moveTo>
                <a:lnTo>
                  <a:pt x="9144" y="0"/>
                </a:lnTo>
                <a:lnTo>
                  <a:pt x="3048" y="761"/>
                </a:lnTo>
                <a:lnTo>
                  <a:pt x="2286" y="761"/>
                </a:lnTo>
                <a:lnTo>
                  <a:pt x="2286" y="2285"/>
                </a:lnTo>
                <a:lnTo>
                  <a:pt x="762" y="2285"/>
                </a:lnTo>
                <a:lnTo>
                  <a:pt x="762" y="7619"/>
                </a:lnTo>
                <a:lnTo>
                  <a:pt x="0" y="7619"/>
                </a:lnTo>
                <a:lnTo>
                  <a:pt x="0" y="236219"/>
                </a:lnTo>
                <a:lnTo>
                  <a:pt x="762" y="241553"/>
                </a:lnTo>
                <a:lnTo>
                  <a:pt x="2286" y="243839"/>
                </a:lnTo>
                <a:lnTo>
                  <a:pt x="3048" y="244601"/>
                </a:lnTo>
                <a:lnTo>
                  <a:pt x="8382" y="244601"/>
                </a:lnTo>
                <a:lnTo>
                  <a:pt x="9906" y="242315"/>
                </a:lnTo>
                <a:close/>
              </a:path>
              <a:path w="59054" h="245110">
                <a:moveTo>
                  <a:pt x="58674" y="242315"/>
                </a:moveTo>
                <a:lnTo>
                  <a:pt x="57912" y="1523"/>
                </a:lnTo>
                <a:lnTo>
                  <a:pt x="57150" y="761"/>
                </a:lnTo>
                <a:lnTo>
                  <a:pt x="57150" y="0"/>
                </a:lnTo>
                <a:lnTo>
                  <a:pt x="51054" y="761"/>
                </a:lnTo>
                <a:lnTo>
                  <a:pt x="50292" y="1523"/>
                </a:lnTo>
                <a:lnTo>
                  <a:pt x="49530" y="1523"/>
                </a:lnTo>
                <a:lnTo>
                  <a:pt x="49530" y="6857"/>
                </a:lnTo>
                <a:lnTo>
                  <a:pt x="48768" y="6857"/>
                </a:lnTo>
                <a:lnTo>
                  <a:pt x="48768" y="236981"/>
                </a:lnTo>
                <a:lnTo>
                  <a:pt x="49530" y="242315"/>
                </a:lnTo>
                <a:lnTo>
                  <a:pt x="50292" y="243839"/>
                </a:lnTo>
                <a:lnTo>
                  <a:pt x="51054" y="244601"/>
                </a:lnTo>
                <a:lnTo>
                  <a:pt x="57150" y="244601"/>
                </a:lnTo>
                <a:lnTo>
                  <a:pt x="58674" y="242315"/>
                </a:lnTo>
                <a:close/>
              </a:path>
            </a:pathLst>
          </a:custGeom>
          <a:solidFill>
            <a:srgbClr val="000000"/>
          </a:solidFill>
        </p:spPr>
        <p:txBody>
          <a:bodyPr wrap="square" lIns="0" tIns="0" rIns="0" bIns="0" rtlCol="0"/>
          <a:lstStyle/>
          <a:p>
            <a:endParaRPr/>
          </a:p>
        </p:txBody>
      </p:sp>
      <p:sp>
        <p:nvSpPr>
          <p:cNvPr id="68" name="object 68"/>
          <p:cNvSpPr/>
          <p:nvPr/>
        </p:nvSpPr>
        <p:spPr>
          <a:xfrm>
            <a:off x="5411359" y="4166968"/>
            <a:ext cx="121630" cy="101344"/>
          </a:xfrm>
          <a:custGeom>
            <a:avLst/>
            <a:gdLst/>
            <a:ahLst/>
            <a:cxnLst/>
            <a:rect l="l" t="t" r="r" b="b"/>
            <a:pathLst>
              <a:path w="142239" h="111760">
                <a:moveTo>
                  <a:pt x="92963" y="99059"/>
                </a:moveTo>
                <a:lnTo>
                  <a:pt x="92963" y="85343"/>
                </a:lnTo>
                <a:lnTo>
                  <a:pt x="92201" y="85343"/>
                </a:lnTo>
                <a:lnTo>
                  <a:pt x="92201" y="87629"/>
                </a:lnTo>
                <a:lnTo>
                  <a:pt x="91439" y="88391"/>
                </a:lnTo>
                <a:lnTo>
                  <a:pt x="90677" y="88391"/>
                </a:lnTo>
                <a:lnTo>
                  <a:pt x="90677" y="90677"/>
                </a:lnTo>
                <a:lnTo>
                  <a:pt x="88391" y="92201"/>
                </a:lnTo>
                <a:lnTo>
                  <a:pt x="87629" y="92201"/>
                </a:lnTo>
                <a:lnTo>
                  <a:pt x="87629" y="93725"/>
                </a:lnTo>
                <a:lnTo>
                  <a:pt x="86105" y="95249"/>
                </a:lnTo>
                <a:lnTo>
                  <a:pt x="83057" y="97535"/>
                </a:lnTo>
                <a:lnTo>
                  <a:pt x="81533" y="98297"/>
                </a:lnTo>
                <a:lnTo>
                  <a:pt x="80771" y="99059"/>
                </a:lnTo>
                <a:lnTo>
                  <a:pt x="78485" y="100583"/>
                </a:lnTo>
                <a:lnTo>
                  <a:pt x="73151" y="102107"/>
                </a:lnTo>
                <a:lnTo>
                  <a:pt x="56387" y="102107"/>
                </a:lnTo>
                <a:lnTo>
                  <a:pt x="51053" y="100583"/>
                </a:lnTo>
                <a:lnTo>
                  <a:pt x="48005" y="97535"/>
                </a:lnTo>
                <a:lnTo>
                  <a:pt x="46481" y="92963"/>
                </a:lnTo>
                <a:lnTo>
                  <a:pt x="45719" y="83057"/>
                </a:lnTo>
                <a:lnTo>
                  <a:pt x="45719" y="0"/>
                </a:lnTo>
                <a:lnTo>
                  <a:pt x="25907" y="660"/>
                </a:lnTo>
                <a:lnTo>
                  <a:pt x="0" y="761"/>
                </a:lnTo>
                <a:lnTo>
                  <a:pt x="0" y="12953"/>
                </a:lnTo>
                <a:lnTo>
                  <a:pt x="14477" y="13715"/>
                </a:lnTo>
                <a:lnTo>
                  <a:pt x="16001" y="14477"/>
                </a:lnTo>
                <a:lnTo>
                  <a:pt x="16763" y="16763"/>
                </a:lnTo>
                <a:lnTo>
                  <a:pt x="17525" y="80009"/>
                </a:lnTo>
                <a:lnTo>
                  <a:pt x="18287" y="88391"/>
                </a:lnTo>
                <a:lnTo>
                  <a:pt x="19811" y="90677"/>
                </a:lnTo>
                <a:lnTo>
                  <a:pt x="21335" y="96011"/>
                </a:lnTo>
                <a:lnTo>
                  <a:pt x="22097" y="96773"/>
                </a:lnTo>
                <a:lnTo>
                  <a:pt x="22859" y="98297"/>
                </a:lnTo>
                <a:lnTo>
                  <a:pt x="24383" y="99059"/>
                </a:lnTo>
                <a:lnTo>
                  <a:pt x="25145" y="101345"/>
                </a:lnTo>
                <a:lnTo>
                  <a:pt x="25907" y="102107"/>
                </a:lnTo>
                <a:lnTo>
                  <a:pt x="27431" y="102869"/>
                </a:lnTo>
                <a:lnTo>
                  <a:pt x="29717" y="104393"/>
                </a:lnTo>
                <a:lnTo>
                  <a:pt x="36575" y="108203"/>
                </a:lnTo>
                <a:lnTo>
                  <a:pt x="42671" y="109727"/>
                </a:lnTo>
                <a:lnTo>
                  <a:pt x="50291" y="111251"/>
                </a:lnTo>
                <a:lnTo>
                  <a:pt x="72389" y="111251"/>
                </a:lnTo>
                <a:lnTo>
                  <a:pt x="76199" y="109727"/>
                </a:lnTo>
                <a:lnTo>
                  <a:pt x="78485" y="108965"/>
                </a:lnTo>
                <a:lnTo>
                  <a:pt x="84581" y="106679"/>
                </a:lnTo>
                <a:lnTo>
                  <a:pt x="86867" y="104393"/>
                </a:lnTo>
                <a:lnTo>
                  <a:pt x="90677" y="101345"/>
                </a:lnTo>
                <a:lnTo>
                  <a:pt x="92201" y="100583"/>
                </a:lnTo>
                <a:lnTo>
                  <a:pt x="92963" y="99059"/>
                </a:lnTo>
                <a:close/>
              </a:path>
              <a:path w="142239" h="111760">
                <a:moveTo>
                  <a:pt x="126263" y="110832"/>
                </a:moveTo>
                <a:lnTo>
                  <a:pt x="126263" y="99326"/>
                </a:lnTo>
                <a:lnTo>
                  <a:pt x="124967" y="88391"/>
                </a:lnTo>
                <a:lnTo>
                  <a:pt x="124967" y="0"/>
                </a:lnTo>
                <a:lnTo>
                  <a:pt x="102107" y="761"/>
                </a:lnTo>
                <a:lnTo>
                  <a:pt x="78485" y="761"/>
                </a:lnTo>
                <a:lnTo>
                  <a:pt x="78485" y="12953"/>
                </a:lnTo>
                <a:lnTo>
                  <a:pt x="92963" y="13715"/>
                </a:lnTo>
                <a:lnTo>
                  <a:pt x="95249" y="16001"/>
                </a:lnTo>
                <a:lnTo>
                  <a:pt x="96011" y="76961"/>
                </a:lnTo>
                <a:lnTo>
                  <a:pt x="96011" y="93725"/>
                </a:lnTo>
                <a:lnTo>
                  <a:pt x="96773" y="93725"/>
                </a:lnTo>
                <a:lnTo>
                  <a:pt x="96773" y="92963"/>
                </a:lnTo>
                <a:lnTo>
                  <a:pt x="97535" y="111251"/>
                </a:lnTo>
                <a:lnTo>
                  <a:pt x="120395" y="111251"/>
                </a:lnTo>
                <a:lnTo>
                  <a:pt x="126263" y="110832"/>
                </a:lnTo>
                <a:close/>
              </a:path>
              <a:path w="142239" h="111760">
                <a:moveTo>
                  <a:pt x="96011" y="96011"/>
                </a:moveTo>
                <a:lnTo>
                  <a:pt x="96011" y="76961"/>
                </a:lnTo>
                <a:lnTo>
                  <a:pt x="95249" y="76961"/>
                </a:lnTo>
                <a:lnTo>
                  <a:pt x="95249" y="80771"/>
                </a:lnTo>
                <a:lnTo>
                  <a:pt x="94487" y="80771"/>
                </a:lnTo>
                <a:lnTo>
                  <a:pt x="94487" y="83057"/>
                </a:lnTo>
                <a:lnTo>
                  <a:pt x="92963" y="83057"/>
                </a:lnTo>
                <a:lnTo>
                  <a:pt x="92963" y="97535"/>
                </a:lnTo>
                <a:lnTo>
                  <a:pt x="94487" y="97535"/>
                </a:lnTo>
                <a:lnTo>
                  <a:pt x="96011" y="96011"/>
                </a:lnTo>
                <a:close/>
              </a:path>
              <a:path w="142239" h="111760">
                <a:moveTo>
                  <a:pt x="141731" y="109727"/>
                </a:moveTo>
                <a:lnTo>
                  <a:pt x="141731" y="98297"/>
                </a:lnTo>
                <a:lnTo>
                  <a:pt x="137159" y="98297"/>
                </a:lnTo>
                <a:lnTo>
                  <a:pt x="126098" y="96824"/>
                </a:lnTo>
                <a:lnTo>
                  <a:pt x="126263" y="99326"/>
                </a:lnTo>
                <a:lnTo>
                  <a:pt x="126263" y="110832"/>
                </a:lnTo>
                <a:lnTo>
                  <a:pt x="141731" y="109727"/>
                </a:lnTo>
                <a:close/>
              </a:path>
            </a:pathLst>
          </a:custGeom>
          <a:solidFill>
            <a:srgbClr val="000000"/>
          </a:solidFill>
        </p:spPr>
        <p:txBody>
          <a:bodyPr wrap="square" lIns="0" tIns="0" rIns="0" bIns="0" rtlCol="0"/>
          <a:lstStyle/>
          <a:p>
            <a:endParaRPr/>
          </a:p>
        </p:txBody>
      </p:sp>
      <p:sp>
        <p:nvSpPr>
          <p:cNvPr id="71" name="object 15"/>
          <p:cNvSpPr txBox="1"/>
          <p:nvPr/>
        </p:nvSpPr>
        <p:spPr>
          <a:xfrm>
            <a:off x="987933" y="4365092"/>
            <a:ext cx="7363406" cy="369332"/>
          </a:xfrm>
          <a:prstGeom prst="rect">
            <a:avLst/>
          </a:prstGeom>
        </p:spPr>
        <p:txBody>
          <a:bodyPr vert="horz" wrap="square" lIns="0" tIns="0" rIns="0" bIns="0" rtlCol="0">
            <a:spAutoFit/>
          </a:bodyPr>
          <a:lstStyle/>
          <a:p>
            <a:pPr marL="251461" indent="-240335">
              <a:buClr>
                <a:srgbClr val="126D92"/>
              </a:buClr>
              <a:buSzPct val="85185"/>
              <a:buFont typeface="Wingdings 2"/>
              <a:buChar char=""/>
              <a:tabLst>
                <a:tab pos="251461" algn="l"/>
              </a:tabLst>
            </a:pPr>
            <a:r>
              <a:rPr sz="2400" spc="-22" dirty="0">
                <a:latin typeface="Arial"/>
                <a:cs typeface="Arial"/>
              </a:rPr>
              <a:t>An</a:t>
            </a:r>
            <a:r>
              <a:rPr sz="2400" spc="-18" dirty="0">
                <a:latin typeface="Arial"/>
                <a:cs typeface="Arial"/>
              </a:rPr>
              <a:t>d</a:t>
            </a:r>
            <a:r>
              <a:rPr sz="2400" spc="-4" dirty="0">
                <a:latin typeface="Arial"/>
                <a:cs typeface="Arial"/>
              </a:rPr>
              <a:t> th</a:t>
            </a:r>
            <a:r>
              <a:rPr sz="2400" dirty="0">
                <a:latin typeface="Arial"/>
                <a:cs typeface="Arial"/>
              </a:rPr>
              <a:t>e</a:t>
            </a:r>
            <a:r>
              <a:rPr sz="2400" spc="-4" dirty="0">
                <a:latin typeface="Arial"/>
                <a:cs typeface="Arial"/>
              </a:rPr>
              <a:t> </a:t>
            </a:r>
            <a:r>
              <a:rPr sz="2400" dirty="0">
                <a:latin typeface="Arial"/>
                <a:cs typeface="Arial"/>
              </a:rPr>
              <a:t>kernel</a:t>
            </a:r>
            <a:r>
              <a:rPr sz="2400" spc="-13" dirty="0">
                <a:latin typeface="Arial"/>
                <a:cs typeface="Arial"/>
              </a:rPr>
              <a:t> </a:t>
            </a:r>
            <a:r>
              <a:rPr sz="2400" spc="-4" dirty="0">
                <a:latin typeface="Arial"/>
                <a:cs typeface="Arial"/>
              </a:rPr>
              <a:t>state-spac</a:t>
            </a:r>
            <a:r>
              <a:rPr sz="2400" dirty="0">
                <a:latin typeface="Arial"/>
                <a:cs typeface="Arial"/>
              </a:rPr>
              <a:t>e</a:t>
            </a:r>
            <a:r>
              <a:rPr sz="2400" spc="-4" dirty="0">
                <a:latin typeface="Arial"/>
                <a:cs typeface="Arial"/>
              </a:rPr>
              <a:t> </a:t>
            </a:r>
            <a:r>
              <a:rPr sz="2400" dirty="0">
                <a:latin typeface="Arial"/>
                <a:cs typeface="Arial"/>
              </a:rPr>
              <a:t>model</a:t>
            </a:r>
            <a:r>
              <a:rPr sz="2400" spc="-22" dirty="0">
                <a:latin typeface="Arial"/>
                <a:cs typeface="Arial"/>
              </a:rPr>
              <a:t> </a:t>
            </a:r>
            <a:r>
              <a:rPr sz="2400" spc="-4" dirty="0">
                <a:latin typeface="Arial"/>
                <a:cs typeface="Arial"/>
              </a:rPr>
              <a:t>i</a:t>
            </a:r>
            <a:r>
              <a:rPr sz="2400" dirty="0">
                <a:latin typeface="Arial"/>
                <a:cs typeface="Arial"/>
              </a:rPr>
              <a:t>s</a:t>
            </a:r>
            <a:r>
              <a:rPr sz="2400" spc="-4" dirty="0">
                <a:latin typeface="Arial"/>
                <a:cs typeface="Arial"/>
              </a:rPr>
              <a:t> expresse</a:t>
            </a:r>
            <a:r>
              <a:rPr sz="2400" dirty="0">
                <a:latin typeface="Arial"/>
                <a:cs typeface="Arial"/>
              </a:rPr>
              <a:t>d</a:t>
            </a:r>
            <a:r>
              <a:rPr sz="2400" spc="-4" dirty="0">
                <a:latin typeface="Arial"/>
                <a:cs typeface="Arial"/>
              </a:rPr>
              <a:t> as</a:t>
            </a:r>
            <a:endParaRPr sz="2400" dirty="0">
              <a:latin typeface="Arial"/>
              <a:cs typeface="Arial"/>
            </a:endParaRPr>
          </a:p>
        </p:txBody>
      </p:sp>
      <p:grpSp>
        <p:nvGrpSpPr>
          <p:cNvPr id="72" name="Group 71"/>
          <p:cNvGrpSpPr/>
          <p:nvPr/>
        </p:nvGrpSpPr>
        <p:grpSpPr>
          <a:xfrm>
            <a:off x="3540654" y="4894577"/>
            <a:ext cx="1740401" cy="607373"/>
            <a:chOff x="4140596" y="2673857"/>
            <a:chExt cx="2035302" cy="669797"/>
          </a:xfrm>
        </p:grpSpPr>
        <p:sp>
          <p:nvSpPr>
            <p:cNvPr id="73" name="object 16"/>
            <p:cNvSpPr/>
            <p:nvPr/>
          </p:nvSpPr>
          <p:spPr>
            <a:xfrm>
              <a:off x="4181745" y="2784351"/>
              <a:ext cx="164591" cy="153161"/>
            </a:xfrm>
            <a:prstGeom prst="rect">
              <a:avLst/>
            </a:prstGeom>
            <a:blipFill>
              <a:blip r:embed="rId32" cstate="print"/>
              <a:stretch>
                <a:fillRect/>
              </a:stretch>
            </a:blipFill>
          </p:spPr>
          <p:txBody>
            <a:bodyPr wrap="square" lIns="0" tIns="0" rIns="0" bIns="0" rtlCol="0"/>
            <a:lstStyle/>
            <a:p>
              <a:endParaRPr/>
            </a:p>
          </p:txBody>
        </p:sp>
        <p:sp>
          <p:nvSpPr>
            <p:cNvPr id="74" name="object 17"/>
            <p:cNvSpPr/>
            <p:nvPr/>
          </p:nvSpPr>
          <p:spPr>
            <a:xfrm>
              <a:off x="4451492" y="2805683"/>
              <a:ext cx="165735" cy="59690"/>
            </a:xfrm>
            <a:custGeom>
              <a:avLst/>
              <a:gdLst/>
              <a:ahLst/>
              <a:cxnLst/>
              <a:rect l="l" t="t" r="r" b="b"/>
              <a:pathLst>
                <a:path w="165735" h="59689">
                  <a:moveTo>
                    <a:pt x="165354" y="56388"/>
                  </a:moveTo>
                  <a:lnTo>
                    <a:pt x="164592" y="51054"/>
                  </a:lnTo>
                  <a:lnTo>
                    <a:pt x="162306" y="50292"/>
                  </a:lnTo>
                  <a:lnTo>
                    <a:pt x="162306" y="49530"/>
                  </a:lnTo>
                  <a:lnTo>
                    <a:pt x="2286" y="50292"/>
                  </a:lnTo>
                  <a:lnTo>
                    <a:pt x="1524" y="51054"/>
                  </a:lnTo>
                  <a:lnTo>
                    <a:pt x="762" y="51054"/>
                  </a:lnTo>
                  <a:lnTo>
                    <a:pt x="762" y="54102"/>
                  </a:lnTo>
                  <a:lnTo>
                    <a:pt x="0" y="54864"/>
                  </a:lnTo>
                  <a:lnTo>
                    <a:pt x="762" y="56388"/>
                  </a:lnTo>
                  <a:lnTo>
                    <a:pt x="2286" y="58674"/>
                  </a:lnTo>
                  <a:lnTo>
                    <a:pt x="8382" y="59436"/>
                  </a:lnTo>
                  <a:lnTo>
                    <a:pt x="156210" y="59436"/>
                  </a:lnTo>
                  <a:lnTo>
                    <a:pt x="163830" y="58674"/>
                  </a:lnTo>
                  <a:lnTo>
                    <a:pt x="165354" y="56388"/>
                  </a:lnTo>
                  <a:close/>
                </a:path>
                <a:path w="165735" h="59689">
                  <a:moveTo>
                    <a:pt x="165354" y="7620"/>
                  </a:moveTo>
                  <a:lnTo>
                    <a:pt x="164592" y="1524"/>
                  </a:lnTo>
                  <a:lnTo>
                    <a:pt x="162306" y="762"/>
                  </a:lnTo>
                  <a:lnTo>
                    <a:pt x="162306" y="0"/>
                  </a:lnTo>
                  <a:lnTo>
                    <a:pt x="2286" y="762"/>
                  </a:lnTo>
                  <a:lnTo>
                    <a:pt x="1524" y="1524"/>
                  </a:lnTo>
                  <a:lnTo>
                    <a:pt x="762" y="1524"/>
                  </a:lnTo>
                  <a:lnTo>
                    <a:pt x="762" y="4572"/>
                  </a:lnTo>
                  <a:lnTo>
                    <a:pt x="0" y="5334"/>
                  </a:lnTo>
                  <a:lnTo>
                    <a:pt x="762" y="7620"/>
                  </a:lnTo>
                  <a:lnTo>
                    <a:pt x="2286" y="9906"/>
                  </a:lnTo>
                  <a:lnTo>
                    <a:pt x="8382" y="10668"/>
                  </a:lnTo>
                  <a:lnTo>
                    <a:pt x="156210" y="10668"/>
                  </a:lnTo>
                  <a:lnTo>
                    <a:pt x="162306" y="9906"/>
                  </a:lnTo>
                  <a:lnTo>
                    <a:pt x="164592" y="9144"/>
                  </a:lnTo>
                  <a:lnTo>
                    <a:pt x="165354" y="7620"/>
                  </a:lnTo>
                  <a:close/>
                </a:path>
              </a:pathLst>
            </a:custGeom>
            <a:solidFill>
              <a:srgbClr val="000000"/>
            </a:solidFill>
          </p:spPr>
          <p:txBody>
            <a:bodyPr wrap="square" lIns="0" tIns="0" rIns="0" bIns="0" rtlCol="0"/>
            <a:lstStyle/>
            <a:p>
              <a:endParaRPr/>
            </a:p>
          </p:txBody>
        </p:sp>
        <p:sp>
          <p:nvSpPr>
            <p:cNvPr id="75" name="object 18"/>
            <p:cNvSpPr/>
            <p:nvPr/>
          </p:nvSpPr>
          <p:spPr>
            <a:xfrm>
              <a:off x="4711333" y="2673857"/>
              <a:ext cx="1091947" cy="288036"/>
            </a:xfrm>
            <a:prstGeom prst="rect">
              <a:avLst/>
            </a:prstGeom>
            <a:blipFill>
              <a:blip r:embed="rId33" cstate="print"/>
              <a:stretch>
                <a:fillRect/>
              </a:stretch>
            </a:blipFill>
          </p:spPr>
          <p:txBody>
            <a:bodyPr wrap="square" lIns="0" tIns="0" rIns="0" bIns="0" rtlCol="0"/>
            <a:lstStyle/>
            <a:p>
              <a:endParaRPr/>
            </a:p>
          </p:txBody>
        </p:sp>
        <p:sp>
          <p:nvSpPr>
            <p:cNvPr id="76" name="object 19"/>
            <p:cNvSpPr/>
            <p:nvPr/>
          </p:nvSpPr>
          <p:spPr>
            <a:xfrm>
              <a:off x="5874147" y="2708910"/>
              <a:ext cx="301751" cy="252984"/>
            </a:xfrm>
            <a:prstGeom prst="rect">
              <a:avLst/>
            </a:prstGeom>
            <a:blipFill>
              <a:blip r:embed="rId34" cstate="print"/>
              <a:stretch>
                <a:fillRect/>
              </a:stretch>
            </a:blipFill>
          </p:spPr>
          <p:txBody>
            <a:bodyPr wrap="square" lIns="0" tIns="0" rIns="0" bIns="0" rtlCol="0"/>
            <a:lstStyle/>
            <a:p>
              <a:endParaRPr/>
            </a:p>
          </p:txBody>
        </p:sp>
        <p:sp>
          <p:nvSpPr>
            <p:cNvPr id="77" name="object 20"/>
            <p:cNvSpPr/>
            <p:nvPr/>
          </p:nvSpPr>
          <p:spPr>
            <a:xfrm>
              <a:off x="4140596" y="3167633"/>
              <a:ext cx="205739" cy="176021"/>
            </a:xfrm>
            <a:prstGeom prst="rect">
              <a:avLst/>
            </a:prstGeom>
            <a:blipFill>
              <a:blip r:embed="rId35" cstate="print"/>
              <a:stretch>
                <a:fillRect/>
              </a:stretch>
            </a:blipFill>
          </p:spPr>
          <p:txBody>
            <a:bodyPr wrap="square" lIns="0" tIns="0" rIns="0" bIns="0" rtlCol="0"/>
            <a:lstStyle/>
            <a:p>
              <a:endParaRPr/>
            </a:p>
          </p:txBody>
        </p:sp>
        <p:sp>
          <p:nvSpPr>
            <p:cNvPr id="78" name="object 21"/>
            <p:cNvSpPr/>
            <p:nvPr/>
          </p:nvSpPr>
          <p:spPr>
            <a:xfrm>
              <a:off x="4451492" y="3187445"/>
              <a:ext cx="165735" cy="59690"/>
            </a:xfrm>
            <a:custGeom>
              <a:avLst/>
              <a:gdLst/>
              <a:ahLst/>
              <a:cxnLst/>
              <a:rect l="l" t="t" r="r" b="b"/>
              <a:pathLst>
                <a:path w="165735" h="59689">
                  <a:moveTo>
                    <a:pt x="165354" y="57150"/>
                  </a:moveTo>
                  <a:lnTo>
                    <a:pt x="164592" y="51054"/>
                  </a:lnTo>
                  <a:lnTo>
                    <a:pt x="163830" y="50292"/>
                  </a:lnTo>
                  <a:lnTo>
                    <a:pt x="163830" y="49530"/>
                  </a:lnTo>
                  <a:lnTo>
                    <a:pt x="2286" y="50292"/>
                  </a:lnTo>
                  <a:lnTo>
                    <a:pt x="1524" y="51054"/>
                  </a:lnTo>
                  <a:lnTo>
                    <a:pt x="762" y="51054"/>
                  </a:lnTo>
                  <a:lnTo>
                    <a:pt x="762" y="53340"/>
                  </a:lnTo>
                  <a:lnTo>
                    <a:pt x="0" y="54102"/>
                  </a:lnTo>
                  <a:lnTo>
                    <a:pt x="762" y="57150"/>
                  </a:lnTo>
                  <a:lnTo>
                    <a:pt x="2286" y="58674"/>
                  </a:lnTo>
                  <a:lnTo>
                    <a:pt x="8382" y="59436"/>
                  </a:lnTo>
                  <a:lnTo>
                    <a:pt x="156210" y="59436"/>
                  </a:lnTo>
                  <a:lnTo>
                    <a:pt x="162306" y="58674"/>
                  </a:lnTo>
                  <a:lnTo>
                    <a:pt x="164592" y="57912"/>
                  </a:lnTo>
                  <a:lnTo>
                    <a:pt x="165354" y="57150"/>
                  </a:lnTo>
                  <a:close/>
                </a:path>
                <a:path w="165735" h="59689">
                  <a:moveTo>
                    <a:pt x="165354" y="6858"/>
                  </a:moveTo>
                  <a:lnTo>
                    <a:pt x="164592" y="1524"/>
                  </a:lnTo>
                  <a:lnTo>
                    <a:pt x="162306" y="762"/>
                  </a:lnTo>
                  <a:lnTo>
                    <a:pt x="162306" y="0"/>
                  </a:lnTo>
                  <a:lnTo>
                    <a:pt x="2286" y="762"/>
                  </a:lnTo>
                  <a:lnTo>
                    <a:pt x="1524" y="1524"/>
                  </a:lnTo>
                  <a:lnTo>
                    <a:pt x="762" y="1524"/>
                  </a:lnTo>
                  <a:lnTo>
                    <a:pt x="762" y="4572"/>
                  </a:lnTo>
                  <a:lnTo>
                    <a:pt x="0" y="5334"/>
                  </a:lnTo>
                  <a:lnTo>
                    <a:pt x="762" y="6858"/>
                  </a:lnTo>
                  <a:lnTo>
                    <a:pt x="2286" y="9144"/>
                  </a:lnTo>
                  <a:lnTo>
                    <a:pt x="8382" y="9906"/>
                  </a:lnTo>
                  <a:lnTo>
                    <a:pt x="156210" y="9906"/>
                  </a:lnTo>
                  <a:lnTo>
                    <a:pt x="163830" y="9144"/>
                  </a:lnTo>
                  <a:lnTo>
                    <a:pt x="165354" y="6858"/>
                  </a:lnTo>
                  <a:close/>
                </a:path>
              </a:pathLst>
            </a:custGeom>
            <a:solidFill>
              <a:srgbClr val="000000"/>
            </a:solidFill>
          </p:spPr>
          <p:txBody>
            <a:bodyPr wrap="square" lIns="0" tIns="0" rIns="0" bIns="0" rtlCol="0"/>
            <a:lstStyle/>
            <a:p>
              <a:endParaRPr/>
            </a:p>
          </p:txBody>
        </p:sp>
        <p:sp>
          <p:nvSpPr>
            <p:cNvPr id="79" name="object 22"/>
            <p:cNvSpPr/>
            <p:nvPr/>
          </p:nvSpPr>
          <p:spPr>
            <a:xfrm>
              <a:off x="4702952" y="3105911"/>
              <a:ext cx="280415" cy="214122"/>
            </a:xfrm>
            <a:prstGeom prst="rect">
              <a:avLst/>
            </a:prstGeom>
            <a:blipFill>
              <a:blip r:embed="rId36" cstate="print"/>
              <a:stretch>
                <a:fillRect/>
              </a:stretch>
            </a:blipFill>
          </p:spPr>
          <p:txBody>
            <a:bodyPr wrap="square" lIns="0" tIns="0" rIns="0" bIns="0" rtlCol="0"/>
            <a:lstStyle/>
            <a:p>
              <a:endParaRPr/>
            </a:p>
          </p:txBody>
        </p:sp>
        <p:sp>
          <p:nvSpPr>
            <p:cNvPr id="80" name="object 23"/>
            <p:cNvSpPr/>
            <p:nvPr/>
          </p:nvSpPr>
          <p:spPr>
            <a:xfrm>
              <a:off x="4451492" y="2805683"/>
              <a:ext cx="165735" cy="59690"/>
            </a:xfrm>
            <a:custGeom>
              <a:avLst/>
              <a:gdLst/>
              <a:ahLst/>
              <a:cxnLst/>
              <a:rect l="l" t="t" r="r" b="b"/>
              <a:pathLst>
                <a:path w="165735" h="59689">
                  <a:moveTo>
                    <a:pt x="165354" y="56388"/>
                  </a:moveTo>
                  <a:lnTo>
                    <a:pt x="164592" y="51054"/>
                  </a:lnTo>
                  <a:lnTo>
                    <a:pt x="162306" y="50292"/>
                  </a:lnTo>
                  <a:lnTo>
                    <a:pt x="162306" y="49530"/>
                  </a:lnTo>
                  <a:lnTo>
                    <a:pt x="2286" y="50292"/>
                  </a:lnTo>
                  <a:lnTo>
                    <a:pt x="1524" y="51054"/>
                  </a:lnTo>
                  <a:lnTo>
                    <a:pt x="762" y="51054"/>
                  </a:lnTo>
                  <a:lnTo>
                    <a:pt x="762" y="54102"/>
                  </a:lnTo>
                  <a:lnTo>
                    <a:pt x="0" y="54864"/>
                  </a:lnTo>
                  <a:lnTo>
                    <a:pt x="762" y="56388"/>
                  </a:lnTo>
                  <a:lnTo>
                    <a:pt x="2286" y="58674"/>
                  </a:lnTo>
                  <a:lnTo>
                    <a:pt x="8382" y="59436"/>
                  </a:lnTo>
                  <a:lnTo>
                    <a:pt x="156210" y="59436"/>
                  </a:lnTo>
                  <a:lnTo>
                    <a:pt x="163830" y="58674"/>
                  </a:lnTo>
                  <a:lnTo>
                    <a:pt x="165354" y="56388"/>
                  </a:lnTo>
                  <a:close/>
                </a:path>
                <a:path w="165735" h="59689">
                  <a:moveTo>
                    <a:pt x="165354" y="7620"/>
                  </a:moveTo>
                  <a:lnTo>
                    <a:pt x="164592" y="1524"/>
                  </a:lnTo>
                  <a:lnTo>
                    <a:pt x="162306" y="762"/>
                  </a:lnTo>
                  <a:lnTo>
                    <a:pt x="162306" y="0"/>
                  </a:lnTo>
                  <a:lnTo>
                    <a:pt x="2286" y="762"/>
                  </a:lnTo>
                  <a:lnTo>
                    <a:pt x="1524" y="1524"/>
                  </a:lnTo>
                  <a:lnTo>
                    <a:pt x="762" y="1524"/>
                  </a:lnTo>
                  <a:lnTo>
                    <a:pt x="762" y="4572"/>
                  </a:lnTo>
                  <a:lnTo>
                    <a:pt x="0" y="5334"/>
                  </a:lnTo>
                  <a:lnTo>
                    <a:pt x="762" y="7620"/>
                  </a:lnTo>
                  <a:lnTo>
                    <a:pt x="2286" y="9906"/>
                  </a:lnTo>
                  <a:lnTo>
                    <a:pt x="8382" y="10668"/>
                  </a:lnTo>
                  <a:lnTo>
                    <a:pt x="156210" y="10668"/>
                  </a:lnTo>
                  <a:lnTo>
                    <a:pt x="162306" y="9906"/>
                  </a:lnTo>
                  <a:lnTo>
                    <a:pt x="164592" y="9144"/>
                  </a:lnTo>
                  <a:lnTo>
                    <a:pt x="165354" y="7620"/>
                  </a:lnTo>
                  <a:close/>
                </a:path>
              </a:pathLst>
            </a:custGeom>
            <a:solidFill>
              <a:srgbClr val="000000"/>
            </a:solidFill>
          </p:spPr>
          <p:txBody>
            <a:bodyPr wrap="square" lIns="0" tIns="0" rIns="0" bIns="0" rtlCol="0"/>
            <a:lstStyle/>
            <a:p>
              <a:endParaRPr/>
            </a:p>
          </p:txBody>
        </p:sp>
        <p:sp>
          <p:nvSpPr>
            <p:cNvPr id="81" name="object 24"/>
            <p:cNvSpPr/>
            <p:nvPr/>
          </p:nvSpPr>
          <p:spPr>
            <a:xfrm>
              <a:off x="4451492" y="3187445"/>
              <a:ext cx="165735" cy="59690"/>
            </a:xfrm>
            <a:custGeom>
              <a:avLst/>
              <a:gdLst/>
              <a:ahLst/>
              <a:cxnLst/>
              <a:rect l="l" t="t" r="r" b="b"/>
              <a:pathLst>
                <a:path w="165735" h="59689">
                  <a:moveTo>
                    <a:pt x="165354" y="57150"/>
                  </a:moveTo>
                  <a:lnTo>
                    <a:pt x="164592" y="51054"/>
                  </a:lnTo>
                  <a:lnTo>
                    <a:pt x="163830" y="50292"/>
                  </a:lnTo>
                  <a:lnTo>
                    <a:pt x="163830" y="49530"/>
                  </a:lnTo>
                  <a:lnTo>
                    <a:pt x="2286" y="50292"/>
                  </a:lnTo>
                  <a:lnTo>
                    <a:pt x="1524" y="51054"/>
                  </a:lnTo>
                  <a:lnTo>
                    <a:pt x="762" y="51054"/>
                  </a:lnTo>
                  <a:lnTo>
                    <a:pt x="762" y="53340"/>
                  </a:lnTo>
                  <a:lnTo>
                    <a:pt x="0" y="54102"/>
                  </a:lnTo>
                  <a:lnTo>
                    <a:pt x="762" y="57150"/>
                  </a:lnTo>
                  <a:lnTo>
                    <a:pt x="2286" y="58674"/>
                  </a:lnTo>
                  <a:lnTo>
                    <a:pt x="8382" y="59436"/>
                  </a:lnTo>
                  <a:lnTo>
                    <a:pt x="156210" y="59436"/>
                  </a:lnTo>
                  <a:lnTo>
                    <a:pt x="162306" y="58674"/>
                  </a:lnTo>
                  <a:lnTo>
                    <a:pt x="164592" y="57912"/>
                  </a:lnTo>
                  <a:lnTo>
                    <a:pt x="165354" y="57150"/>
                  </a:lnTo>
                  <a:close/>
                </a:path>
                <a:path w="165735" h="59689">
                  <a:moveTo>
                    <a:pt x="165354" y="6858"/>
                  </a:moveTo>
                  <a:lnTo>
                    <a:pt x="164592" y="1524"/>
                  </a:lnTo>
                  <a:lnTo>
                    <a:pt x="162306" y="762"/>
                  </a:lnTo>
                  <a:lnTo>
                    <a:pt x="162306" y="0"/>
                  </a:lnTo>
                  <a:lnTo>
                    <a:pt x="2286" y="762"/>
                  </a:lnTo>
                  <a:lnTo>
                    <a:pt x="1524" y="1524"/>
                  </a:lnTo>
                  <a:lnTo>
                    <a:pt x="762" y="1524"/>
                  </a:lnTo>
                  <a:lnTo>
                    <a:pt x="762" y="4572"/>
                  </a:lnTo>
                  <a:lnTo>
                    <a:pt x="0" y="5334"/>
                  </a:lnTo>
                  <a:lnTo>
                    <a:pt x="762" y="6858"/>
                  </a:lnTo>
                  <a:lnTo>
                    <a:pt x="2286" y="9144"/>
                  </a:lnTo>
                  <a:lnTo>
                    <a:pt x="8382" y="9906"/>
                  </a:lnTo>
                  <a:lnTo>
                    <a:pt x="156210" y="9906"/>
                  </a:lnTo>
                  <a:lnTo>
                    <a:pt x="163830" y="9144"/>
                  </a:lnTo>
                  <a:lnTo>
                    <a:pt x="165354" y="6858"/>
                  </a:lnTo>
                  <a:close/>
                </a:path>
              </a:pathLst>
            </a:custGeom>
            <a:solidFill>
              <a:srgbClr val="000000"/>
            </a:solidFill>
          </p:spPr>
          <p:txBody>
            <a:bodyPr wrap="square" lIns="0" tIns="0" rIns="0" bIns="0" rtlCol="0"/>
            <a:lstStyle/>
            <a:p>
              <a:endParaRPr/>
            </a:p>
          </p:txBody>
        </p:sp>
      </p:grpSp>
      <p:grpSp>
        <p:nvGrpSpPr>
          <p:cNvPr id="82" name="Group 81"/>
          <p:cNvGrpSpPr/>
          <p:nvPr/>
        </p:nvGrpSpPr>
        <p:grpSpPr>
          <a:xfrm>
            <a:off x="1118565" y="5497574"/>
            <a:ext cx="5097400" cy="418965"/>
            <a:chOff x="2539634" y="3671192"/>
            <a:chExt cx="5961126" cy="462025"/>
          </a:xfrm>
        </p:grpSpPr>
        <p:sp>
          <p:nvSpPr>
            <p:cNvPr id="83" name="object 26"/>
            <p:cNvSpPr/>
            <p:nvPr/>
          </p:nvSpPr>
          <p:spPr>
            <a:xfrm>
              <a:off x="2539634" y="3790950"/>
              <a:ext cx="332993" cy="175260"/>
            </a:xfrm>
            <a:prstGeom prst="rect">
              <a:avLst/>
            </a:prstGeom>
            <a:blipFill>
              <a:blip r:embed="rId37" cstate="print"/>
              <a:stretch>
                <a:fillRect/>
              </a:stretch>
            </a:blipFill>
          </p:spPr>
          <p:txBody>
            <a:bodyPr wrap="square" lIns="0" tIns="0" rIns="0" bIns="0" rtlCol="0"/>
            <a:lstStyle/>
            <a:p>
              <a:endParaRPr/>
            </a:p>
          </p:txBody>
        </p:sp>
        <p:sp>
          <p:nvSpPr>
            <p:cNvPr id="84" name="object 27"/>
            <p:cNvSpPr/>
            <p:nvPr/>
          </p:nvSpPr>
          <p:spPr>
            <a:xfrm>
              <a:off x="2970162" y="3810761"/>
              <a:ext cx="1408175" cy="155448"/>
            </a:xfrm>
            <a:prstGeom prst="rect">
              <a:avLst/>
            </a:prstGeom>
            <a:blipFill>
              <a:blip r:embed="rId38" cstate="print"/>
              <a:stretch>
                <a:fillRect/>
              </a:stretch>
            </a:blipFill>
          </p:spPr>
          <p:txBody>
            <a:bodyPr wrap="square" lIns="0" tIns="0" rIns="0" bIns="0" rtlCol="0"/>
            <a:lstStyle/>
            <a:p>
              <a:endParaRPr/>
            </a:p>
          </p:txBody>
        </p:sp>
        <p:sp>
          <p:nvSpPr>
            <p:cNvPr id="85" name="object 28"/>
            <p:cNvSpPr/>
            <p:nvPr/>
          </p:nvSpPr>
          <p:spPr>
            <a:xfrm>
              <a:off x="4482731" y="3797812"/>
              <a:ext cx="918972" cy="214121"/>
            </a:xfrm>
            <a:prstGeom prst="rect">
              <a:avLst/>
            </a:prstGeom>
            <a:blipFill>
              <a:blip r:embed="rId39" cstate="print"/>
              <a:stretch>
                <a:fillRect/>
              </a:stretch>
            </a:blipFill>
          </p:spPr>
          <p:txBody>
            <a:bodyPr wrap="square" lIns="0" tIns="0" rIns="0" bIns="0" rtlCol="0"/>
            <a:lstStyle/>
            <a:p>
              <a:endParaRPr/>
            </a:p>
          </p:txBody>
        </p:sp>
        <p:sp>
          <p:nvSpPr>
            <p:cNvPr id="86" name="object 29"/>
            <p:cNvSpPr/>
            <p:nvPr/>
          </p:nvSpPr>
          <p:spPr>
            <a:xfrm>
              <a:off x="5496191" y="3793998"/>
              <a:ext cx="104139" cy="170180"/>
            </a:xfrm>
            <a:custGeom>
              <a:avLst/>
              <a:gdLst/>
              <a:ahLst/>
              <a:cxnLst/>
              <a:rect l="l" t="t" r="r" b="b"/>
              <a:pathLst>
                <a:path w="104139" h="170179">
                  <a:moveTo>
                    <a:pt x="103632" y="6857"/>
                  </a:moveTo>
                  <a:lnTo>
                    <a:pt x="103632" y="0"/>
                  </a:lnTo>
                  <a:lnTo>
                    <a:pt x="0" y="0"/>
                  </a:lnTo>
                  <a:lnTo>
                    <a:pt x="0" y="6857"/>
                  </a:lnTo>
                  <a:lnTo>
                    <a:pt x="18287" y="8381"/>
                  </a:lnTo>
                  <a:lnTo>
                    <a:pt x="23621" y="9143"/>
                  </a:lnTo>
                  <a:lnTo>
                    <a:pt x="25907" y="11429"/>
                  </a:lnTo>
                  <a:lnTo>
                    <a:pt x="27432" y="147827"/>
                  </a:lnTo>
                  <a:lnTo>
                    <a:pt x="28194" y="154685"/>
                  </a:lnTo>
                  <a:lnTo>
                    <a:pt x="28194" y="169925"/>
                  </a:lnTo>
                  <a:lnTo>
                    <a:pt x="49530" y="169925"/>
                  </a:lnTo>
                  <a:lnTo>
                    <a:pt x="49529" y="6857"/>
                  </a:lnTo>
                  <a:lnTo>
                    <a:pt x="69341" y="6857"/>
                  </a:lnTo>
                  <a:lnTo>
                    <a:pt x="69342" y="169925"/>
                  </a:lnTo>
                  <a:lnTo>
                    <a:pt x="77724" y="169925"/>
                  </a:lnTo>
                  <a:lnTo>
                    <a:pt x="77723" y="13715"/>
                  </a:lnTo>
                  <a:lnTo>
                    <a:pt x="78485" y="13715"/>
                  </a:lnTo>
                  <a:lnTo>
                    <a:pt x="78485" y="10667"/>
                  </a:lnTo>
                  <a:lnTo>
                    <a:pt x="80009" y="10667"/>
                  </a:lnTo>
                  <a:lnTo>
                    <a:pt x="82296" y="9143"/>
                  </a:lnTo>
                  <a:lnTo>
                    <a:pt x="85343" y="8381"/>
                  </a:lnTo>
                  <a:lnTo>
                    <a:pt x="103632" y="6857"/>
                  </a:lnTo>
                  <a:close/>
                </a:path>
                <a:path w="104139" h="170179">
                  <a:moveTo>
                    <a:pt x="28194" y="169925"/>
                  </a:moveTo>
                  <a:lnTo>
                    <a:pt x="28194" y="154685"/>
                  </a:lnTo>
                  <a:lnTo>
                    <a:pt x="27432" y="154685"/>
                  </a:lnTo>
                  <a:lnTo>
                    <a:pt x="27432" y="157733"/>
                  </a:lnTo>
                  <a:lnTo>
                    <a:pt x="25146" y="159257"/>
                  </a:lnTo>
                  <a:lnTo>
                    <a:pt x="23622" y="160019"/>
                  </a:lnTo>
                  <a:lnTo>
                    <a:pt x="18288" y="160781"/>
                  </a:lnTo>
                  <a:lnTo>
                    <a:pt x="0" y="160781"/>
                  </a:lnTo>
                  <a:lnTo>
                    <a:pt x="0" y="169925"/>
                  </a:lnTo>
                  <a:lnTo>
                    <a:pt x="28194" y="169925"/>
                  </a:lnTo>
                  <a:close/>
                </a:path>
                <a:path w="104139" h="170179">
                  <a:moveTo>
                    <a:pt x="69342" y="169925"/>
                  </a:moveTo>
                  <a:lnTo>
                    <a:pt x="69342" y="162305"/>
                  </a:lnTo>
                  <a:lnTo>
                    <a:pt x="49530" y="162305"/>
                  </a:lnTo>
                  <a:lnTo>
                    <a:pt x="49530" y="169925"/>
                  </a:lnTo>
                  <a:lnTo>
                    <a:pt x="69342" y="169925"/>
                  </a:lnTo>
                  <a:close/>
                </a:path>
                <a:path w="104139" h="170179">
                  <a:moveTo>
                    <a:pt x="103632" y="169925"/>
                  </a:moveTo>
                  <a:lnTo>
                    <a:pt x="103632" y="160781"/>
                  </a:lnTo>
                  <a:lnTo>
                    <a:pt x="86106" y="160781"/>
                  </a:lnTo>
                  <a:lnTo>
                    <a:pt x="82296" y="160019"/>
                  </a:lnTo>
                  <a:lnTo>
                    <a:pt x="78486" y="158495"/>
                  </a:lnTo>
                  <a:lnTo>
                    <a:pt x="77724" y="155447"/>
                  </a:lnTo>
                  <a:lnTo>
                    <a:pt x="77724" y="169925"/>
                  </a:lnTo>
                  <a:lnTo>
                    <a:pt x="103632" y="169925"/>
                  </a:lnTo>
                  <a:close/>
                </a:path>
              </a:pathLst>
            </a:custGeom>
            <a:solidFill>
              <a:srgbClr val="000000"/>
            </a:solidFill>
          </p:spPr>
          <p:txBody>
            <a:bodyPr wrap="square" lIns="0" tIns="0" rIns="0" bIns="0" rtlCol="0"/>
            <a:lstStyle/>
            <a:p>
              <a:endParaRPr/>
            </a:p>
          </p:txBody>
        </p:sp>
        <p:sp>
          <p:nvSpPr>
            <p:cNvPr id="87" name="object 30"/>
            <p:cNvSpPr/>
            <p:nvPr/>
          </p:nvSpPr>
          <p:spPr>
            <a:xfrm>
              <a:off x="5686694" y="3698747"/>
              <a:ext cx="165354" cy="232410"/>
            </a:xfrm>
            <a:prstGeom prst="rect">
              <a:avLst/>
            </a:prstGeom>
            <a:blipFill>
              <a:blip r:embed="rId40" cstate="print"/>
              <a:stretch>
                <a:fillRect/>
              </a:stretch>
            </a:blipFill>
          </p:spPr>
          <p:txBody>
            <a:bodyPr wrap="square" lIns="0" tIns="0" rIns="0" bIns="0" rtlCol="0"/>
            <a:lstStyle/>
            <a:p>
              <a:endParaRPr/>
            </a:p>
          </p:txBody>
        </p:sp>
        <p:sp>
          <p:nvSpPr>
            <p:cNvPr id="88" name="object 31"/>
            <p:cNvSpPr/>
            <p:nvPr/>
          </p:nvSpPr>
          <p:spPr>
            <a:xfrm>
              <a:off x="5996445" y="3678176"/>
              <a:ext cx="0" cy="448309"/>
            </a:xfrm>
            <a:custGeom>
              <a:avLst/>
              <a:gdLst/>
              <a:ahLst/>
              <a:cxnLst/>
              <a:rect l="l" t="t" r="r" b="b"/>
              <a:pathLst>
                <a:path h="448310">
                  <a:moveTo>
                    <a:pt x="0" y="0"/>
                  </a:moveTo>
                  <a:lnTo>
                    <a:pt x="0" y="448056"/>
                  </a:lnTo>
                </a:path>
              </a:pathLst>
            </a:custGeom>
            <a:ln w="12700">
              <a:solidFill>
                <a:srgbClr val="000000"/>
              </a:solidFill>
            </a:ln>
          </p:spPr>
          <p:txBody>
            <a:bodyPr wrap="square" lIns="0" tIns="0" rIns="0" bIns="0" rtlCol="0"/>
            <a:lstStyle/>
            <a:p>
              <a:endParaRPr/>
            </a:p>
          </p:txBody>
        </p:sp>
        <p:sp>
          <p:nvSpPr>
            <p:cNvPr id="89" name="object 32"/>
            <p:cNvSpPr/>
            <p:nvPr/>
          </p:nvSpPr>
          <p:spPr>
            <a:xfrm>
              <a:off x="6002158" y="3683889"/>
              <a:ext cx="44451" cy="0"/>
            </a:xfrm>
            <a:custGeom>
              <a:avLst/>
              <a:gdLst/>
              <a:ahLst/>
              <a:cxnLst/>
              <a:rect l="l" t="t" r="r" b="b"/>
              <a:pathLst>
                <a:path w="44450">
                  <a:moveTo>
                    <a:pt x="0" y="0"/>
                  </a:moveTo>
                  <a:lnTo>
                    <a:pt x="44450" y="0"/>
                  </a:lnTo>
                </a:path>
              </a:pathLst>
            </a:custGeom>
            <a:ln w="12700">
              <a:solidFill>
                <a:srgbClr val="000000"/>
              </a:solidFill>
            </a:ln>
          </p:spPr>
          <p:txBody>
            <a:bodyPr wrap="square" lIns="0" tIns="0" rIns="0" bIns="0" rtlCol="0"/>
            <a:lstStyle/>
            <a:p>
              <a:endParaRPr/>
            </a:p>
          </p:txBody>
        </p:sp>
        <p:sp>
          <p:nvSpPr>
            <p:cNvPr id="90" name="object 33"/>
            <p:cNvSpPr/>
            <p:nvPr/>
          </p:nvSpPr>
          <p:spPr>
            <a:xfrm>
              <a:off x="6002160" y="4120515"/>
              <a:ext cx="45084" cy="0"/>
            </a:xfrm>
            <a:custGeom>
              <a:avLst/>
              <a:gdLst/>
              <a:ahLst/>
              <a:cxnLst/>
              <a:rect l="l" t="t" r="r" b="b"/>
              <a:pathLst>
                <a:path w="45085">
                  <a:moveTo>
                    <a:pt x="0" y="0"/>
                  </a:moveTo>
                  <a:lnTo>
                    <a:pt x="44958" y="0"/>
                  </a:lnTo>
                </a:path>
              </a:pathLst>
            </a:custGeom>
            <a:ln w="12700">
              <a:solidFill>
                <a:srgbClr val="000000"/>
              </a:solidFill>
            </a:ln>
          </p:spPr>
          <p:txBody>
            <a:bodyPr wrap="square" lIns="0" tIns="0" rIns="0" bIns="0" rtlCol="0"/>
            <a:lstStyle/>
            <a:p>
              <a:endParaRPr/>
            </a:p>
          </p:txBody>
        </p:sp>
        <p:sp>
          <p:nvSpPr>
            <p:cNvPr id="91" name="object 34"/>
            <p:cNvSpPr/>
            <p:nvPr/>
          </p:nvSpPr>
          <p:spPr>
            <a:xfrm>
              <a:off x="6063839" y="3760470"/>
              <a:ext cx="120650" cy="166369"/>
            </a:xfrm>
            <a:custGeom>
              <a:avLst/>
              <a:gdLst/>
              <a:ahLst/>
              <a:cxnLst/>
              <a:rect l="l" t="t" r="r" b="b"/>
              <a:pathLst>
                <a:path w="120650" h="166370">
                  <a:moveTo>
                    <a:pt x="120438" y="104393"/>
                  </a:moveTo>
                  <a:lnTo>
                    <a:pt x="119676" y="61721"/>
                  </a:lnTo>
                  <a:lnTo>
                    <a:pt x="107484" y="23621"/>
                  </a:lnTo>
                  <a:lnTo>
                    <a:pt x="106722" y="22859"/>
                  </a:lnTo>
                  <a:lnTo>
                    <a:pt x="105198" y="19049"/>
                  </a:lnTo>
                  <a:lnTo>
                    <a:pt x="96816" y="10667"/>
                  </a:lnTo>
                  <a:lnTo>
                    <a:pt x="95292" y="9905"/>
                  </a:lnTo>
                  <a:lnTo>
                    <a:pt x="94530" y="9143"/>
                  </a:lnTo>
                  <a:lnTo>
                    <a:pt x="90720" y="7619"/>
                  </a:lnTo>
                  <a:lnTo>
                    <a:pt x="89958" y="6857"/>
                  </a:lnTo>
                  <a:lnTo>
                    <a:pt x="87672" y="5333"/>
                  </a:lnTo>
                  <a:lnTo>
                    <a:pt x="82338" y="3809"/>
                  </a:lnTo>
                  <a:lnTo>
                    <a:pt x="80814" y="3047"/>
                  </a:lnTo>
                  <a:lnTo>
                    <a:pt x="71670" y="1523"/>
                  </a:lnTo>
                  <a:lnTo>
                    <a:pt x="71670" y="0"/>
                  </a:lnTo>
                  <a:lnTo>
                    <a:pt x="48048" y="1523"/>
                  </a:lnTo>
                  <a:lnTo>
                    <a:pt x="45000" y="2285"/>
                  </a:lnTo>
                  <a:lnTo>
                    <a:pt x="40428" y="3047"/>
                  </a:lnTo>
                  <a:lnTo>
                    <a:pt x="37380" y="3809"/>
                  </a:lnTo>
                  <a:lnTo>
                    <a:pt x="35856" y="4571"/>
                  </a:lnTo>
                  <a:lnTo>
                    <a:pt x="32808" y="5333"/>
                  </a:lnTo>
                  <a:lnTo>
                    <a:pt x="29760" y="7619"/>
                  </a:lnTo>
                  <a:lnTo>
                    <a:pt x="25188" y="9905"/>
                  </a:lnTo>
                  <a:lnTo>
                    <a:pt x="21378" y="13715"/>
                  </a:lnTo>
                  <a:lnTo>
                    <a:pt x="19854" y="14477"/>
                  </a:lnTo>
                  <a:lnTo>
                    <a:pt x="19092" y="14477"/>
                  </a:lnTo>
                  <a:lnTo>
                    <a:pt x="19092" y="16763"/>
                  </a:lnTo>
                  <a:lnTo>
                    <a:pt x="15282" y="19811"/>
                  </a:lnTo>
                  <a:lnTo>
                    <a:pt x="14520" y="19811"/>
                  </a:lnTo>
                  <a:lnTo>
                    <a:pt x="14520" y="22097"/>
                  </a:lnTo>
                  <a:lnTo>
                    <a:pt x="12996" y="22097"/>
                  </a:lnTo>
                  <a:lnTo>
                    <a:pt x="12996" y="23621"/>
                  </a:lnTo>
                  <a:lnTo>
                    <a:pt x="12234" y="23621"/>
                  </a:lnTo>
                  <a:lnTo>
                    <a:pt x="12234" y="25145"/>
                  </a:lnTo>
                  <a:lnTo>
                    <a:pt x="11472" y="25145"/>
                  </a:lnTo>
                  <a:lnTo>
                    <a:pt x="11472" y="27431"/>
                  </a:lnTo>
                  <a:lnTo>
                    <a:pt x="10710" y="28193"/>
                  </a:lnTo>
                  <a:lnTo>
                    <a:pt x="9948" y="28193"/>
                  </a:lnTo>
                  <a:lnTo>
                    <a:pt x="9948" y="29717"/>
                  </a:lnTo>
                  <a:lnTo>
                    <a:pt x="9186" y="29717"/>
                  </a:lnTo>
                  <a:lnTo>
                    <a:pt x="9186" y="32003"/>
                  </a:lnTo>
                  <a:lnTo>
                    <a:pt x="7662" y="32003"/>
                  </a:lnTo>
                  <a:lnTo>
                    <a:pt x="7662" y="33527"/>
                  </a:lnTo>
                  <a:lnTo>
                    <a:pt x="6900" y="33527"/>
                  </a:lnTo>
                  <a:lnTo>
                    <a:pt x="6900" y="36575"/>
                  </a:lnTo>
                  <a:lnTo>
                    <a:pt x="6138" y="36575"/>
                  </a:lnTo>
                  <a:lnTo>
                    <a:pt x="6138" y="38861"/>
                  </a:lnTo>
                  <a:lnTo>
                    <a:pt x="5376" y="38861"/>
                  </a:lnTo>
                  <a:lnTo>
                    <a:pt x="5376" y="42671"/>
                  </a:lnTo>
                  <a:lnTo>
                    <a:pt x="4614" y="42671"/>
                  </a:lnTo>
                  <a:lnTo>
                    <a:pt x="4614" y="44957"/>
                  </a:lnTo>
                  <a:lnTo>
                    <a:pt x="3090" y="44957"/>
                  </a:lnTo>
                  <a:lnTo>
                    <a:pt x="3090" y="49529"/>
                  </a:lnTo>
                  <a:lnTo>
                    <a:pt x="2328" y="49529"/>
                  </a:lnTo>
                  <a:lnTo>
                    <a:pt x="2328" y="54863"/>
                  </a:lnTo>
                  <a:lnTo>
                    <a:pt x="1566" y="54863"/>
                  </a:lnTo>
                  <a:lnTo>
                    <a:pt x="1566" y="61721"/>
                  </a:lnTo>
                  <a:lnTo>
                    <a:pt x="804" y="61721"/>
                  </a:lnTo>
                  <a:lnTo>
                    <a:pt x="804" y="83057"/>
                  </a:lnTo>
                  <a:lnTo>
                    <a:pt x="0" y="94537"/>
                  </a:lnTo>
                  <a:lnTo>
                    <a:pt x="12234" y="143255"/>
                  </a:lnTo>
                  <a:lnTo>
                    <a:pt x="12996" y="144017"/>
                  </a:lnTo>
                  <a:lnTo>
                    <a:pt x="14520" y="146303"/>
                  </a:lnTo>
                  <a:lnTo>
                    <a:pt x="15282" y="147065"/>
                  </a:lnTo>
                  <a:lnTo>
                    <a:pt x="16044" y="148589"/>
                  </a:lnTo>
                  <a:lnTo>
                    <a:pt x="21378" y="153923"/>
                  </a:lnTo>
                  <a:lnTo>
                    <a:pt x="22902" y="154685"/>
                  </a:lnTo>
                  <a:lnTo>
                    <a:pt x="25188" y="156971"/>
                  </a:lnTo>
                  <a:lnTo>
                    <a:pt x="26712" y="157733"/>
                  </a:lnTo>
                  <a:lnTo>
                    <a:pt x="27474" y="158495"/>
                  </a:lnTo>
                  <a:lnTo>
                    <a:pt x="31284" y="160400"/>
                  </a:lnTo>
                  <a:lnTo>
                    <a:pt x="31284" y="80009"/>
                  </a:lnTo>
                  <a:lnTo>
                    <a:pt x="32046" y="80009"/>
                  </a:lnTo>
                  <a:lnTo>
                    <a:pt x="32046" y="47243"/>
                  </a:lnTo>
                  <a:lnTo>
                    <a:pt x="32808" y="47243"/>
                  </a:lnTo>
                  <a:lnTo>
                    <a:pt x="32808" y="39623"/>
                  </a:lnTo>
                  <a:lnTo>
                    <a:pt x="34332" y="39623"/>
                  </a:lnTo>
                  <a:lnTo>
                    <a:pt x="34332" y="33527"/>
                  </a:lnTo>
                  <a:lnTo>
                    <a:pt x="35094" y="33527"/>
                  </a:lnTo>
                  <a:lnTo>
                    <a:pt x="35094" y="29717"/>
                  </a:lnTo>
                  <a:lnTo>
                    <a:pt x="35856" y="29717"/>
                  </a:lnTo>
                  <a:lnTo>
                    <a:pt x="35856" y="26669"/>
                  </a:lnTo>
                  <a:lnTo>
                    <a:pt x="36618" y="26669"/>
                  </a:lnTo>
                  <a:lnTo>
                    <a:pt x="36618" y="24383"/>
                  </a:lnTo>
                  <a:lnTo>
                    <a:pt x="37380" y="24383"/>
                  </a:lnTo>
                  <a:lnTo>
                    <a:pt x="37380" y="22097"/>
                  </a:lnTo>
                  <a:lnTo>
                    <a:pt x="38142" y="22097"/>
                  </a:lnTo>
                  <a:lnTo>
                    <a:pt x="38142" y="19811"/>
                  </a:lnTo>
                  <a:lnTo>
                    <a:pt x="39666" y="19811"/>
                  </a:lnTo>
                  <a:lnTo>
                    <a:pt x="41190" y="18287"/>
                  </a:lnTo>
                  <a:lnTo>
                    <a:pt x="41190" y="16763"/>
                  </a:lnTo>
                  <a:lnTo>
                    <a:pt x="41952" y="16763"/>
                  </a:lnTo>
                  <a:lnTo>
                    <a:pt x="44238" y="15239"/>
                  </a:lnTo>
                  <a:lnTo>
                    <a:pt x="45762" y="13715"/>
                  </a:lnTo>
                  <a:lnTo>
                    <a:pt x="51096" y="10667"/>
                  </a:lnTo>
                  <a:lnTo>
                    <a:pt x="54144" y="9905"/>
                  </a:lnTo>
                  <a:lnTo>
                    <a:pt x="66336" y="9143"/>
                  </a:lnTo>
                  <a:lnTo>
                    <a:pt x="66336" y="9905"/>
                  </a:lnTo>
                  <a:lnTo>
                    <a:pt x="69384" y="10667"/>
                  </a:lnTo>
                  <a:lnTo>
                    <a:pt x="74718" y="13715"/>
                  </a:lnTo>
                  <a:lnTo>
                    <a:pt x="77766" y="16763"/>
                  </a:lnTo>
                  <a:lnTo>
                    <a:pt x="80052" y="18287"/>
                  </a:lnTo>
                  <a:lnTo>
                    <a:pt x="80814" y="19811"/>
                  </a:lnTo>
                  <a:lnTo>
                    <a:pt x="81576" y="20573"/>
                  </a:lnTo>
                  <a:lnTo>
                    <a:pt x="82338" y="22859"/>
                  </a:lnTo>
                  <a:lnTo>
                    <a:pt x="87672" y="161543"/>
                  </a:lnTo>
                  <a:lnTo>
                    <a:pt x="91482" y="159257"/>
                  </a:lnTo>
                  <a:lnTo>
                    <a:pt x="92244" y="158495"/>
                  </a:lnTo>
                  <a:lnTo>
                    <a:pt x="96054" y="156971"/>
                  </a:lnTo>
                  <a:lnTo>
                    <a:pt x="99864" y="153161"/>
                  </a:lnTo>
                  <a:lnTo>
                    <a:pt x="101388" y="152399"/>
                  </a:lnTo>
                  <a:lnTo>
                    <a:pt x="101388" y="150875"/>
                  </a:lnTo>
                  <a:lnTo>
                    <a:pt x="102150" y="150875"/>
                  </a:lnTo>
                  <a:lnTo>
                    <a:pt x="105960" y="147065"/>
                  </a:lnTo>
                  <a:lnTo>
                    <a:pt x="105960" y="144779"/>
                  </a:lnTo>
                  <a:lnTo>
                    <a:pt x="106722" y="144779"/>
                  </a:lnTo>
                  <a:lnTo>
                    <a:pt x="107484" y="144017"/>
                  </a:lnTo>
                  <a:lnTo>
                    <a:pt x="107484" y="142493"/>
                  </a:lnTo>
                  <a:lnTo>
                    <a:pt x="109008" y="142493"/>
                  </a:lnTo>
                  <a:lnTo>
                    <a:pt x="109008" y="140969"/>
                  </a:lnTo>
                  <a:lnTo>
                    <a:pt x="109770" y="140969"/>
                  </a:lnTo>
                  <a:lnTo>
                    <a:pt x="110532" y="139445"/>
                  </a:lnTo>
                  <a:lnTo>
                    <a:pt x="110532" y="137921"/>
                  </a:lnTo>
                  <a:lnTo>
                    <a:pt x="111294" y="137921"/>
                  </a:lnTo>
                  <a:lnTo>
                    <a:pt x="111294" y="136397"/>
                  </a:lnTo>
                  <a:lnTo>
                    <a:pt x="112056" y="136397"/>
                  </a:lnTo>
                  <a:lnTo>
                    <a:pt x="112056" y="134111"/>
                  </a:lnTo>
                  <a:lnTo>
                    <a:pt x="112818" y="134111"/>
                  </a:lnTo>
                  <a:lnTo>
                    <a:pt x="112818" y="132587"/>
                  </a:lnTo>
                  <a:lnTo>
                    <a:pt x="114342" y="132587"/>
                  </a:lnTo>
                  <a:lnTo>
                    <a:pt x="114342" y="129539"/>
                  </a:lnTo>
                  <a:lnTo>
                    <a:pt x="115104" y="129539"/>
                  </a:lnTo>
                  <a:lnTo>
                    <a:pt x="115104" y="127253"/>
                  </a:lnTo>
                  <a:lnTo>
                    <a:pt x="115866" y="127253"/>
                  </a:lnTo>
                  <a:lnTo>
                    <a:pt x="115866" y="124205"/>
                  </a:lnTo>
                  <a:lnTo>
                    <a:pt x="116628" y="124205"/>
                  </a:lnTo>
                  <a:lnTo>
                    <a:pt x="116628" y="121919"/>
                  </a:lnTo>
                  <a:lnTo>
                    <a:pt x="117390" y="121919"/>
                  </a:lnTo>
                  <a:lnTo>
                    <a:pt x="117390" y="116585"/>
                  </a:lnTo>
                  <a:lnTo>
                    <a:pt x="118152" y="116585"/>
                  </a:lnTo>
                  <a:lnTo>
                    <a:pt x="118152" y="111251"/>
                  </a:lnTo>
                  <a:lnTo>
                    <a:pt x="119676" y="111251"/>
                  </a:lnTo>
                  <a:lnTo>
                    <a:pt x="119676" y="104393"/>
                  </a:lnTo>
                  <a:lnTo>
                    <a:pt x="120438" y="104393"/>
                  </a:lnTo>
                  <a:close/>
                </a:path>
                <a:path w="120650" h="166370">
                  <a:moveTo>
                    <a:pt x="87672" y="161543"/>
                  </a:moveTo>
                  <a:lnTo>
                    <a:pt x="87672" y="121919"/>
                  </a:lnTo>
                  <a:lnTo>
                    <a:pt x="86910" y="121919"/>
                  </a:lnTo>
                  <a:lnTo>
                    <a:pt x="86910" y="129539"/>
                  </a:lnTo>
                  <a:lnTo>
                    <a:pt x="86148" y="129539"/>
                  </a:lnTo>
                  <a:lnTo>
                    <a:pt x="86148" y="134111"/>
                  </a:lnTo>
                  <a:lnTo>
                    <a:pt x="85386" y="134111"/>
                  </a:lnTo>
                  <a:lnTo>
                    <a:pt x="85386" y="138683"/>
                  </a:lnTo>
                  <a:lnTo>
                    <a:pt x="84624" y="138683"/>
                  </a:lnTo>
                  <a:lnTo>
                    <a:pt x="84624" y="140969"/>
                  </a:lnTo>
                  <a:lnTo>
                    <a:pt x="83100" y="140969"/>
                  </a:lnTo>
                  <a:lnTo>
                    <a:pt x="83100" y="143255"/>
                  </a:lnTo>
                  <a:lnTo>
                    <a:pt x="82338" y="143255"/>
                  </a:lnTo>
                  <a:lnTo>
                    <a:pt x="82338" y="144779"/>
                  </a:lnTo>
                  <a:lnTo>
                    <a:pt x="80814" y="147065"/>
                  </a:lnTo>
                  <a:lnTo>
                    <a:pt x="80052" y="147065"/>
                  </a:lnTo>
                  <a:lnTo>
                    <a:pt x="80052" y="148589"/>
                  </a:lnTo>
                  <a:lnTo>
                    <a:pt x="76242" y="152399"/>
                  </a:lnTo>
                  <a:lnTo>
                    <a:pt x="73194" y="153923"/>
                  </a:lnTo>
                  <a:lnTo>
                    <a:pt x="70146" y="156209"/>
                  </a:lnTo>
                  <a:lnTo>
                    <a:pt x="67098" y="156971"/>
                  </a:lnTo>
                  <a:lnTo>
                    <a:pt x="54906" y="156971"/>
                  </a:lnTo>
                  <a:lnTo>
                    <a:pt x="32015" y="113626"/>
                  </a:lnTo>
                  <a:lnTo>
                    <a:pt x="31991" y="100661"/>
                  </a:lnTo>
                  <a:lnTo>
                    <a:pt x="31284" y="80009"/>
                  </a:lnTo>
                  <a:lnTo>
                    <a:pt x="31284" y="160400"/>
                  </a:lnTo>
                  <a:lnTo>
                    <a:pt x="35094" y="162305"/>
                  </a:lnTo>
                  <a:lnTo>
                    <a:pt x="40428" y="163829"/>
                  </a:lnTo>
                  <a:lnTo>
                    <a:pt x="44238" y="164591"/>
                  </a:lnTo>
                  <a:lnTo>
                    <a:pt x="48048" y="166115"/>
                  </a:lnTo>
                  <a:lnTo>
                    <a:pt x="71670" y="166115"/>
                  </a:lnTo>
                  <a:lnTo>
                    <a:pt x="80814" y="163829"/>
                  </a:lnTo>
                  <a:lnTo>
                    <a:pt x="87672" y="161543"/>
                  </a:lnTo>
                  <a:close/>
                </a:path>
              </a:pathLst>
            </a:custGeom>
            <a:solidFill>
              <a:srgbClr val="000000"/>
            </a:solidFill>
          </p:spPr>
          <p:txBody>
            <a:bodyPr wrap="square" lIns="0" tIns="0" rIns="0" bIns="0" rtlCol="0"/>
            <a:lstStyle/>
            <a:p>
              <a:endParaRPr/>
            </a:p>
          </p:txBody>
        </p:sp>
        <p:sp>
          <p:nvSpPr>
            <p:cNvPr id="92" name="object 35"/>
            <p:cNvSpPr/>
            <p:nvPr/>
          </p:nvSpPr>
          <p:spPr>
            <a:xfrm>
              <a:off x="6452489" y="3759475"/>
              <a:ext cx="27940" cy="0"/>
            </a:xfrm>
            <a:custGeom>
              <a:avLst/>
              <a:gdLst/>
              <a:ahLst/>
              <a:cxnLst/>
              <a:rect l="l" t="t" r="r" b="b"/>
              <a:pathLst>
                <a:path w="27939">
                  <a:moveTo>
                    <a:pt x="0" y="0"/>
                  </a:moveTo>
                  <a:lnTo>
                    <a:pt x="27939" y="0"/>
                  </a:lnTo>
                </a:path>
              </a:pathLst>
            </a:custGeom>
            <a:ln w="12402">
              <a:solidFill>
                <a:srgbClr val="000000"/>
              </a:solidFill>
            </a:ln>
          </p:spPr>
          <p:txBody>
            <a:bodyPr wrap="square" lIns="0" tIns="0" rIns="0" bIns="0" rtlCol="0"/>
            <a:lstStyle/>
            <a:p>
              <a:endParaRPr/>
            </a:p>
          </p:txBody>
        </p:sp>
        <p:sp>
          <p:nvSpPr>
            <p:cNvPr id="93" name="object 36"/>
            <p:cNvSpPr/>
            <p:nvPr/>
          </p:nvSpPr>
          <p:spPr>
            <a:xfrm>
              <a:off x="6484238" y="3754287"/>
              <a:ext cx="0" cy="169545"/>
            </a:xfrm>
            <a:custGeom>
              <a:avLst/>
              <a:gdLst/>
              <a:ahLst/>
              <a:cxnLst/>
              <a:rect l="l" t="t" r="r" b="b"/>
              <a:pathLst>
                <a:path h="169545">
                  <a:moveTo>
                    <a:pt x="0" y="0"/>
                  </a:moveTo>
                  <a:lnTo>
                    <a:pt x="0" y="169250"/>
                  </a:lnTo>
                </a:path>
              </a:pathLst>
            </a:custGeom>
            <a:ln w="8890">
              <a:solidFill>
                <a:srgbClr val="000000"/>
              </a:solidFill>
            </a:ln>
          </p:spPr>
          <p:txBody>
            <a:bodyPr wrap="square" lIns="0" tIns="0" rIns="0" bIns="0" rtlCol="0"/>
            <a:lstStyle/>
            <a:p>
              <a:endParaRPr/>
            </a:p>
          </p:txBody>
        </p:sp>
        <p:sp>
          <p:nvSpPr>
            <p:cNvPr id="94" name="object 37"/>
            <p:cNvSpPr/>
            <p:nvPr/>
          </p:nvSpPr>
          <p:spPr>
            <a:xfrm>
              <a:off x="6487418" y="3671192"/>
              <a:ext cx="370331" cy="462025"/>
            </a:xfrm>
            <a:prstGeom prst="rect">
              <a:avLst/>
            </a:prstGeom>
            <a:blipFill>
              <a:blip r:embed="rId41" cstate="print"/>
              <a:stretch>
                <a:fillRect/>
              </a:stretch>
            </a:blipFill>
          </p:spPr>
          <p:txBody>
            <a:bodyPr wrap="square" lIns="0" tIns="0" rIns="0" bIns="0" rtlCol="0"/>
            <a:lstStyle/>
            <a:p>
              <a:endParaRPr/>
            </a:p>
          </p:txBody>
        </p:sp>
        <p:sp>
          <p:nvSpPr>
            <p:cNvPr id="95" name="object 38"/>
            <p:cNvSpPr/>
            <p:nvPr/>
          </p:nvSpPr>
          <p:spPr>
            <a:xfrm>
              <a:off x="6452492" y="3918203"/>
              <a:ext cx="28575" cy="0"/>
            </a:xfrm>
            <a:custGeom>
              <a:avLst/>
              <a:gdLst/>
              <a:ahLst/>
              <a:cxnLst/>
              <a:rect l="l" t="t" r="r" b="b"/>
              <a:pathLst>
                <a:path w="28575">
                  <a:moveTo>
                    <a:pt x="0" y="0"/>
                  </a:moveTo>
                  <a:lnTo>
                    <a:pt x="28194" y="0"/>
                  </a:lnTo>
                </a:path>
              </a:pathLst>
            </a:custGeom>
            <a:ln w="11937">
              <a:solidFill>
                <a:srgbClr val="000000"/>
              </a:solidFill>
            </a:ln>
          </p:spPr>
          <p:txBody>
            <a:bodyPr wrap="square" lIns="0" tIns="0" rIns="0" bIns="0" rtlCol="0"/>
            <a:lstStyle/>
            <a:p>
              <a:endParaRPr/>
            </a:p>
          </p:txBody>
        </p:sp>
        <p:sp>
          <p:nvSpPr>
            <p:cNvPr id="96" name="object 39"/>
            <p:cNvSpPr/>
            <p:nvPr/>
          </p:nvSpPr>
          <p:spPr>
            <a:xfrm>
              <a:off x="7004178" y="3788668"/>
              <a:ext cx="979169" cy="223265"/>
            </a:xfrm>
            <a:prstGeom prst="rect">
              <a:avLst/>
            </a:prstGeom>
            <a:blipFill>
              <a:blip r:embed="rId42" cstate="print"/>
              <a:stretch>
                <a:fillRect/>
              </a:stretch>
            </a:blipFill>
          </p:spPr>
          <p:txBody>
            <a:bodyPr wrap="square" lIns="0" tIns="0" rIns="0" bIns="0" rtlCol="0"/>
            <a:lstStyle/>
            <a:p>
              <a:endParaRPr/>
            </a:p>
          </p:txBody>
        </p:sp>
        <p:sp>
          <p:nvSpPr>
            <p:cNvPr id="97" name="object 40"/>
            <p:cNvSpPr/>
            <p:nvPr/>
          </p:nvSpPr>
          <p:spPr>
            <a:xfrm>
              <a:off x="8078609" y="3810761"/>
              <a:ext cx="209538" cy="155448"/>
            </a:xfrm>
            <a:prstGeom prst="rect">
              <a:avLst/>
            </a:prstGeom>
            <a:blipFill>
              <a:blip r:embed="rId43" cstate="print"/>
              <a:stretch>
                <a:fillRect/>
              </a:stretch>
            </a:blipFill>
          </p:spPr>
          <p:txBody>
            <a:bodyPr wrap="square" lIns="0" tIns="0" rIns="0" bIns="0" rtlCol="0"/>
            <a:lstStyle/>
            <a:p>
              <a:endParaRPr/>
            </a:p>
          </p:txBody>
        </p:sp>
        <p:sp>
          <p:nvSpPr>
            <p:cNvPr id="98" name="object 41"/>
            <p:cNvSpPr/>
            <p:nvPr/>
          </p:nvSpPr>
          <p:spPr>
            <a:xfrm>
              <a:off x="8387985" y="3852674"/>
              <a:ext cx="112775" cy="113536"/>
            </a:xfrm>
            <a:prstGeom prst="rect">
              <a:avLst/>
            </a:prstGeom>
            <a:blipFill>
              <a:blip r:embed="rId44" cstate="print"/>
              <a:stretch>
                <a:fillRect/>
              </a:stretch>
            </a:blipFill>
          </p:spPr>
          <p:txBody>
            <a:bodyPr wrap="square" lIns="0" tIns="0" rIns="0" bIns="0" rtlCol="0"/>
            <a:lstStyle/>
            <a:p>
              <a:endParaRPr/>
            </a:p>
          </p:txBody>
        </p:sp>
        <p:sp>
          <p:nvSpPr>
            <p:cNvPr id="99" name="object 44"/>
            <p:cNvSpPr/>
            <p:nvPr/>
          </p:nvSpPr>
          <p:spPr>
            <a:xfrm>
              <a:off x="5496191" y="3793998"/>
              <a:ext cx="104139" cy="170180"/>
            </a:xfrm>
            <a:custGeom>
              <a:avLst/>
              <a:gdLst/>
              <a:ahLst/>
              <a:cxnLst/>
              <a:rect l="l" t="t" r="r" b="b"/>
              <a:pathLst>
                <a:path w="104139" h="170179">
                  <a:moveTo>
                    <a:pt x="103632" y="6857"/>
                  </a:moveTo>
                  <a:lnTo>
                    <a:pt x="103632" y="0"/>
                  </a:lnTo>
                  <a:lnTo>
                    <a:pt x="0" y="0"/>
                  </a:lnTo>
                  <a:lnTo>
                    <a:pt x="0" y="6857"/>
                  </a:lnTo>
                  <a:lnTo>
                    <a:pt x="18287" y="8381"/>
                  </a:lnTo>
                  <a:lnTo>
                    <a:pt x="23621" y="9143"/>
                  </a:lnTo>
                  <a:lnTo>
                    <a:pt x="25907" y="11429"/>
                  </a:lnTo>
                  <a:lnTo>
                    <a:pt x="27432" y="147827"/>
                  </a:lnTo>
                  <a:lnTo>
                    <a:pt x="28194" y="154685"/>
                  </a:lnTo>
                  <a:lnTo>
                    <a:pt x="28194" y="169925"/>
                  </a:lnTo>
                  <a:lnTo>
                    <a:pt x="49530" y="169925"/>
                  </a:lnTo>
                  <a:lnTo>
                    <a:pt x="49529" y="6857"/>
                  </a:lnTo>
                  <a:lnTo>
                    <a:pt x="69341" y="6857"/>
                  </a:lnTo>
                  <a:lnTo>
                    <a:pt x="69342" y="169925"/>
                  </a:lnTo>
                  <a:lnTo>
                    <a:pt x="77724" y="169925"/>
                  </a:lnTo>
                  <a:lnTo>
                    <a:pt x="77723" y="13715"/>
                  </a:lnTo>
                  <a:lnTo>
                    <a:pt x="78485" y="13715"/>
                  </a:lnTo>
                  <a:lnTo>
                    <a:pt x="78485" y="10667"/>
                  </a:lnTo>
                  <a:lnTo>
                    <a:pt x="80009" y="10667"/>
                  </a:lnTo>
                  <a:lnTo>
                    <a:pt x="82296" y="9143"/>
                  </a:lnTo>
                  <a:lnTo>
                    <a:pt x="85343" y="8381"/>
                  </a:lnTo>
                  <a:lnTo>
                    <a:pt x="103632" y="6857"/>
                  </a:lnTo>
                  <a:close/>
                </a:path>
                <a:path w="104139" h="170179">
                  <a:moveTo>
                    <a:pt x="28194" y="169925"/>
                  </a:moveTo>
                  <a:lnTo>
                    <a:pt x="28194" y="154685"/>
                  </a:lnTo>
                  <a:lnTo>
                    <a:pt x="27432" y="154685"/>
                  </a:lnTo>
                  <a:lnTo>
                    <a:pt x="27432" y="157733"/>
                  </a:lnTo>
                  <a:lnTo>
                    <a:pt x="25146" y="159257"/>
                  </a:lnTo>
                  <a:lnTo>
                    <a:pt x="23622" y="160019"/>
                  </a:lnTo>
                  <a:lnTo>
                    <a:pt x="18288" y="160781"/>
                  </a:lnTo>
                  <a:lnTo>
                    <a:pt x="0" y="160781"/>
                  </a:lnTo>
                  <a:lnTo>
                    <a:pt x="0" y="169925"/>
                  </a:lnTo>
                  <a:lnTo>
                    <a:pt x="28194" y="169925"/>
                  </a:lnTo>
                  <a:close/>
                </a:path>
                <a:path w="104139" h="170179">
                  <a:moveTo>
                    <a:pt x="69342" y="169925"/>
                  </a:moveTo>
                  <a:lnTo>
                    <a:pt x="69342" y="162305"/>
                  </a:lnTo>
                  <a:lnTo>
                    <a:pt x="49530" y="162305"/>
                  </a:lnTo>
                  <a:lnTo>
                    <a:pt x="49530" y="169925"/>
                  </a:lnTo>
                  <a:lnTo>
                    <a:pt x="69342" y="169925"/>
                  </a:lnTo>
                  <a:close/>
                </a:path>
                <a:path w="104139" h="170179">
                  <a:moveTo>
                    <a:pt x="103632" y="169925"/>
                  </a:moveTo>
                  <a:lnTo>
                    <a:pt x="103632" y="160781"/>
                  </a:lnTo>
                  <a:lnTo>
                    <a:pt x="86106" y="160781"/>
                  </a:lnTo>
                  <a:lnTo>
                    <a:pt x="82296" y="160019"/>
                  </a:lnTo>
                  <a:lnTo>
                    <a:pt x="78486" y="158495"/>
                  </a:lnTo>
                  <a:lnTo>
                    <a:pt x="77724" y="155447"/>
                  </a:lnTo>
                  <a:lnTo>
                    <a:pt x="77724" y="169925"/>
                  </a:lnTo>
                  <a:lnTo>
                    <a:pt x="103632" y="169925"/>
                  </a:lnTo>
                  <a:close/>
                </a:path>
              </a:pathLst>
            </a:custGeom>
            <a:solidFill>
              <a:srgbClr val="000000"/>
            </a:solidFill>
          </p:spPr>
          <p:txBody>
            <a:bodyPr wrap="square" lIns="0" tIns="0" rIns="0" bIns="0" rtlCol="0"/>
            <a:lstStyle/>
            <a:p>
              <a:endParaRPr/>
            </a:p>
          </p:txBody>
        </p:sp>
        <p:sp>
          <p:nvSpPr>
            <p:cNvPr id="100" name="object 45"/>
            <p:cNvSpPr/>
            <p:nvPr/>
          </p:nvSpPr>
          <p:spPr>
            <a:xfrm>
              <a:off x="6063839" y="3760470"/>
              <a:ext cx="120650" cy="166369"/>
            </a:xfrm>
            <a:custGeom>
              <a:avLst/>
              <a:gdLst/>
              <a:ahLst/>
              <a:cxnLst/>
              <a:rect l="l" t="t" r="r" b="b"/>
              <a:pathLst>
                <a:path w="120650" h="166370">
                  <a:moveTo>
                    <a:pt x="120438" y="104393"/>
                  </a:moveTo>
                  <a:lnTo>
                    <a:pt x="119676" y="61721"/>
                  </a:lnTo>
                  <a:lnTo>
                    <a:pt x="107484" y="23621"/>
                  </a:lnTo>
                  <a:lnTo>
                    <a:pt x="106722" y="22859"/>
                  </a:lnTo>
                  <a:lnTo>
                    <a:pt x="105198" y="19049"/>
                  </a:lnTo>
                  <a:lnTo>
                    <a:pt x="96816" y="10667"/>
                  </a:lnTo>
                  <a:lnTo>
                    <a:pt x="95292" y="9905"/>
                  </a:lnTo>
                  <a:lnTo>
                    <a:pt x="94530" y="9143"/>
                  </a:lnTo>
                  <a:lnTo>
                    <a:pt x="90720" y="7619"/>
                  </a:lnTo>
                  <a:lnTo>
                    <a:pt x="89958" y="6857"/>
                  </a:lnTo>
                  <a:lnTo>
                    <a:pt x="87672" y="5333"/>
                  </a:lnTo>
                  <a:lnTo>
                    <a:pt x="82338" y="3809"/>
                  </a:lnTo>
                  <a:lnTo>
                    <a:pt x="80814" y="3047"/>
                  </a:lnTo>
                  <a:lnTo>
                    <a:pt x="71670" y="1523"/>
                  </a:lnTo>
                  <a:lnTo>
                    <a:pt x="71670" y="0"/>
                  </a:lnTo>
                  <a:lnTo>
                    <a:pt x="48048" y="1523"/>
                  </a:lnTo>
                  <a:lnTo>
                    <a:pt x="45000" y="2285"/>
                  </a:lnTo>
                  <a:lnTo>
                    <a:pt x="40428" y="3047"/>
                  </a:lnTo>
                  <a:lnTo>
                    <a:pt x="37380" y="3809"/>
                  </a:lnTo>
                  <a:lnTo>
                    <a:pt x="35856" y="4571"/>
                  </a:lnTo>
                  <a:lnTo>
                    <a:pt x="32808" y="5333"/>
                  </a:lnTo>
                  <a:lnTo>
                    <a:pt x="29760" y="7619"/>
                  </a:lnTo>
                  <a:lnTo>
                    <a:pt x="25188" y="9905"/>
                  </a:lnTo>
                  <a:lnTo>
                    <a:pt x="21378" y="13715"/>
                  </a:lnTo>
                  <a:lnTo>
                    <a:pt x="19854" y="14477"/>
                  </a:lnTo>
                  <a:lnTo>
                    <a:pt x="19092" y="14477"/>
                  </a:lnTo>
                  <a:lnTo>
                    <a:pt x="19092" y="16763"/>
                  </a:lnTo>
                  <a:lnTo>
                    <a:pt x="15282" y="19811"/>
                  </a:lnTo>
                  <a:lnTo>
                    <a:pt x="14520" y="19811"/>
                  </a:lnTo>
                  <a:lnTo>
                    <a:pt x="14520" y="22097"/>
                  </a:lnTo>
                  <a:lnTo>
                    <a:pt x="12996" y="22097"/>
                  </a:lnTo>
                  <a:lnTo>
                    <a:pt x="12996" y="23621"/>
                  </a:lnTo>
                  <a:lnTo>
                    <a:pt x="12234" y="23621"/>
                  </a:lnTo>
                  <a:lnTo>
                    <a:pt x="12234" y="25145"/>
                  </a:lnTo>
                  <a:lnTo>
                    <a:pt x="11472" y="25145"/>
                  </a:lnTo>
                  <a:lnTo>
                    <a:pt x="11472" y="27431"/>
                  </a:lnTo>
                  <a:lnTo>
                    <a:pt x="10710" y="28193"/>
                  </a:lnTo>
                  <a:lnTo>
                    <a:pt x="9948" y="28193"/>
                  </a:lnTo>
                  <a:lnTo>
                    <a:pt x="9948" y="29717"/>
                  </a:lnTo>
                  <a:lnTo>
                    <a:pt x="9186" y="29717"/>
                  </a:lnTo>
                  <a:lnTo>
                    <a:pt x="9186" y="32003"/>
                  </a:lnTo>
                  <a:lnTo>
                    <a:pt x="7662" y="32003"/>
                  </a:lnTo>
                  <a:lnTo>
                    <a:pt x="7662" y="33527"/>
                  </a:lnTo>
                  <a:lnTo>
                    <a:pt x="6900" y="33527"/>
                  </a:lnTo>
                  <a:lnTo>
                    <a:pt x="6900" y="36575"/>
                  </a:lnTo>
                  <a:lnTo>
                    <a:pt x="6138" y="36575"/>
                  </a:lnTo>
                  <a:lnTo>
                    <a:pt x="6138" y="38861"/>
                  </a:lnTo>
                  <a:lnTo>
                    <a:pt x="5376" y="38861"/>
                  </a:lnTo>
                  <a:lnTo>
                    <a:pt x="5376" y="42671"/>
                  </a:lnTo>
                  <a:lnTo>
                    <a:pt x="4614" y="42671"/>
                  </a:lnTo>
                  <a:lnTo>
                    <a:pt x="4614" y="44957"/>
                  </a:lnTo>
                  <a:lnTo>
                    <a:pt x="3090" y="44957"/>
                  </a:lnTo>
                  <a:lnTo>
                    <a:pt x="3090" y="49529"/>
                  </a:lnTo>
                  <a:lnTo>
                    <a:pt x="2328" y="49529"/>
                  </a:lnTo>
                  <a:lnTo>
                    <a:pt x="2328" y="54863"/>
                  </a:lnTo>
                  <a:lnTo>
                    <a:pt x="1566" y="54863"/>
                  </a:lnTo>
                  <a:lnTo>
                    <a:pt x="1566" y="61721"/>
                  </a:lnTo>
                  <a:lnTo>
                    <a:pt x="804" y="61721"/>
                  </a:lnTo>
                  <a:lnTo>
                    <a:pt x="804" y="83057"/>
                  </a:lnTo>
                  <a:lnTo>
                    <a:pt x="0" y="94537"/>
                  </a:lnTo>
                  <a:lnTo>
                    <a:pt x="12234" y="143255"/>
                  </a:lnTo>
                  <a:lnTo>
                    <a:pt x="12996" y="144017"/>
                  </a:lnTo>
                  <a:lnTo>
                    <a:pt x="14520" y="146303"/>
                  </a:lnTo>
                  <a:lnTo>
                    <a:pt x="15282" y="147065"/>
                  </a:lnTo>
                  <a:lnTo>
                    <a:pt x="16044" y="148589"/>
                  </a:lnTo>
                  <a:lnTo>
                    <a:pt x="21378" y="153923"/>
                  </a:lnTo>
                  <a:lnTo>
                    <a:pt x="22902" y="154685"/>
                  </a:lnTo>
                  <a:lnTo>
                    <a:pt x="25188" y="156971"/>
                  </a:lnTo>
                  <a:lnTo>
                    <a:pt x="26712" y="157733"/>
                  </a:lnTo>
                  <a:lnTo>
                    <a:pt x="27474" y="158495"/>
                  </a:lnTo>
                  <a:lnTo>
                    <a:pt x="31284" y="160400"/>
                  </a:lnTo>
                  <a:lnTo>
                    <a:pt x="31284" y="80009"/>
                  </a:lnTo>
                  <a:lnTo>
                    <a:pt x="32046" y="80009"/>
                  </a:lnTo>
                  <a:lnTo>
                    <a:pt x="32046" y="47243"/>
                  </a:lnTo>
                  <a:lnTo>
                    <a:pt x="32808" y="47243"/>
                  </a:lnTo>
                  <a:lnTo>
                    <a:pt x="32808" y="39623"/>
                  </a:lnTo>
                  <a:lnTo>
                    <a:pt x="34332" y="39623"/>
                  </a:lnTo>
                  <a:lnTo>
                    <a:pt x="34332" y="33527"/>
                  </a:lnTo>
                  <a:lnTo>
                    <a:pt x="35094" y="33527"/>
                  </a:lnTo>
                  <a:lnTo>
                    <a:pt x="35094" y="29717"/>
                  </a:lnTo>
                  <a:lnTo>
                    <a:pt x="35856" y="29717"/>
                  </a:lnTo>
                  <a:lnTo>
                    <a:pt x="35856" y="26669"/>
                  </a:lnTo>
                  <a:lnTo>
                    <a:pt x="36618" y="26669"/>
                  </a:lnTo>
                  <a:lnTo>
                    <a:pt x="36618" y="24383"/>
                  </a:lnTo>
                  <a:lnTo>
                    <a:pt x="37380" y="24383"/>
                  </a:lnTo>
                  <a:lnTo>
                    <a:pt x="37380" y="22097"/>
                  </a:lnTo>
                  <a:lnTo>
                    <a:pt x="38142" y="22097"/>
                  </a:lnTo>
                  <a:lnTo>
                    <a:pt x="38142" y="19811"/>
                  </a:lnTo>
                  <a:lnTo>
                    <a:pt x="39666" y="19811"/>
                  </a:lnTo>
                  <a:lnTo>
                    <a:pt x="41190" y="18287"/>
                  </a:lnTo>
                  <a:lnTo>
                    <a:pt x="41190" y="16763"/>
                  </a:lnTo>
                  <a:lnTo>
                    <a:pt x="41952" y="16763"/>
                  </a:lnTo>
                  <a:lnTo>
                    <a:pt x="44238" y="15239"/>
                  </a:lnTo>
                  <a:lnTo>
                    <a:pt x="45762" y="13715"/>
                  </a:lnTo>
                  <a:lnTo>
                    <a:pt x="51096" y="10667"/>
                  </a:lnTo>
                  <a:lnTo>
                    <a:pt x="54144" y="9905"/>
                  </a:lnTo>
                  <a:lnTo>
                    <a:pt x="66336" y="9143"/>
                  </a:lnTo>
                  <a:lnTo>
                    <a:pt x="66336" y="9905"/>
                  </a:lnTo>
                  <a:lnTo>
                    <a:pt x="69384" y="10667"/>
                  </a:lnTo>
                  <a:lnTo>
                    <a:pt x="74718" y="13715"/>
                  </a:lnTo>
                  <a:lnTo>
                    <a:pt x="77766" y="16763"/>
                  </a:lnTo>
                  <a:lnTo>
                    <a:pt x="80052" y="18287"/>
                  </a:lnTo>
                  <a:lnTo>
                    <a:pt x="80814" y="19811"/>
                  </a:lnTo>
                  <a:lnTo>
                    <a:pt x="81576" y="20573"/>
                  </a:lnTo>
                  <a:lnTo>
                    <a:pt x="82338" y="22859"/>
                  </a:lnTo>
                  <a:lnTo>
                    <a:pt x="87672" y="161543"/>
                  </a:lnTo>
                  <a:lnTo>
                    <a:pt x="91482" y="159257"/>
                  </a:lnTo>
                  <a:lnTo>
                    <a:pt x="92244" y="158495"/>
                  </a:lnTo>
                  <a:lnTo>
                    <a:pt x="96054" y="156971"/>
                  </a:lnTo>
                  <a:lnTo>
                    <a:pt x="99864" y="153161"/>
                  </a:lnTo>
                  <a:lnTo>
                    <a:pt x="101388" y="152399"/>
                  </a:lnTo>
                  <a:lnTo>
                    <a:pt x="101388" y="150875"/>
                  </a:lnTo>
                  <a:lnTo>
                    <a:pt x="102150" y="150875"/>
                  </a:lnTo>
                  <a:lnTo>
                    <a:pt x="105960" y="147065"/>
                  </a:lnTo>
                  <a:lnTo>
                    <a:pt x="105960" y="144779"/>
                  </a:lnTo>
                  <a:lnTo>
                    <a:pt x="106722" y="144779"/>
                  </a:lnTo>
                  <a:lnTo>
                    <a:pt x="107484" y="144017"/>
                  </a:lnTo>
                  <a:lnTo>
                    <a:pt x="107484" y="142493"/>
                  </a:lnTo>
                  <a:lnTo>
                    <a:pt x="109008" y="142493"/>
                  </a:lnTo>
                  <a:lnTo>
                    <a:pt x="109008" y="140969"/>
                  </a:lnTo>
                  <a:lnTo>
                    <a:pt x="109770" y="140969"/>
                  </a:lnTo>
                  <a:lnTo>
                    <a:pt x="110532" y="139445"/>
                  </a:lnTo>
                  <a:lnTo>
                    <a:pt x="110532" y="137921"/>
                  </a:lnTo>
                  <a:lnTo>
                    <a:pt x="111294" y="137921"/>
                  </a:lnTo>
                  <a:lnTo>
                    <a:pt x="111294" y="136397"/>
                  </a:lnTo>
                  <a:lnTo>
                    <a:pt x="112056" y="136397"/>
                  </a:lnTo>
                  <a:lnTo>
                    <a:pt x="112056" y="134111"/>
                  </a:lnTo>
                  <a:lnTo>
                    <a:pt x="112818" y="134111"/>
                  </a:lnTo>
                  <a:lnTo>
                    <a:pt x="112818" y="132587"/>
                  </a:lnTo>
                  <a:lnTo>
                    <a:pt x="114342" y="132587"/>
                  </a:lnTo>
                  <a:lnTo>
                    <a:pt x="114342" y="129539"/>
                  </a:lnTo>
                  <a:lnTo>
                    <a:pt x="115104" y="129539"/>
                  </a:lnTo>
                  <a:lnTo>
                    <a:pt x="115104" y="127253"/>
                  </a:lnTo>
                  <a:lnTo>
                    <a:pt x="115866" y="127253"/>
                  </a:lnTo>
                  <a:lnTo>
                    <a:pt x="115866" y="124205"/>
                  </a:lnTo>
                  <a:lnTo>
                    <a:pt x="116628" y="124205"/>
                  </a:lnTo>
                  <a:lnTo>
                    <a:pt x="116628" y="121919"/>
                  </a:lnTo>
                  <a:lnTo>
                    <a:pt x="117390" y="121919"/>
                  </a:lnTo>
                  <a:lnTo>
                    <a:pt x="117390" y="116585"/>
                  </a:lnTo>
                  <a:lnTo>
                    <a:pt x="118152" y="116585"/>
                  </a:lnTo>
                  <a:lnTo>
                    <a:pt x="118152" y="111251"/>
                  </a:lnTo>
                  <a:lnTo>
                    <a:pt x="119676" y="111251"/>
                  </a:lnTo>
                  <a:lnTo>
                    <a:pt x="119676" y="104393"/>
                  </a:lnTo>
                  <a:lnTo>
                    <a:pt x="120438" y="104393"/>
                  </a:lnTo>
                  <a:close/>
                </a:path>
                <a:path w="120650" h="166370">
                  <a:moveTo>
                    <a:pt x="87672" y="161543"/>
                  </a:moveTo>
                  <a:lnTo>
                    <a:pt x="87672" y="121919"/>
                  </a:lnTo>
                  <a:lnTo>
                    <a:pt x="86910" y="121919"/>
                  </a:lnTo>
                  <a:lnTo>
                    <a:pt x="86910" y="129539"/>
                  </a:lnTo>
                  <a:lnTo>
                    <a:pt x="86148" y="129539"/>
                  </a:lnTo>
                  <a:lnTo>
                    <a:pt x="86148" y="134111"/>
                  </a:lnTo>
                  <a:lnTo>
                    <a:pt x="85386" y="134111"/>
                  </a:lnTo>
                  <a:lnTo>
                    <a:pt x="85386" y="138683"/>
                  </a:lnTo>
                  <a:lnTo>
                    <a:pt x="84624" y="138683"/>
                  </a:lnTo>
                  <a:lnTo>
                    <a:pt x="84624" y="140969"/>
                  </a:lnTo>
                  <a:lnTo>
                    <a:pt x="83100" y="140969"/>
                  </a:lnTo>
                  <a:lnTo>
                    <a:pt x="83100" y="143255"/>
                  </a:lnTo>
                  <a:lnTo>
                    <a:pt x="82338" y="143255"/>
                  </a:lnTo>
                  <a:lnTo>
                    <a:pt x="82338" y="144779"/>
                  </a:lnTo>
                  <a:lnTo>
                    <a:pt x="80814" y="147065"/>
                  </a:lnTo>
                  <a:lnTo>
                    <a:pt x="80052" y="147065"/>
                  </a:lnTo>
                  <a:lnTo>
                    <a:pt x="80052" y="148589"/>
                  </a:lnTo>
                  <a:lnTo>
                    <a:pt x="76242" y="152399"/>
                  </a:lnTo>
                  <a:lnTo>
                    <a:pt x="73194" y="153923"/>
                  </a:lnTo>
                  <a:lnTo>
                    <a:pt x="70146" y="156209"/>
                  </a:lnTo>
                  <a:lnTo>
                    <a:pt x="67098" y="156971"/>
                  </a:lnTo>
                  <a:lnTo>
                    <a:pt x="54906" y="156971"/>
                  </a:lnTo>
                  <a:lnTo>
                    <a:pt x="32015" y="113626"/>
                  </a:lnTo>
                  <a:lnTo>
                    <a:pt x="31991" y="100661"/>
                  </a:lnTo>
                  <a:lnTo>
                    <a:pt x="31284" y="80009"/>
                  </a:lnTo>
                  <a:lnTo>
                    <a:pt x="31284" y="160400"/>
                  </a:lnTo>
                  <a:lnTo>
                    <a:pt x="35094" y="162305"/>
                  </a:lnTo>
                  <a:lnTo>
                    <a:pt x="40428" y="163829"/>
                  </a:lnTo>
                  <a:lnTo>
                    <a:pt x="44238" y="164591"/>
                  </a:lnTo>
                  <a:lnTo>
                    <a:pt x="48048" y="166115"/>
                  </a:lnTo>
                  <a:lnTo>
                    <a:pt x="71670" y="166115"/>
                  </a:lnTo>
                  <a:lnTo>
                    <a:pt x="80814" y="163829"/>
                  </a:lnTo>
                  <a:lnTo>
                    <a:pt x="87672" y="161543"/>
                  </a:lnTo>
                  <a:close/>
                </a:path>
              </a:pathLst>
            </a:custGeom>
            <a:solidFill>
              <a:srgbClr val="000000"/>
            </a:solidFill>
          </p:spPr>
          <p:txBody>
            <a:bodyPr wrap="square" lIns="0" tIns="0" rIns="0" bIns="0" rtlCol="0"/>
            <a:lstStyle/>
            <a:p>
              <a:endParaRPr/>
            </a:p>
          </p:txBody>
        </p:sp>
      </p:grpSp>
      <p:sp>
        <p:nvSpPr>
          <p:cNvPr id="101" name="object 42"/>
          <p:cNvSpPr/>
          <p:nvPr/>
        </p:nvSpPr>
        <p:spPr>
          <a:xfrm>
            <a:off x="6266138" y="5620105"/>
            <a:ext cx="684823" cy="158235"/>
          </a:xfrm>
          <a:prstGeom prst="rect">
            <a:avLst/>
          </a:prstGeom>
          <a:blipFill>
            <a:blip r:embed="rId45" cstate="print"/>
            <a:stretch>
              <a:fillRect/>
            </a:stretch>
          </a:blipFill>
        </p:spPr>
        <p:txBody>
          <a:bodyPr wrap="square" lIns="0" tIns="0" rIns="0" bIns="0" rtlCol="0"/>
          <a:lstStyle/>
          <a:p>
            <a:endParaRPr/>
          </a:p>
        </p:txBody>
      </p:sp>
      <p:sp>
        <p:nvSpPr>
          <p:cNvPr id="102" name="object 43"/>
          <p:cNvSpPr/>
          <p:nvPr/>
        </p:nvSpPr>
        <p:spPr>
          <a:xfrm>
            <a:off x="7034367" y="5625632"/>
            <a:ext cx="654197" cy="152706"/>
          </a:xfrm>
          <a:prstGeom prst="rect">
            <a:avLst/>
          </a:prstGeom>
          <a:blipFill>
            <a:blip r:embed="rId4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941338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1043314" y="581796"/>
            <a:ext cx="7057373" cy="669821"/>
          </a:xfrm>
          <a:prstGeom prst="rect">
            <a:avLst/>
          </a:prstGeom>
        </p:spPr>
        <p:txBody>
          <a:bodyPr vert="horz" wrap="square" lIns="0" tIns="0" rIns="0" bIns="0" rtlCol="0">
            <a:spAutoFit/>
          </a:bodyPr>
          <a:lstStyle/>
          <a:p>
            <a:pPr marR="4453" indent="-1057584"/>
            <a:r>
              <a:rPr lang="en-US" sz="4200" spc="-13" dirty="0">
                <a:latin typeface="Arial"/>
                <a:cs typeface="Arial"/>
              </a:rPr>
              <a:t>Theory of KAARMA</a:t>
            </a:r>
            <a:endParaRPr sz="4200" dirty="0">
              <a:latin typeface="Arial"/>
              <a:cs typeface="Arial"/>
            </a:endParaRPr>
          </a:p>
        </p:txBody>
      </p:sp>
      <p:sp>
        <p:nvSpPr>
          <p:cNvPr id="31" name="object 31"/>
          <p:cNvSpPr txBox="1">
            <a:spLocks noGrp="1"/>
          </p:cNvSpPr>
          <p:nvPr>
            <p:ph type="sldNum" sz="quarter" idx="12"/>
          </p:nvPr>
        </p:nvSpPr>
        <p:spPr>
          <a:xfrm>
            <a:off x="7968643" y="6158424"/>
            <a:ext cx="194934" cy="184666"/>
          </a:xfrm>
          <a:prstGeom prst="rect">
            <a:avLst/>
          </a:prstGeom>
        </p:spPr>
        <p:txBody>
          <a:bodyPr vert="horz" wrap="square" lIns="0" tIns="0" rIns="0" bIns="0" rtlCol="0">
            <a:spAutoFit/>
          </a:bodyPr>
          <a:lstStyle/>
          <a:p>
            <a:pPr marL="22253"/>
            <a:fld id="{81D60167-4931-47E6-BA6A-407CBD079E47}" type="slidenum">
              <a:rPr spc="-9" dirty="0"/>
              <a:pPr marL="22253"/>
              <a:t>25</a:t>
            </a:fld>
            <a:endParaRPr spc="-9" dirty="0"/>
          </a:p>
        </p:txBody>
      </p:sp>
      <p:sp>
        <p:nvSpPr>
          <p:cNvPr id="14" name="object 14"/>
          <p:cNvSpPr/>
          <p:nvPr/>
        </p:nvSpPr>
        <p:spPr>
          <a:xfrm>
            <a:off x="942108" y="1706035"/>
            <a:ext cx="7271761" cy="4145894"/>
          </a:xfrm>
          <a:custGeom>
            <a:avLst/>
            <a:gdLst/>
            <a:ahLst/>
            <a:cxnLst/>
            <a:rect l="l" t="t" r="r" b="b"/>
            <a:pathLst>
              <a:path w="8503920" h="4572000">
                <a:moveTo>
                  <a:pt x="0" y="0"/>
                </a:moveTo>
                <a:lnTo>
                  <a:pt x="0" y="4572000"/>
                </a:lnTo>
                <a:lnTo>
                  <a:pt x="8503920" y="4572000"/>
                </a:lnTo>
                <a:lnTo>
                  <a:pt x="8503920"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1009429" y="1786997"/>
            <a:ext cx="7122438" cy="1130323"/>
          </a:xfrm>
          <a:prstGeom prst="rect">
            <a:avLst/>
          </a:prstGeom>
        </p:spPr>
        <p:txBody>
          <a:bodyPr vert="horz" wrap="square" lIns="0" tIns="0" rIns="0" bIns="0" rtlCol="0">
            <a:spAutoFit/>
          </a:bodyPr>
          <a:lstStyle/>
          <a:p>
            <a:pPr marL="251461" marR="4453" indent="-240335">
              <a:buClr>
                <a:srgbClr val="126D92"/>
              </a:buClr>
              <a:buSzPct val="85185"/>
              <a:buFont typeface="Wingdings 2"/>
              <a:buChar char=""/>
              <a:tabLst>
                <a:tab pos="251461" algn="l"/>
              </a:tabLst>
            </a:pPr>
            <a:r>
              <a:rPr sz="2400" dirty="0">
                <a:latin typeface="Arial"/>
                <a:cs typeface="Arial"/>
              </a:rPr>
              <a:t>The</a:t>
            </a:r>
            <a:r>
              <a:rPr sz="2400" spc="-4" dirty="0">
                <a:latin typeface="Arial"/>
                <a:cs typeface="Arial"/>
              </a:rPr>
              <a:t> genera</a:t>
            </a:r>
            <a:r>
              <a:rPr sz="2400" dirty="0">
                <a:latin typeface="Arial"/>
                <a:cs typeface="Arial"/>
              </a:rPr>
              <a:t>l</a:t>
            </a:r>
            <a:r>
              <a:rPr sz="2400" spc="-4" dirty="0">
                <a:latin typeface="Arial"/>
                <a:cs typeface="Arial"/>
              </a:rPr>
              <a:t> state-spac</a:t>
            </a:r>
            <a:r>
              <a:rPr sz="2400" dirty="0">
                <a:latin typeface="Arial"/>
                <a:cs typeface="Arial"/>
              </a:rPr>
              <a:t>e</a:t>
            </a:r>
            <a:r>
              <a:rPr sz="2400" spc="-9" dirty="0">
                <a:latin typeface="Arial"/>
                <a:cs typeface="Arial"/>
              </a:rPr>
              <a:t> </a:t>
            </a:r>
            <a:r>
              <a:rPr sz="2400" dirty="0">
                <a:latin typeface="Arial"/>
                <a:cs typeface="Arial"/>
              </a:rPr>
              <a:t>model</a:t>
            </a:r>
            <a:r>
              <a:rPr sz="2400" spc="-18" dirty="0">
                <a:latin typeface="Arial"/>
                <a:cs typeface="Arial"/>
              </a:rPr>
              <a:t> fo</a:t>
            </a:r>
            <a:r>
              <a:rPr sz="2400" spc="-13" dirty="0">
                <a:latin typeface="Arial"/>
                <a:cs typeface="Arial"/>
              </a:rPr>
              <a:t>r </a:t>
            </a:r>
            <a:r>
              <a:rPr sz="2400" spc="-4" dirty="0">
                <a:latin typeface="Arial"/>
                <a:cs typeface="Arial"/>
              </a:rPr>
              <a:t>dynamica</a:t>
            </a:r>
            <a:r>
              <a:rPr sz="2400" dirty="0">
                <a:latin typeface="Arial"/>
                <a:cs typeface="Arial"/>
              </a:rPr>
              <a:t>l</a:t>
            </a:r>
            <a:r>
              <a:rPr sz="2400" spc="9" dirty="0">
                <a:latin typeface="Arial"/>
                <a:cs typeface="Arial"/>
              </a:rPr>
              <a:t> </a:t>
            </a:r>
            <a:r>
              <a:rPr sz="2400" spc="-4" dirty="0">
                <a:latin typeface="Arial"/>
                <a:cs typeface="Arial"/>
              </a:rPr>
              <a:t>systems i</a:t>
            </a:r>
            <a:r>
              <a:rPr sz="2400" dirty="0">
                <a:latin typeface="Arial"/>
                <a:cs typeface="Arial"/>
              </a:rPr>
              <a:t>s</a:t>
            </a:r>
            <a:r>
              <a:rPr sz="2400" spc="-9" dirty="0">
                <a:latin typeface="Arial"/>
                <a:cs typeface="Arial"/>
              </a:rPr>
              <a:t> </a:t>
            </a:r>
            <a:r>
              <a:rPr sz="2400" spc="-4" dirty="0">
                <a:latin typeface="Arial"/>
                <a:cs typeface="Arial"/>
              </a:rPr>
              <a:t>equivalen</a:t>
            </a:r>
            <a:r>
              <a:rPr sz="2400" dirty="0">
                <a:latin typeface="Arial"/>
                <a:cs typeface="Arial"/>
              </a:rPr>
              <a:t>t</a:t>
            </a:r>
            <a:r>
              <a:rPr sz="2400" spc="4" dirty="0">
                <a:latin typeface="Arial"/>
                <a:cs typeface="Arial"/>
              </a:rPr>
              <a:t> </a:t>
            </a:r>
            <a:r>
              <a:rPr sz="2400" spc="-4" dirty="0">
                <a:latin typeface="Arial"/>
                <a:cs typeface="Arial"/>
              </a:rPr>
              <a:t>t</a:t>
            </a:r>
            <a:r>
              <a:rPr sz="2400" dirty="0">
                <a:latin typeface="Arial"/>
                <a:cs typeface="Arial"/>
              </a:rPr>
              <a:t>o</a:t>
            </a:r>
            <a:r>
              <a:rPr sz="2400" spc="-9" dirty="0">
                <a:latin typeface="Arial"/>
                <a:cs typeface="Arial"/>
              </a:rPr>
              <a:t> </a:t>
            </a:r>
            <a:r>
              <a:rPr sz="2400" spc="-4" dirty="0">
                <a:latin typeface="Arial"/>
                <a:cs typeface="Arial"/>
              </a:rPr>
              <a:t>performin</a:t>
            </a:r>
            <a:r>
              <a:rPr sz="2400" dirty="0">
                <a:latin typeface="Arial"/>
                <a:cs typeface="Arial"/>
              </a:rPr>
              <a:t>g </a:t>
            </a:r>
            <a:r>
              <a:rPr sz="2400" spc="-18" dirty="0">
                <a:latin typeface="Arial"/>
                <a:cs typeface="Arial"/>
              </a:rPr>
              <a:t>linea</a:t>
            </a:r>
            <a:r>
              <a:rPr sz="2400" spc="-13" dirty="0">
                <a:latin typeface="Arial"/>
                <a:cs typeface="Arial"/>
              </a:rPr>
              <a:t>r</a:t>
            </a:r>
            <a:r>
              <a:rPr sz="2400" spc="-9" dirty="0">
                <a:latin typeface="Arial"/>
                <a:cs typeface="Arial"/>
              </a:rPr>
              <a:t> </a:t>
            </a:r>
            <a:r>
              <a:rPr sz="2400" spc="-4" dirty="0">
                <a:latin typeface="Arial"/>
                <a:cs typeface="Arial"/>
              </a:rPr>
              <a:t>filterin</a:t>
            </a:r>
            <a:r>
              <a:rPr sz="2400" dirty="0">
                <a:latin typeface="Arial"/>
                <a:cs typeface="Arial"/>
              </a:rPr>
              <a:t>g</a:t>
            </a:r>
            <a:r>
              <a:rPr sz="2400" spc="-4" dirty="0">
                <a:latin typeface="Arial"/>
                <a:cs typeface="Arial"/>
              </a:rPr>
              <a:t> </a:t>
            </a:r>
            <a:r>
              <a:rPr sz="2400" spc="-13" dirty="0">
                <a:latin typeface="Arial"/>
                <a:cs typeface="Arial"/>
              </a:rPr>
              <a:t>i</a:t>
            </a:r>
            <a:r>
              <a:rPr sz="2400" spc="-18" dirty="0">
                <a:latin typeface="Arial"/>
                <a:cs typeface="Arial"/>
              </a:rPr>
              <a:t>n</a:t>
            </a:r>
            <a:r>
              <a:rPr sz="2400" spc="-9" dirty="0">
                <a:latin typeface="Arial"/>
                <a:cs typeface="Arial"/>
              </a:rPr>
              <a:t> </a:t>
            </a:r>
            <a:r>
              <a:rPr sz="2400" spc="-4" dirty="0">
                <a:latin typeface="Arial"/>
                <a:cs typeface="Arial"/>
              </a:rPr>
              <a:t>the </a:t>
            </a:r>
            <a:r>
              <a:rPr sz="2400" spc="-18" dirty="0">
                <a:latin typeface="Arial"/>
                <a:cs typeface="Arial"/>
              </a:rPr>
              <a:t>RKHS</a:t>
            </a:r>
            <a:r>
              <a:rPr sz="2400" spc="-9" dirty="0">
                <a:latin typeface="Arial"/>
                <a:cs typeface="Arial"/>
              </a:rPr>
              <a:t> </a:t>
            </a:r>
            <a:r>
              <a:rPr lang="en-US" sz="2400" spc="-18" dirty="0">
                <a:latin typeface="Arial"/>
                <a:cs typeface="Arial"/>
              </a:rPr>
              <a:t>with</a:t>
            </a:r>
            <a:r>
              <a:rPr sz="2400" spc="-4" dirty="0">
                <a:latin typeface="Arial"/>
                <a:cs typeface="Arial"/>
              </a:rPr>
              <a:t> </a:t>
            </a:r>
            <a:r>
              <a:rPr sz="2400" spc="-13" dirty="0">
                <a:latin typeface="Arial"/>
                <a:cs typeface="Arial"/>
              </a:rPr>
              <a:t>a</a:t>
            </a:r>
            <a:r>
              <a:rPr sz="2400" spc="-4" dirty="0">
                <a:latin typeface="Arial"/>
                <a:cs typeface="Arial"/>
              </a:rPr>
              <a:t> </a:t>
            </a:r>
            <a:r>
              <a:rPr sz="2400" dirty="0">
                <a:latin typeface="Arial"/>
                <a:cs typeface="Arial"/>
              </a:rPr>
              <a:t>recurrent</a:t>
            </a:r>
            <a:r>
              <a:rPr sz="2400" spc="-18" dirty="0">
                <a:latin typeface="Arial"/>
                <a:cs typeface="Arial"/>
              </a:rPr>
              <a:t> </a:t>
            </a:r>
            <a:r>
              <a:rPr lang="en-US" sz="2400" spc="-18" dirty="0">
                <a:latin typeface="Arial"/>
                <a:cs typeface="Arial"/>
              </a:rPr>
              <a:t>RBF </a:t>
            </a:r>
            <a:r>
              <a:rPr sz="2400" dirty="0">
                <a:latin typeface="Arial"/>
                <a:cs typeface="Arial"/>
              </a:rPr>
              <a:t>network</a:t>
            </a:r>
          </a:p>
        </p:txBody>
      </p:sp>
      <p:sp>
        <p:nvSpPr>
          <p:cNvPr id="16" name="object 16"/>
          <p:cNvSpPr/>
          <p:nvPr/>
        </p:nvSpPr>
        <p:spPr>
          <a:xfrm>
            <a:off x="1390398" y="5541679"/>
            <a:ext cx="607282" cy="199694"/>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081085" y="5561717"/>
            <a:ext cx="827520" cy="139578"/>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2997877" y="5545134"/>
            <a:ext cx="728479" cy="156162"/>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3807152" y="5549970"/>
            <a:ext cx="45611" cy="149713"/>
          </a:xfrm>
          <a:custGeom>
            <a:avLst/>
            <a:gdLst/>
            <a:ahLst/>
            <a:cxnLst/>
            <a:rect l="l" t="t" r="r" b="b"/>
            <a:pathLst>
              <a:path w="53339" h="165100">
                <a:moveTo>
                  <a:pt x="19812" y="164592"/>
                </a:moveTo>
                <a:lnTo>
                  <a:pt x="19812" y="151638"/>
                </a:lnTo>
                <a:lnTo>
                  <a:pt x="18288" y="151638"/>
                </a:lnTo>
                <a:lnTo>
                  <a:pt x="18288" y="153924"/>
                </a:lnTo>
                <a:lnTo>
                  <a:pt x="16764" y="155448"/>
                </a:lnTo>
                <a:lnTo>
                  <a:pt x="15240" y="156210"/>
                </a:lnTo>
                <a:lnTo>
                  <a:pt x="6095" y="156972"/>
                </a:lnTo>
                <a:lnTo>
                  <a:pt x="0" y="156972"/>
                </a:lnTo>
                <a:lnTo>
                  <a:pt x="0" y="164592"/>
                </a:lnTo>
                <a:lnTo>
                  <a:pt x="19812" y="164592"/>
                </a:lnTo>
                <a:close/>
              </a:path>
              <a:path w="53339" h="165100">
                <a:moveTo>
                  <a:pt x="53340" y="164592"/>
                </a:moveTo>
                <a:lnTo>
                  <a:pt x="53340" y="156210"/>
                </a:lnTo>
                <a:lnTo>
                  <a:pt x="41148" y="156210"/>
                </a:lnTo>
                <a:lnTo>
                  <a:pt x="38100" y="155448"/>
                </a:lnTo>
                <a:lnTo>
                  <a:pt x="36576" y="152400"/>
                </a:lnTo>
                <a:lnTo>
                  <a:pt x="35814" y="146304"/>
                </a:lnTo>
                <a:lnTo>
                  <a:pt x="35813" y="55626"/>
                </a:lnTo>
                <a:lnTo>
                  <a:pt x="12953" y="57100"/>
                </a:lnTo>
                <a:lnTo>
                  <a:pt x="761" y="57150"/>
                </a:lnTo>
                <a:lnTo>
                  <a:pt x="761" y="66294"/>
                </a:lnTo>
                <a:lnTo>
                  <a:pt x="12953" y="67056"/>
                </a:lnTo>
                <a:lnTo>
                  <a:pt x="16763" y="69342"/>
                </a:lnTo>
                <a:lnTo>
                  <a:pt x="17525" y="70866"/>
                </a:lnTo>
                <a:lnTo>
                  <a:pt x="18287" y="71628"/>
                </a:lnTo>
                <a:lnTo>
                  <a:pt x="19812" y="151638"/>
                </a:lnTo>
                <a:lnTo>
                  <a:pt x="19812" y="164592"/>
                </a:lnTo>
                <a:lnTo>
                  <a:pt x="53340" y="164592"/>
                </a:lnTo>
                <a:close/>
              </a:path>
              <a:path w="53339" h="165100">
                <a:moveTo>
                  <a:pt x="36575" y="17526"/>
                </a:moveTo>
                <a:lnTo>
                  <a:pt x="35813" y="7620"/>
                </a:lnTo>
                <a:lnTo>
                  <a:pt x="35051" y="6096"/>
                </a:lnTo>
                <a:lnTo>
                  <a:pt x="33527" y="5334"/>
                </a:lnTo>
                <a:lnTo>
                  <a:pt x="32765" y="3048"/>
                </a:lnTo>
                <a:lnTo>
                  <a:pt x="31241" y="2286"/>
                </a:lnTo>
                <a:lnTo>
                  <a:pt x="30479" y="1524"/>
                </a:lnTo>
                <a:lnTo>
                  <a:pt x="28193" y="762"/>
                </a:lnTo>
                <a:lnTo>
                  <a:pt x="28193" y="0"/>
                </a:lnTo>
                <a:lnTo>
                  <a:pt x="20573" y="762"/>
                </a:lnTo>
                <a:lnTo>
                  <a:pt x="16763" y="2286"/>
                </a:lnTo>
                <a:lnTo>
                  <a:pt x="14477" y="5334"/>
                </a:lnTo>
                <a:lnTo>
                  <a:pt x="12953" y="5334"/>
                </a:lnTo>
                <a:lnTo>
                  <a:pt x="12953" y="6858"/>
                </a:lnTo>
                <a:lnTo>
                  <a:pt x="12191" y="7620"/>
                </a:lnTo>
                <a:lnTo>
                  <a:pt x="11429" y="7620"/>
                </a:lnTo>
                <a:lnTo>
                  <a:pt x="11429" y="12192"/>
                </a:lnTo>
                <a:lnTo>
                  <a:pt x="20573" y="25146"/>
                </a:lnTo>
                <a:lnTo>
                  <a:pt x="28193" y="25146"/>
                </a:lnTo>
                <a:lnTo>
                  <a:pt x="30479" y="24384"/>
                </a:lnTo>
                <a:lnTo>
                  <a:pt x="31241" y="23622"/>
                </a:lnTo>
                <a:lnTo>
                  <a:pt x="32765" y="22860"/>
                </a:lnTo>
                <a:lnTo>
                  <a:pt x="33527" y="22098"/>
                </a:lnTo>
                <a:lnTo>
                  <a:pt x="33527" y="19812"/>
                </a:lnTo>
                <a:lnTo>
                  <a:pt x="35051" y="19812"/>
                </a:lnTo>
                <a:lnTo>
                  <a:pt x="35813" y="19050"/>
                </a:lnTo>
                <a:lnTo>
                  <a:pt x="35813" y="17526"/>
                </a:lnTo>
                <a:lnTo>
                  <a:pt x="36575" y="17526"/>
                </a:lnTo>
                <a:close/>
              </a:path>
              <a:path w="53339" h="165100">
                <a:moveTo>
                  <a:pt x="14312" y="22250"/>
                </a:moveTo>
                <a:lnTo>
                  <a:pt x="14148" y="21980"/>
                </a:lnTo>
                <a:lnTo>
                  <a:pt x="13563" y="21564"/>
                </a:lnTo>
                <a:lnTo>
                  <a:pt x="14312" y="22250"/>
                </a:lnTo>
                <a:close/>
              </a:path>
            </a:pathLst>
          </a:custGeom>
          <a:solidFill>
            <a:srgbClr val="000000"/>
          </a:solidFill>
        </p:spPr>
        <p:txBody>
          <a:bodyPr wrap="square" lIns="0" tIns="0" rIns="0" bIns="0" rtlCol="0"/>
          <a:lstStyle/>
          <a:p>
            <a:endParaRPr/>
          </a:p>
        </p:txBody>
      </p:sp>
      <p:sp>
        <p:nvSpPr>
          <p:cNvPr id="20" name="object 20"/>
          <p:cNvSpPr/>
          <p:nvPr/>
        </p:nvSpPr>
        <p:spPr>
          <a:xfrm>
            <a:off x="3866446" y="5600411"/>
            <a:ext cx="106970" cy="99041"/>
          </a:xfrm>
          <a:custGeom>
            <a:avLst/>
            <a:gdLst/>
            <a:ahLst/>
            <a:cxnLst/>
            <a:rect l="l" t="t" r="r" b="b"/>
            <a:pathLst>
              <a:path w="125095" h="109220">
                <a:moveTo>
                  <a:pt x="36575" y="44957"/>
                </a:moveTo>
                <a:lnTo>
                  <a:pt x="36575" y="24383"/>
                </a:lnTo>
                <a:lnTo>
                  <a:pt x="35813" y="25145"/>
                </a:lnTo>
                <a:lnTo>
                  <a:pt x="35051" y="25145"/>
                </a:lnTo>
                <a:lnTo>
                  <a:pt x="35051" y="0"/>
                </a:lnTo>
                <a:lnTo>
                  <a:pt x="12191" y="1474"/>
                </a:lnTo>
                <a:lnTo>
                  <a:pt x="0" y="1523"/>
                </a:lnTo>
                <a:lnTo>
                  <a:pt x="0" y="10667"/>
                </a:lnTo>
                <a:lnTo>
                  <a:pt x="12191" y="11429"/>
                </a:lnTo>
                <a:lnTo>
                  <a:pt x="15239" y="12191"/>
                </a:lnTo>
                <a:lnTo>
                  <a:pt x="16763" y="14477"/>
                </a:lnTo>
                <a:lnTo>
                  <a:pt x="17525" y="16001"/>
                </a:lnTo>
                <a:lnTo>
                  <a:pt x="18287" y="108965"/>
                </a:lnTo>
                <a:lnTo>
                  <a:pt x="35813" y="108965"/>
                </a:lnTo>
                <a:lnTo>
                  <a:pt x="35813" y="44957"/>
                </a:lnTo>
                <a:lnTo>
                  <a:pt x="36575" y="44957"/>
                </a:lnTo>
                <a:close/>
              </a:path>
              <a:path w="125095" h="109220">
                <a:moveTo>
                  <a:pt x="18287" y="108965"/>
                </a:moveTo>
                <a:lnTo>
                  <a:pt x="18288" y="96011"/>
                </a:lnTo>
                <a:lnTo>
                  <a:pt x="17526" y="96011"/>
                </a:lnTo>
                <a:lnTo>
                  <a:pt x="17526" y="98297"/>
                </a:lnTo>
                <a:lnTo>
                  <a:pt x="16002" y="99821"/>
                </a:lnTo>
                <a:lnTo>
                  <a:pt x="13716" y="100583"/>
                </a:lnTo>
                <a:lnTo>
                  <a:pt x="6095" y="101345"/>
                </a:lnTo>
                <a:lnTo>
                  <a:pt x="0" y="101345"/>
                </a:lnTo>
                <a:lnTo>
                  <a:pt x="0" y="108965"/>
                </a:lnTo>
                <a:lnTo>
                  <a:pt x="18287" y="108965"/>
                </a:lnTo>
                <a:close/>
              </a:path>
              <a:path w="125095" h="109220">
                <a:moveTo>
                  <a:pt x="55626" y="108965"/>
                </a:moveTo>
                <a:lnTo>
                  <a:pt x="55626" y="101345"/>
                </a:lnTo>
                <a:lnTo>
                  <a:pt x="50292" y="101345"/>
                </a:lnTo>
                <a:lnTo>
                  <a:pt x="40386" y="100370"/>
                </a:lnTo>
                <a:lnTo>
                  <a:pt x="38100" y="100247"/>
                </a:lnTo>
                <a:lnTo>
                  <a:pt x="36715" y="102323"/>
                </a:lnTo>
                <a:lnTo>
                  <a:pt x="35814" y="89915"/>
                </a:lnTo>
                <a:lnTo>
                  <a:pt x="35813" y="108965"/>
                </a:lnTo>
                <a:lnTo>
                  <a:pt x="55626" y="108965"/>
                </a:lnTo>
                <a:close/>
              </a:path>
              <a:path w="125095" h="109220">
                <a:moveTo>
                  <a:pt x="37337" y="35813"/>
                </a:moveTo>
                <a:lnTo>
                  <a:pt x="37337" y="22097"/>
                </a:lnTo>
                <a:lnTo>
                  <a:pt x="36575" y="22097"/>
                </a:lnTo>
                <a:lnTo>
                  <a:pt x="36575" y="35813"/>
                </a:lnTo>
                <a:lnTo>
                  <a:pt x="37337" y="35813"/>
                </a:lnTo>
                <a:close/>
              </a:path>
              <a:path w="125095" h="109220">
                <a:moveTo>
                  <a:pt x="38099" y="32003"/>
                </a:moveTo>
                <a:lnTo>
                  <a:pt x="38099" y="20573"/>
                </a:lnTo>
                <a:lnTo>
                  <a:pt x="37337" y="20573"/>
                </a:lnTo>
                <a:lnTo>
                  <a:pt x="37337" y="32003"/>
                </a:lnTo>
                <a:lnTo>
                  <a:pt x="38099" y="32003"/>
                </a:lnTo>
                <a:close/>
              </a:path>
              <a:path w="125095" h="109220">
                <a:moveTo>
                  <a:pt x="38861" y="29717"/>
                </a:moveTo>
                <a:lnTo>
                  <a:pt x="38861" y="19049"/>
                </a:lnTo>
                <a:lnTo>
                  <a:pt x="38099" y="19049"/>
                </a:lnTo>
                <a:lnTo>
                  <a:pt x="38099" y="29717"/>
                </a:lnTo>
                <a:lnTo>
                  <a:pt x="38861" y="29717"/>
                </a:lnTo>
                <a:close/>
              </a:path>
              <a:path w="125095" h="109220">
                <a:moveTo>
                  <a:pt x="41148" y="25145"/>
                </a:moveTo>
                <a:lnTo>
                  <a:pt x="41148" y="16001"/>
                </a:lnTo>
                <a:lnTo>
                  <a:pt x="40386" y="16763"/>
                </a:lnTo>
                <a:lnTo>
                  <a:pt x="38861" y="16763"/>
                </a:lnTo>
                <a:lnTo>
                  <a:pt x="38861" y="26669"/>
                </a:lnTo>
                <a:lnTo>
                  <a:pt x="40386" y="26669"/>
                </a:lnTo>
                <a:lnTo>
                  <a:pt x="40386" y="25145"/>
                </a:lnTo>
                <a:lnTo>
                  <a:pt x="41148" y="25145"/>
                </a:lnTo>
                <a:close/>
              </a:path>
              <a:path w="125095" h="109220">
                <a:moveTo>
                  <a:pt x="124968" y="108965"/>
                </a:moveTo>
                <a:lnTo>
                  <a:pt x="124968" y="100583"/>
                </a:lnTo>
                <a:lnTo>
                  <a:pt x="110489" y="100583"/>
                </a:lnTo>
                <a:lnTo>
                  <a:pt x="109728" y="99821"/>
                </a:lnTo>
                <a:lnTo>
                  <a:pt x="107442" y="99059"/>
                </a:lnTo>
                <a:lnTo>
                  <a:pt x="106680" y="98297"/>
                </a:lnTo>
                <a:lnTo>
                  <a:pt x="105155" y="94487"/>
                </a:lnTo>
                <a:lnTo>
                  <a:pt x="103632" y="22859"/>
                </a:lnTo>
                <a:lnTo>
                  <a:pt x="102107" y="16001"/>
                </a:lnTo>
                <a:lnTo>
                  <a:pt x="100583" y="12191"/>
                </a:lnTo>
                <a:lnTo>
                  <a:pt x="98297" y="9905"/>
                </a:lnTo>
                <a:lnTo>
                  <a:pt x="95249" y="6095"/>
                </a:lnTo>
                <a:lnTo>
                  <a:pt x="87630" y="3047"/>
                </a:lnTo>
                <a:lnTo>
                  <a:pt x="85343" y="1523"/>
                </a:lnTo>
                <a:lnTo>
                  <a:pt x="81533" y="761"/>
                </a:lnTo>
                <a:lnTo>
                  <a:pt x="81533" y="0"/>
                </a:lnTo>
                <a:lnTo>
                  <a:pt x="63245" y="761"/>
                </a:lnTo>
                <a:lnTo>
                  <a:pt x="60197" y="1523"/>
                </a:lnTo>
                <a:lnTo>
                  <a:pt x="48767" y="6857"/>
                </a:lnTo>
                <a:lnTo>
                  <a:pt x="41909" y="14477"/>
                </a:lnTo>
                <a:lnTo>
                  <a:pt x="41148" y="14477"/>
                </a:lnTo>
                <a:lnTo>
                  <a:pt x="41148" y="22859"/>
                </a:lnTo>
                <a:lnTo>
                  <a:pt x="41909" y="22859"/>
                </a:lnTo>
                <a:lnTo>
                  <a:pt x="41909" y="21335"/>
                </a:lnTo>
                <a:lnTo>
                  <a:pt x="42671" y="21335"/>
                </a:lnTo>
                <a:lnTo>
                  <a:pt x="43433" y="20573"/>
                </a:lnTo>
                <a:lnTo>
                  <a:pt x="43433" y="19049"/>
                </a:lnTo>
                <a:lnTo>
                  <a:pt x="44957" y="19049"/>
                </a:lnTo>
                <a:lnTo>
                  <a:pt x="46481" y="16763"/>
                </a:lnTo>
                <a:lnTo>
                  <a:pt x="46481" y="15239"/>
                </a:lnTo>
                <a:lnTo>
                  <a:pt x="47243" y="15239"/>
                </a:lnTo>
                <a:lnTo>
                  <a:pt x="50520" y="13268"/>
                </a:lnTo>
                <a:lnTo>
                  <a:pt x="50520" y="11404"/>
                </a:lnTo>
                <a:lnTo>
                  <a:pt x="57911" y="8381"/>
                </a:lnTo>
                <a:lnTo>
                  <a:pt x="63245" y="6095"/>
                </a:lnTo>
                <a:lnTo>
                  <a:pt x="63245" y="5333"/>
                </a:lnTo>
                <a:lnTo>
                  <a:pt x="76199" y="6095"/>
                </a:lnTo>
                <a:lnTo>
                  <a:pt x="84327" y="10629"/>
                </a:lnTo>
                <a:lnTo>
                  <a:pt x="84518" y="12217"/>
                </a:lnTo>
                <a:lnTo>
                  <a:pt x="86868" y="21335"/>
                </a:lnTo>
                <a:lnTo>
                  <a:pt x="87630" y="96011"/>
                </a:lnTo>
                <a:lnTo>
                  <a:pt x="87630" y="108965"/>
                </a:lnTo>
                <a:lnTo>
                  <a:pt x="124968" y="108965"/>
                </a:lnTo>
                <a:close/>
              </a:path>
              <a:path w="125095" h="109220">
                <a:moveTo>
                  <a:pt x="52184" y="12268"/>
                </a:moveTo>
                <a:lnTo>
                  <a:pt x="50520" y="11404"/>
                </a:lnTo>
                <a:lnTo>
                  <a:pt x="50520" y="13268"/>
                </a:lnTo>
                <a:lnTo>
                  <a:pt x="52184" y="12268"/>
                </a:lnTo>
                <a:close/>
              </a:path>
              <a:path w="125095" h="109220">
                <a:moveTo>
                  <a:pt x="87630" y="108965"/>
                </a:moveTo>
                <a:lnTo>
                  <a:pt x="87630" y="96011"/>
                </a:lnTo>
                <a:lnTo>
                  <a:pt x="86868" y="96011"/>
                </a:lnTo>
                <a:lnTo>
                  <a:pt x="86868" y="98297"/>
                </a:lnTo>
                <a:lnTo>
                  <a:pt x="85344" y="99821"/>
                </a:lnTo>
                <a:lnTo>
                  <a:pt x="83058" y="100583"/>
                </a:lnTo>
                <a:lnTo>
                  <a:pt x="76200" y="101269"/>
                </a:lnTo>
                <a:lnTo>
                  <a:pt x="68580" y="101345"/>
                </a:lnTo>
                <a:lnTo>
                  <a:pt x="68580" y="108965"/>
                </a:lnTo>
                <a:lnTo>
                  <a:pt x="87630" y="108965"/>
                </a:lnTo>
                <a:close/>
              </a:path>
            </a:pathLst>
          </a:custGeom>
          <a:solidFill>
            <a:srgbClr val="000000"/>
          </a:solidFill>
        </p:spPr>
        <p:txBody>
          <a:bodyPr wrap="square" lIns="0" tIns="0" rIns="0" bIns="0" rtlCol="0"/>
          <a:lstStyle/>
          <a:p>
            <a:endParaRPr/>
          </a:p>
        </p:txBody>
      </p:sp>
      <p:sp>
        <p:nvSpPr>
          <p:cNvPr id="21" name="object 21"/>
          <p:cNvSpPr/>
          <p:nvPr/>
        </p:nvSpPr>
        <p:spPr>
          <a:xfrm>
            <a:off x="4052154" y="5545134"/>
            <a:ext cx="284745" cy="156162"/>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4421601" y="5541679"/>
            <a:ext cx="579265" cy="162537"/>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5087528" y="5545134"/>
            <a:ext cx="404637" cy="156162"/>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5574267" y="5545134"/>
            <a:ext cx="520610" cy="156162"/>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6178292" y="5549970"/>
            <a:ext cx="476302" cy="191402"/>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6746468" y="5545134"/>
            <a:ext cx="327761" cy="156162"/>
          </a:xfrm>
          <a:prstGeom prst="rect">
            <a:avLst/>
          </a:prstGeom>
          <a:blipFill>
            <a:blip r:embed="rId11" cstate="print"/>
            <a:stretch>
              <a:fillRect/>
            </a:stretch>
          </a:blipFill>
        </p:spPr>
        <p:txBody>
          <a:bodyPr wrap="square" lIns="0" tIns="0" rIns="0" bIns="0" rtlCol="0"/>
          <a:lstStyle/>
          <a:p>
            <a:endParaRPr/>
          </a:p>
        </p:txBody>
      </p:sp>
      <p:sp>
        <p:nvSpPr>
          <p:cNvPr id="27" name="object 27"/>
          <p:cNvSpPr/>
          <p:nvPr/>
        </p:nvSpPr>
        <p:spPr>
          <a:xfrm>
            <a:off x="7156327" y="5561717"/>
            <a:ext cx="660708" cy="179655"/>
          </a:xfrm>
          <a:prstGeom prst="rect">
            <a:avLst/>
          </a:prstGeom>
          <a:blipFill>
            <a:blip r:embed="rId12" cstate="print"/>
            <a:stretch>
              <a:fillRect/>
            </a:stretch>
          </a:blipFill>
        </p:spPr>
        <p:txBody>
          <a:bodyPr wrap="square" lIns="0" tIns="0" rIns="0" bIns="0" rtlCol="0"/>
          <a:lstStyle/>
          <a:p>
            <a:endParaRPr/>
          </a:p>
        </p:txBody>
      </p:sp>
      <p:sp>
        <p:nvSpPr>
          <p:cNvPr id="28" name="object 28"/>
          <p:cNvSpPr/>
          <p:nvPr/>
        </p:nvSpPr>
        <p:spPr>
          <a:xfrm>
            <a:off x="3807152" y="5549970"/>
            <a:ext cx="45611" cy="149713"/>
          </a:xfrm>
          <a:custGeom>
            <a:avLst/>
            <a:gdLst/>
            <a:ahLst/>
            <a:cxnLst/>
            <a:rect l="l" t="t" r="r" b="b"/>
            <a:pathLst>
              <a:path w="53339" h="165100">
                <a:moveTo>
                  <a:pt x="19812" y="164592"/>
                </a:moveTo>
                <a:lnTo>
                  <a:pt x="19812" y="151638"/>
                </a:lnTo>
                <a:lnTo>
                  <a:pt x="18288" y="151638"/>
                </a:lnTo>
                <a:lnTo>
                  <a:pt x="18288" y="153924"/>
                </a:lnTo>
                <a:lnTo>
                  <a:pt x="16764" y="155448"/>
                </a:lnTo>
                <a:lnTo>
                  <a:pt x="15240" y="156210"/>
                </a:lnTo>
                <a:lnTo>
                  <a:pt x="6095" y="156972"/>
                </a:lnTo>
                <a:lnTo>
                  <a:pt x="0" y="156972"/>
                </a:lnTo>
                <a:lnTo>
                  <a:pt x="0" y="164592"/>
                </a:lnTo>
                <a:lnTo>
                  <a:pt x="19812" y="164592"/>
                </a:lnTo>
                <a:close/>
              </a:path>
              <a:path w="53339" h="165100">
                <a:moveTo>
                  <a:pt x="53340" y="164592"/>
                </a:moveTo>
                <a:lnTo>
                  <a:pt x="53340" y="156210"/>
                </a:lnTo>
                <a:lnTo>
                  <a:pt x="41148" y="156210"/>
                </a:lnTo>
                <a:lnTo>
                  <a:pt x="38100" y="155448"/>
                </a:lnTo>
                <a:lnTo>
                  <a:pt x="36576" y="152400"/>
                </a:lnTo>
                <a:lnTo>
                  <a:pt x="35814" y="146304"/>
                </a:lnTo>
                <a:lnTo>
                  <a:pt x="35813" y="55626"/>
                </a:lnTo>
                <a:lnTo>
                  <a:pt x="12953" y="57100"/>
                </a:lnTo>
                <a:lnTo>
                  <a:pt x="761" y="57150"/>
                </a:lnTo>
                <a:lnTo>
                  <a:pt x="761" y="66294"/>
                </a:lnTo>
                <a:lnTo>
                  <a:pt x="12953" y="67056"/>
                </a:lnTo>
                <a:lnTo>
                  <a:pt x="16763" y="69342"/>
                </a:lnTo>
                <a:lnTo>
                  <a:pt x="17525" y="70866"/>
                </a:lnTo>
                <a:lnTo>
                  <a:pt x="18287" y="71628"/>
                </a:lnTo>
                <a:lnTo>
                  <a:pt x="19812" y="151638"/>
                </a:lnTo>
                <a:lnTo>
                  <a:pt x="19812" y="164592"/>
                </a:lnTo>
                <a:lnTo>
                  <a:pt x="53340" y="164592"/>
                </a:lnTo>
                <a:close/>
              </a:path>
              <a:path w="53339" h="165100">
                <a:moveTo>
                  <a:pt x="36575" y="17526"/>
                </a:moveTo>
                <a:lnTo>
                  <a:pt x="35813" y="7620"/>
                </a:lnTo>
                <a:lnTo>
                  <a:pt x="35051" y="6096"/>
                </a:lnTo>
                <a:lnTo>
                  <a:pt x="33527" y="5334"/>
                </a:lnTo>
                <a:lnTo>
                  <a:pt x="32765" y="3048"/>
                </a:lnTo>
                <a:lnTo>
                  <a:pt x="31241" y="2286"/>
                </a:lnTo>
                <a:lnTo>
                  <a:pt x="30479" y="1524"/>
                </a:lnTo>
                <a:lnTo>
                  <a:pt x="28193" y="762"/>
                </a:lnTo>
                <a:lnTo>
                  <a:pt x="28193" y="0"/>
                </a:lnTo>
                <a:lnTo>
                  <a:pt x="20573" y="762"/>
                </a:lnTo>
                <a:lnTo>
                  <a:pt x="16763" y="2286"/>
                </a:lnTo>
                <a:lnTo>
                  <a:pt x="14477" y="5334"/>
                </a:lnTo>
                <a:lnTo>
                  <a:pt x="12953" y="5334"/>
                </a:lnTo>
                <a:lnTo>
                  <a:pt x="12953" y="6858"/>
                </a:lnTo>
                <a:lnTo>
                  <a:pt x="12191" y="7620"/>
                </a:lnTo>
                <a:lnTo>
                  <a:pt x="11429" y="7620"/>
                </a:lnTo>
                <a:lnTo>
                  <a:pt x="11429" y="12192"/>
                </a:lnTo>
                <a:lnTo>
                  <a:pt x="20573" y="25146"/>
                </a:lnTo>
                <a:lnTo>
                  <a:pt x="28193" y="25146"/>
                </a:lnTo>
                <a:lnTo>
                  <a:pt x="30479" y="24384"/>
                </a:lnTo>
                <a:lnTo>
                  <a:pt x="31241" y="23622"/>
                </a:lnTo>
                <a:lnTo>
                  <a:pt x="32765" y="22860"/>
                </a:lnTo>
                <a:lnTo>
                  <a:pt x="33527" y="22098"/>
                </a:lnTo>
                <a:lnTo>
                  <a:pt x="33527" y="19812"/>
                </a:lnTo>
                <a:lnTo>
                  <a:pt x="35051" y="19812"/>
                </a:lnTo>
                <a:lnTo>
                  <a:pt x="35813" y="19050"/>
                </a:lnTo>
                <a:lnTo>
                  <a:pt x="35813" y="17526"/>
                </a:lnTo>
                <a:lnTo>
                  <a:pt x="36575" y="17526"/>
                </a:lnTo>
                <a:close/>
              </a:path>
              <a:path w="53339" h="165100">
                <a:moveTo>
                  <a:pt x="14312" y="22250"/>
                </a:moveTo>
                <a:lnTo>
                  <a:pt x="14148" y="21980"/>
                </a:lnTo>
                <a:lnTo>
                  <a:pt x="13563" y="21564"/>
                </a:lnTo>
                <a:lnTo>
                  <a:pt x="14312" y="22250"/>
                </a:lnTo>
                <a:close/>
              </a:path>
            </a:pathLst>
          </a:custGeom>
          <a:solidFill>
            <a:srgbClr val="000000"/>
          </a:solidFill>
        </p:spPr>
        <p:txBody>
          <a:bodyPr wrap="square" lIns="0" tIns="0" rIns="0" bIns="0" rtlCol="0"/>
          <a:lstStyle/>
          <a:p>
            <a:endParaRPr/>
          </a:p>
        </p:txBody>
      </p:sp>
      <p:sp>
        <p:nvSpPr>
          <p:cNvPr id="29" name="object 29"/>
          <p:cNvSpPr/>
          <p:nvPr/>
        </p:nvSpPr>
        <p:spPr>
          <a:xfrm>
            <a:off x="3866446" y="5600411"/>
            <a:ext cx="106970" cy="99041"/>
          </a:xfrm>
          <a:custGeom>
            <a:avLst/>
            <a:gdLst/>
            <a:ahLst/>
            <a:cxnLst/>
            <a:rect l="l" t="t" r="r" b="b"/>
            <a:pathLst>
              <a:path w="125095" h="109220">
                <a:moveTo>
                  <a:pt x="36575" y="44957"/>
                </a:moveTo>
                <a:lnTo>
                  <a:pt x="36575" y="24383"/>
                </a:lnTo>
                <a:lnTo>
                  <a:pt x="35813" y="25145"/>
                </a:lnTo>
                <a:lnTo>
                  <a:pt x="35051" y="25145"/>
                </a:lnTo>
                <a:lnTo>
                  <a:pt x="35051" y="0"/>
                </a:lnTo>
                <a:lnTo>
                  <a:pt x="12191" y="1474"/>
                </a:lnTo>
                <a:lnTo>
                  <a:pt x="0" y="1523"/>
                </a:lnTo>
                <a:lnTo>
                  <a:pt x="0" y="10667"/>
                </a:lnTo>
                <a:lnTo>
                  <a:pt x="12191" y="11429"/>
                </a:lnTo>
                <a:lnTo>
                  <a:pt x="15239" y="12191"/>
                </a:lnTo>
                <a:lnTo>
                  <a:pt x="16763" y="14477"/>
                </a:lnTo>
                <a:lnTo>
                  <a:pt x="17525" y="16001"/>
                </a:lnTo>
                <a:lnTo>
                  <a:pt x="18287" y="108965"/>
                </a:lnTo>
                <a:lnTo>
                  <a:pt x="35813" y="108965"/>
                </a:lnTo>
                <a:lnTo>
                  <a:pt x="35813" y="44957"/>
                </a:lnTo>
                <a:lnTo>
                  <a:pt x="36575" y="44957"/>
                </a:lnTo>
                <a:close/>
              </a:path>
              <a:path w="125095" h="109220">
                <a:moveTo>
                  <a:pt x="18287" y="108965"/>
                </a:moveTo>
                <a:lnTo>
                  <a:pt x="18288" y="96011"/>
                </a:lnTo>
                <a:lnTo>
                  <a:pt x="17526" y="96011"/>
                </a:lnTo>
                <a:lnTo>
                  <a:pt x="17526" y="98297"/>
                </a:lnTo>
                <a:lnTo>
                  <a:pt x="16002" y="99821"/>
                </a:lnTo>
                <a:lnTo>
                  <a:pt x="13716" y="100583"/>
                </a:lnTo>
                <a:lnTo>
                  <a:pt x="6095" y="101345"/>
                </a:lnTo>
                <a:lnTo>
                  <a:pt x="0" y="101345"/>
                </a:lnTo>
                <a:lnTo>
                  <a:pt x="0" y="108965"/>
                </a:lnTo>
                <a:lnTo>
                  <a:pt x="18287" y="108965"/>
                </a:lnTo>
                <a:close/>
              </a:path>
              <a:path w="125095" h="109220">
                <a:moveTo>
                  <a:pt x="55626" y="108965"/>
                </a:moveTo>
                <a:lnTo>
                  <a:pt x="55626" y="101345"/>
                </a:lnTo>
                <a:lnTo>
                  <a:pt x="50292" y="101345"/>
                </a:lnTo>
                <a:lnTo>
                  <a:pt x="40386" y="100370"/>
                </a:lnTo>
                <a:lnTo>
                  <a:pt x="38100" y="100247"/>
                </a:lnTo>
                <a:lnTo>
                  <a:pt x="36715" y="102323"/>
                </a:lnTo>
                <a:lnTo>
                  <a:pt x="35814" y="89915"/>
                </a:lnTo>
                <a:lnTo>
                  <a:pt x="35813" y="108965"/>
                </a:lnTo>
                <a:lnTo>
                  <a:pt x="55626" y="108965"/>
                </a:lnTo>
                <a:close/>
              </a:path>
              <a:path w="125095" h="109220">
                <a:moveTo>
                  <a:pt x="37337" y="35813"/>
                </a:moveTo>
                <a:lnTo>
                  <a:pt x="37337" y="22097"/>
                </a:lnTo>
                <a:lnTo>
                  <a:pt x="36575" y="22097"/>
                </a:lnTo>
                <a:lnTo>
                  <a:pt x="36575" y="35813"/>
                </a:lnTo>
                <a:lnTo>
                  <a:pt x="37337" y="35813"/>
                </a:lnTo>
                <a:close/>
              </a:path>
              <a:path w="125095" h="109220">
                <a:moveTo>
                  <a:pt x="38099" y="32003"/>
                </a:moveTo>
                <a:lnTo>
                  <a:pt x="38099" y="20573"/>
                </a:lnTo>
                <a:lnTo>
                  <a:pt x="37337" y="20573"/>
                </a:lnTo>
                <a:lnTo>
                  <a:pt x="37337" y="32003"/>
                </a:lnTo>
                <a:lnTo>
                  <a:pt x="38099" y="32003"/>
                </a:lnTo>
                <a:close/>
              </a:path>
              <a:path w="125095" h="109220">
                <a:moveTo>
                  <a:pt x="38861" y="29717"/>
                </a:moveTo>
                <a:lnTo>
                  <a:pt x="38861" y="19049"/>
                </a:lnTo>
                <a:lnTo>
                  <a:pt x="38099" y="19049"/>
                </a:lnTo>
                <a:lnTo>
                  <a:pt x="38099" y="29717"/>
                </a:lnTo>
                <a:lnTo>
                  <a:pt x="38861" y="29717"/>
                </a:lnTo>
                <a:close/>
              </a:path>
              <a:path w="125095" h="109220">
                <a:moveTo>
                  <a:pt x="41148" y="25145"/>
                </a:moveTo>
                <a:lnTo>
                  <a:pt x="41148" y="16001"/>
                </a:lnTo>
                <a:lnTo>
                  <a:pt x="40386" y="16763"/>
                </a:lnTo>
                <a:lnTo>
                  <a:pt x="38861" y="16763"/>
                </a:lnTo>
                <a:lnTo>
                  <a:pt x="38861" y="26669"/>
                </a:lnTo>
                <a:lnTo>
                  <a:pt x="40386" y="26669"/>
                </a:lnTo>
                <a:lnTo>
                  <a:pt x="40386" y="25145"/>
                </a:lnTo>
                <a:lnTo>
                  <a:pt x="41148" y="25145"/>
                </a:lnTo>
                <a:close/>
              </a:path>
              <a:path w="125095" h="109220">
                <a:moveTo>
                  <a:pt x="124968" y="108965"/>
                </a:moveTo>
                <a:lnTo>
                  <a:pt x="124968" y="100583"/>
                </a:lnTo>
                <a:lnTo>
                  <a:pt x="110489" y="100583"/>
                </a:lnTo>
                <a:lnTo>
                  <a:pt x="109728" y="99821"/>
                </a:lnTo>
                <a:lnTo>
                  <a:pt x="107442" y="99059"/>
                </a:lnTo>
                <a:lnTo>
                  <a:pt x="106680" y="98297"/>
                </a:lnTo>
                <a:lnTo>
                  <a:pt x="105155" y="94487"/>
                </a:lnTo>
                <a:lnTo>
                  <a:pt x="103632" y="22859"/>
                </a:lnTo>
                <a:lnTo>
                  <a:pt x="102107" y="16001"/>
                </a:lnTo>
                <a:lnTo>
                  <a:pt x="100583" y="12191"/>
                </a:lnTo>
                <a:lnTo>
                  <a:pt x="98297" y="9905"/>
                </a:lnTo>
                <a:lnTo>
                  <a:pt x="95249" y="6095"/>
                </a:lnTo>
                <a:lnTo>
                  <a:pt x="87630" y="3047"/>
                </a:lnTo>
                <a:lnTo>
                  <a:pt x="85343" y="1523"/>
                </a:lnTo>
                <a:lnTo>
                  <a:pt x="81533" y="761"/>
                </a:lnTo>
                <a:lnTo>
                  <a:pt x="81533" y="0"/>
                </a:lnTo>
                <a:lnTo>
                  <a:pt x="63245" y="761"/>
                </a:lnTo>
                <a:lnTo>
                  <a:pt x="60197" y="1523"/>
                </a:lnTo>
                <a:lnTo>
                  <a:pt x="48767" y="6857"/>
                </a:lnTo>
                <a:lnTo>
                  <a:pt x="41909" y="14477"/>
                </a:lnTo>
                <a:lnTo>
                  <a:pt x="41148" y="14477"/>
                </a:lnTo>
                <a:lnTo>
                  <a:pt x="41148" y="22859"/>
                </a:lnTo>
                <a:lnTo>
                  <a:pt x="41909" y="22859"/>
                </a:lnTo>
                <a:lnTo>
                  <a:pt x="41909" y="21335"/>
                </a:lnTo>
                <a:lnTo>
                  <a:pt x="42671" y="21335"/>
                </a:lnTo>
                <a:lnTo>
                  <a:pt x="43433" y="20573"/>
                </a:lnTo>
                <a:lnTo>
                  <a:pt x="43433" y="19049"/>
                </a:lnTo>
                <a:lnTo>
                  <a:pt x="44957" y="19049"/>
                </a:lnTo>
                <a:lnTo>
                  <a:pt x="46481" y="16763"/>
                </a:lnTo>
                <a:lnTo>
                  <a:pt x="46481" y="15239"/>
                </a:lnTo>
                <a:lnTo>
                  <a:pt x="47243" y="15239"/>
                </a:lnTo>
                <a:lnTo>
                  <a:pt x="50520" y="13268"/>
                </a:lnTo>
                <a:lnTo>
                  <a:pt x="50520" y="11404"/>
                </a:lnTo>
                <a:lnTo>
                  <a:pt x="57911" y="8381"/>
                </a:lnTo>
                <a:lnTo>
                  <a:pt x="63245" y="6095"/>
                </a:lnTo>
                <a:lnTo>
                  <a:pt x="63245" y="5333"/>
                </a:lnTo>
                <a:lnTo>
                  <a:pt x="76199" y="6095"/>
                </a:lnTo>
                <a:lnTo>
                  <a:pt x="84327" y="10629"/>
                </a:lnTo>
                <a:lnTo>
                  <a:pt x="84518" y="12217"/>
                </a:lnTo>
                <a:lnTo>
                  <a:pt x="86868" y="21335"/>
                </a:lnTo>
                <a:lnTo>
                  <a:pt x="87630" y="96011"/>
                </a:lnTo>
                <a:lnTo>
                  <a:pt x="87630" y="108965"/>
                </a:lnTo>
                <a:lnTo>
                  <a:pt x="124968" y="108965"/>
                </a:lnTo>
                <a:close/>
              </a:path>
              <a:path w="125095" h="109220">
                <a:moveTo>
                  <a:pt x="52184" y="12268"/>
                </a:moveTo>
                <a:lnTo>
                  <a:pt x="50520" y="11404"/>
                </a:lnTo>
                <a:lnTo>
                  <a:pt x="50520" y="13268"/>
                </a:lnTo>
                <a:lnTo>
                  <a:pt x="52184" y="12268"/>
                </a:lnTo>
                <a:close/>
              </a:path>
              <a:path w="125095" h="109220">
                <a:moveTo>
                  <a:pt x="87630" y="108965"/>
                </a:moveTo>
                <a:lnTo>
                  <a:pt x="87630" y="96011"/>
                </a:lnTo>
                <a:lnTo>
                  <a:pt x="86868" y="96011"/>
                </a:lnTo>
                <a:lnTo>
                  <a:pt x="86868" y="98297"/>
                </a:lnTo>
                <a:lnTo>
                  <a:pt x="85344" y="99821"/>
                </a:lnTo>
                <a:lnTo>
                  <a:pt x="83058" y="100583"/>
                </a:lnTo>
                <a:lnTo>
                  <a:pt x="76200" y="101269"/>
                </a:lnTo>
                <a:lnTo>
                  <a:pt x="68580" y="101345"/>
                </a:lnTo>
                <a:lnTo>
                  <a:pt x="68580" y="108965"/>
                </a:lnTo>
                <a:lnTo>
                  <a:pt x="87630" y="108965"/>
                </a:lnTo>
                <a:close/>
              </a:path>
            </a:pathLst>
          </a:custGeom>
          <a:solidFill>
            <a:srgbClr val="000000"/>
          </a:solidFill>
        </p:spPr>
        <p:txBody>
          <a:bodyPr wrap="square" lIns="0" tIns="0" rIns="0" bIns="0" rtlCol="0"/>
          <a:lstStyle/>
          <a:p>
            <a:endParaRPr/>
          </a:p>
        </p:txBody>
      </p:sp>
      <p:sp>
        <p:nvSpPr>
          <p:cNvPr id="30" name="object 30"/>
          <p:cNvSpPr/>
          <p:nvPr/>
        </p:nvSpPr>
        <p:spPr>
          <a:xfrm>
            <a:off x="2613440" y="2867577"/>
            <a:ext cx="3853511" cy="2597402"/>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94207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792888" y="393045"/>
            <a:ext cx="7449855" cy="864948"/>
          </a:xfrm>
          <a:prstGeom prst="rect">
            <a:avLst/>
          </a:prstGeom>
        </p:spPr>
        <p:txBody>
          <a:bodyPr vert="horz" wrap="square" lIns="0" tIns="186023" rIns="0" bIns="0" rtlCol="0">
            <a:spAutoFit/>
          </a:bodyPr>
          <a:lstStyle/>
          <a:p>
            <a:r>
              <a:rPr lang="en-US" dirty="0" smtClean="0">
                <a:latin typeface="Arial"/>
                <a:cs typeface="Arial"/>
              </a:rPr>
              <a:t>Real Time Recurrent Learning</a:t>
            </a:r>
            <a:endParaRPr dirty="0">
              <a:latin typeface="Arial"/>
              <a:cs typeface="Arial"/>
            </a:endParaRPr>
          </a:p>
        </p:txBody>
      </p:sp>
      <p:sp>
        <p:nvSpPr>
          <p:cNvPr id="35" name="object 35"/>
          <p:cNvSpPr txBox="1">
            <a:spLocks noGrp="1"/>
          </p:cNvSpPr>
          <p:nvPr>
            <p:ph type="sldNum" sz="quarter" idx="12"/>
          </p:nvPr>
        </p:nvSpPr>
        <p:spPr>
          <a:xfrm>
            <a:off x="7968643" y="6158424"/>
            <a:ext cx="194934" cy="184666"/>
          </a:xfrm>
          <a:prstGeom prst="rect">
            <a:avLst/>
          </a:prstGeom>
        </p:spPr>
        <p:txBody>
          <a:bodyPr vert="horz" wrap="square" lIns="0" tIns="0" rIns="0" bIns="0" rtlCol="0">
            <a:spAutoFit/>
          </a:bodyPr>
          <a:lstStyle/>
          <a:p>
            <a:pPr marL="22253"/>
            <a:fld id="{81D60167-4931-47E6-BA6A-407CBD079E47}" type="slidenum">
              <a:rPr spc="-9" dirty="0"/>
              <a:pPr marL="22253"/>
              <a:t>26</a:t>
            </a:fld>
            <a:endParaRPr spc="-9" dirty="0"/>
          </a:p>
        </p:txBody>
      </p:sp>
      <p:sp>
        <p:nvSpPr>
          <p:cNvPr id="15" name="object 15"/>
          <p:cNvSpPr txBox="1"/>
          <p:nvPr/>
        </p:nvSpPr>
        <p:spPr>
          <a:xfrm>
            <a:off x="987933" y="1781468"/>
            <a:ext cx="6979087" cy="753549"/>
          </a:xfrm>
          <a:prstGeom prst="rect">
            <a:avLst/>
          </a:prstGeom>
        </p:spPr>
        <p:txBody>
          <a:bodyPr vert="horz" wrap="square" lIns="0" tIns="0" rIns="0" bIns="0" rtlCol="0">
            <a:spAutoFit/>
          </a:bodyPr>
          <a:lstStyle/>
          <a:p>
            <a:pPr marL="251461" marR="4453" indent="-240335">
              <a:buClr>
                <a:srgbClr val="126D92"/>
              </a:buClr>
              <a:buSzPct val="85185"/>
              <a:buFont typeface="Wingdings 2"/>
              <a:buChar char=""/>
              <a:tabLst>
                <a:tab pos="251461" algn="l"/>
              </a:tabLst>
            </a:pPr>
            <a:r>
              <a:rPr sz="2400" spc="-18" dirty="0">
                <a:latin typeface="Arial"/>
                <a:cs typeface="Arial"/>
              </a:rPr>
              <a:t>We</a:t>
            </a:r>
            <a:r>
              <a:rPr sz="2400" spc="-13" dirty="0">
                <a:latin typeface="Arial"/>
                <a:cs typeface="Arial"/>
              </a:rPr>
              <a:t> </a:t>
            </a:r>
            <a:r>
              <a:rPr sz="2400" spc="-4" dirty="0">
                <a:latin typeface="Arial"/>
                <a:cs typeface="Arial"/>
              </a:rPr>
              <a:t>evaluat</a:t>
            </a:r>
            <a:r>
              <a:rPr sz="2400" dirty="0">
                <a:latin typeface="Arial"/>
                <a:cs typeface="Arial"/>
              </a:rPr>
              <a:t>e </a:t>
            </a:r>
            <a:r>
              <a:rPr sz="2400" spc="-4" dirty="0">
                <a:latin typeface="Arial"/>
                <a:cs typeface="Arial"/>
              </a:rPr>
              <a:t>th</a:t>
            </a:r>
            <a:r>
              <a:rPr sz="2400" dirty="0">
                <a:latin typeface="Arial"/>
                <a:cs typeface="Arial"/>
              </a:rPr>
              <a:t>e </a:t>
            </a:r>
            <a:r>
              <a:rPr sz="2400" spc="-18" dirty="0">
                <a:latin typeface="Arial"/>
                <a:cs typeface="Arial"/>
              </a:rPr>
              <a:t>erro</a:t>
            </a:r>
            <a:r>
              <a:rPr sz="2400" spc="-13" dirty="0">
                <a:latin typeface="Arial"/>
                <a:cs typeface="Arial"/>
              </a:rPr>
              <a:t>r</a:t>
            </a:r>
            <a:r>
              <a:rPr sz="2400" dirty="0">
                <a:latin typeface="Arial"/>
                <a:cs typeface="Arial"/>
              </a:rPr>
              <a:t> </a:t>
            </a:r>
            <a:r>
              <a:rPr sz="2400" spc="-4" dirty="0">
                <a:latin typeface="Arial"/>
                <a:cs typeface="Arial"/>
              </a:rPr>
              <a:t>gradien</a:t>
            </a:r>
            <a:r>
              <a:rPr sz="2400" dirty="0">
                <a:latin typeface="Arial"/>
                <a:cs typeface="Arial"/>
              </a:rPr>
              <a:t>t</a:t>
            </a:r>
            <a:r>
              <a:rPr sz="2400" spc="-4" dirty="0">
                <a:latin typeface="Arial"/>
                <a:cs typeface="Arial"/>
              </a:rPr>
              <a:t> </a:t>
            </a:r>
            <a:r>
              <a:rPr sz="2400" dirty="0">
                <a:latin typeface="Arial"/>
                <a:cs typeface="Arial"/>
              </a:rPr>
              <a:t>at </a:t>
            </a:r>
            <a:r>
              <a:rPr sz="2400" spc="-4" dirty="0">
                <a:latin typeface="Arial"/>
                <a:cs typeface="Arial"/>
              </a:rPr>
              <a:t>tim</a:t>
            </a:r>
            <a:r>
              <a:rPr sz="2400" dirty="0">
                <a:latin typeface="Arial"/>
                <a:cs typeface="Arial"/>
              </a:rPr>
              <a:t>e</a:t>
            </a:r>
            <a:r>
              <a:rPr sz="2400" spc="4" dirty="0">
                <a:latin typeface="Arial"/>
                <a:cs typeface="Arial"/>
              </a:rPr>
              <a:t> </a:t>
            </a:r>
            <a:r>
              <a:rPr sz="2400" i="1" dirty="0">
                <a:latin typeface="Arial"/>
                <a:cs typeface="Arial"/>
              </a:rPr>
              <a:t>i</a:t>
            </a:r>
            <a:r>
              <a:rPr sz="2400" i="1" spc="-26" dirty="0">
                <a:latin typeface="Arial"/>
                <a:cs typeface="Arial"/>
              </a:rPr>
              <a:t> </a:t>
            </a:r>
            <a:r>
              <a:rPr sz="2400" spc="-4" dirty="0">
                <a:latin typeface="Arial"/>
                <a:cs typeface="Arial"/>
              </a:rPr>
              <a:t>wit</a:t>
            </a:r>
            <a:r>
              <a:rPr sz="2400" dirty="0">
                <a:latin typeface="Arial"/>
                <a:cs typeface="Arial"/>
              </a:rPr>
              <a:t>h</a:t>
            </a:r>
            <a:r>
              <a:rPr sz="2400" spc="4" dirty="0">
                <a:latin typeface="Arial"/>
                <a:cs typeface="Arial"/>
              </a:rPr>
              <a:t> </a:t>
            </a:r>
            <a:r>
              <a:rPr sz="2400" spc="-4" dirty="0">
                <a:latin typeface="Arial"/>
                <a:cs typeface="Arial"/>
              </a:rPr>
              <a:t>respect t</a:t>
            </a:r>
            <a:r>
              <a:rPr sz="2400" dirty="0">
                <a:latin typeface="Arial"/>
                <a:cs typeface="Arial"/>
              </a:rPr>
              <a:t>o</a:t>
            </a:r>
            <a:r>
              <a:rPr sz="2400" spc="-4" dirty="0">
                <a:latin typeface="Arial"/>
                <a:cs typeface="Arial"/>
              </a:rPr>
              <a:t> th</a:t>
            </a:r>
            <a:r>
              <a:rPr sz="2400" dirty="0">
                <a:latin typeface="Arial"/>
                <a:cs typeface="Arial"/>
              </a:rPr>
              <a:t>e</a:t>
            </a:r>
            <a:r>
              <a:rPr sz="2400" spc="-4" dirty="0">
                <a:latin typeface="Arial"/>
                <a:cs typeface="Arial"/>
              </a:rPr>
              <a:t> weigh</a:t>
            </a:r>
            <a:r>
              <a:rPr sz="2400" dirty="0">
                <a:latin typeface="Arial"/>
                <a:cs typeface="Arial"/>
              </a:rPr>
              <a:t>t </a:t>
            </a:r>
            <a:r>
              <a:rPr sz="2400" spc="-13" dirty="0">
                <a:latin typeface="Arial"/>
                <a:cs typeface="Arial"/>
              </a:rPr>
              <a:t>in</a:t>
            </a:r>
            <a:r>
              <a:rPr sz="2400" spc="-4" dirty="0">
                <a:latin typeface="Arial"/>
                <a:cs typeface="Arial"/>
              </a:rPr>
              <a:t> th</a:t>
            </a:r>
            <a:r>
              <a:rPr sz="2400" dirty="0">
                <a:latin typeface="Arial"/>
                <a:cs typeface="Arial"/>
              </a:rPr>
              <a:t>e</a:t>
            </a:r>
            <a:r>
              <a:rPr sz="2400" spc="-4" dirty="0">
                <a:latin typeface="Arial"/>
                <a:cs typeface="Arial"/>
              </a:rPr>
              <a:t> </a:t>
            </a:r>
            <a:r>
              <a:rPr sz="2400" spc="-18" dirty="0">
                <a:latin typeface="Arial"/>
                <a:cs typeface="Arial"/>
              </a:rPr>
              <a:t>RKHS</a:t>
            </a:r>
            <a:endParaRPr sz="2400" dirty="0">
              <a:latin typeface="Arial"/>
              <a:cs typeface="Arial"/>
            </a:endParaRPr>
          </a:p>
        </p:txBody>
      </p:sp>
      <p:sp>
        <p:nvSpPr>
          <p:cNvPr id="16" name="object 16"/>
          <p:cNvSpPr/>
          <p:nvPr/>
        </p:nvSpPr>
        <p:spPr>
          <a:xfrm>
            <a:off x="1196161" y="2887615"/>
            <a:ext cx="289306" cy="213514"/>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1053406" y="3172938"/>
            <a:ext cx="590450" cy="239137"/>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1738283" y="3139132"/>
            <a:ext cx="155296" cy="57582"/>
          </a:xfrm>
          <a:custGeom>
            <a:avLst/>
            <a:gdLst/>
            <a:ahLst/>
            <a:cxnLst/>
            <a:rect l="l" t="t" r="r" b="b"/>
            <a:pathLst>
              <a:path w="181610" h="63500">
                <a:moveTo>
                  <a:pt x="181356" y="60960"/>
                </a:moveTo>
                <a:lnTo>
                  <a:pt x="180594" y="54864"/>
                </a:lnTo>
                <a:lnTo>
                  <a:pt x="178308" y="53340"/>
                </a:lnTo>
                <a:lnTo>
                  <a:pt x="178308" y="52578"/>
                </a:lnTo>
                <a:lnTo>
                  <a:pt x="3810" y="53340"/>
                </a:lnTo>
                <a:lnTo>
                  <a:pt x="2286" y="54864"/>
                </a:lnTo>
                <a:lnTo>
                  <a:pt x="1524" y="54864"/>
                </a:lnTo>
                <a:lnTo>
                  <a:pt x="1524" y="57150"/>
                </a:lnTo>
                <a:lnTo>
                  <a:pt x="0" y="57912"/>
                </a:lnTo>
                <a:lnTo>
                  <a:pt x="1524" y="60960"/>
                </a:lnTo>
                <a:lnTo>
                  <a:pt x="2286" y="61722"/>
                </a:lnTo>
                <a:lnTo>
                  <a:pt x="3810" y="62484"/>
                </a:lnTo>
                <a:lnTo>
                  <a:pt x="9144" y="63246"/>
                </a:lnTo>
                <a:lnTo>
                  <a:pt x="172212" y="63246"/>
                </a:lnTo>
                <a:lnTo>
                  <a:pt x="178308" y="62484"/>
                </a:lnTo>
                <a:lnTo>
                  <a:pt x="180594" y="61722"/>
                </a:lnTo>
                <a:lnTo>
                  <a:pt x="181356" y="60960"/>
                </a:lnTo>
                <a:close/>
              </a:path>
              <a:path w="181610" h="63500">
                <a:moveTo>
                  <a:pt x="181356" y="7620"/>
                </a:moveTo>
                <a:lnTo>
                  <a:pt x="180594" y="1524"/>
                </a:lnTo>
                <a:lnTo>
                  <a:pt x="178308" y="762"/>
                </a:lnTo>
                <a:lnTo>
                  <a:pt x="178308" y="0"/>
                </a:lnTo>
                <a:lnTo>
                  <a:pt x="3810" y="762"/>
                </a:lnTo>
                <a:lnTo>
                  <a:pt x="2286" y="1524"/>
                </a:lnTo>
                <a:lnTo>
                  <a:pt x="1524" y="1524"/>
                </a:lnTo>
                <a:lnTo>
                  <a:pt x="1524" y="4572"/>
                </a:lnTo>
                <a:lnTo>
                  <a:pt x="0" y="5334"/>
                </a:lnTo>
                <a:lnTo>
                  <a:pt x="1524" y="7620"/>
                </a:lnTo>
                <a:lnTo>
                  <a:pt x="2286" y="9144"/>
                </a:lnTo>
                <a:lnTo>
                  <a:pt x="3810" y="9906"/>
                </a:lnTo>
                <a:lnTo>
                  <a:pt x="9144" y="10668"/>
                </a:lnTo>
                <a:lnTo>
                  <a:pt x="172212" y="10668"/>
                </a:lnTo>
                <a:lnTo>
                  <a:pt x="178308" y="9906"/>
                </a:lnTo>
                <a:lnTo>
                  <a:pt x="180594" y="9144"/>
                </a:lnTo>
                <a:lnTo>
                  <a:pt x="181356" y="7620"/>
                </a:lnTo>
                <a:close/>
              </a:path>
            </a:pathLst>
          </a:custGeom>
          <a:solidFill>
            <a:srgbClr val="000000"/>
          </a:solidFill>
        </p:spPr>
        <p:txBody>
          <a:bodyPr wrap="square" lIns="0" tIns="0" rIns="0" bIns="0" rtlCol="0"/>
          <a:lstStyle/>
          <a:p>
            <a:endParaRPr/>
          </a:p>
        </p:txBody>
      </p:sp>
      <p:sp>
        <p:nvSpPr>
          <p:cNvPr id="19" name="object 19"/>
          <p:cNvSpPr/>
          <p:nvPr/>
        </p:nvSpPr>
        <p:spPr>
          <a:xfrm>
            <a:off x="1996258" y="2853067"/>
            <a:ext cx="706434" cy="559004"/>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2796466" y="3139132"/>
            <a:ext cx="155296" cy="57582"/>
          </a:xfrm>
          <a:custGeom>
            <a:avLst/>
            <a:gdLst/>
            <a:ahLst/>
            <a:cxnLst/>
            <a:rect l="l" t="t" r="r" b="b"/>
            <a:pathLst>
              <a:path w="181610" h="63500">
                <a:moveTo>
                  <a:pt x="181356" y="60960"/>
                </a:moveTo>
                <a:lnTo>
                  <a:pt x="179832" y="54864"/>
                </a:lnTo>
                <a:lnTo>
                  <a:pt x="179070" y="53340"/>
                </a:lnTo>
                <a:lnTo>
                  <a:pt x="179070" y="52578"/>
                </a:lnTo>
                <a:lnTo>
                  <a:pt x="3810" y="53340"/>
                </a:lnTo>
                <a:lnTo>
                  <a:pt x="2286" y="54864"/>
                </a:lnTo>
                <a:lnTo>
                  <a:pt x="762" y="54864"/>
                </a:lnTo>
                <a:lnTo>
                  <a:pt x="762" y="57150"/>
                </a:lnTo>
                <a:lnTo>
                  <a:pt x="0" y="57912"/>
                </a:lnTo>
                <a:lnTo>
                  <a:pt x="762" y="60960"/>
                </a:lnTo>
                <a:lnTo>
                  <a:pt x="3810" y="62484"/>
                </a:lnTo>
                <a:lnTo>
                  <a:pt x="9144" y="63246"/>
                </a:lnTo>
                <a:lnTo>
                  <a:pt x="172212" y="63246"/>
                </a:lnTo>
                <a:lnTo>
                  <a:pt x="179070" y="62484"/>
                </a:lnTo>
                <a:lnTo>
                  <a:pt x="181356" y="60960"/>
                </a:lnTo>
                <a:close/>
              </a:path>
              <a:path w="181610" h="63500">
                <a:moveTo>
                  <a:pt x="181356" y="7620"/>
                </a:moveTo>
                <a:lnTo>
                  <a:pt x="179832" y="1524"/>
                </a:lnTo>
                <a:lnTo>
                  <a:pt x="179070" y="762"/>
                </a:lnTo>
                <a:lnTo>
                  <a:pt x="179070" y="0"/>
                </a:lnTo>
                <a:lnTo>
                  <a:pt x="3810" y="762"/>
                </a:lnTo>
                <a:lnTo>
                  <a:pt x="2286" y="1524"/>
                </a:lnTo>
                <a:lnTo>
                  <a:pt x="762" y="1524"/>
                </a:lnTo>
                <a:lnTo>
                  <a:pt x="762" y="4572"/>
                </a:lnTo>
                <a:lnTo>
                  <a:pt x="0" y="5334"/>
                </a:lnTo>
                <a:lnTo>
                  <a:pt x="762" y="7620"/>
                </a:lnTo>
                <a:lnTo>
                  <a:pt x="2286" y="9144"/>
                </a:lnTo>
                <a:lnTo>
                  <a:pt x="3810" y="9906"/>
                </a:lnTo>
                <a:lnTo>
                  <a:pt x="9144" y="10668"/>
                </a:lnTo>
                <a:lnTo>
                  <a:pt x="172212" y="10668"/>
                </a:lnTo>
                <a:lnTo>
                  <a:pt x="179070" y="9906"/>
                </a:lnTo>
                <a:lnTo>
                  <a:pt x="181356" y="7620"/>
                </a:lnTo>
                <a:close/>
              </a:path>
            </a:pathLst>
          </a:custGeom>
          <a:solidFill>
            <a:srgbClr val="000000"/>
          </a:solidFill>
        </p:spPr>
        <p:txBody>
          <a:bodyPr wrap="square" lIns="0" tIns="0" rIns="0" bIns="0" rtlCol="0"/>
          <a:lstStyle/>
          <a:p>
            <a:endParaRPr/>
          </a:p>
        </p:txBody>
      </p:sp>
      <p:sp>
        <p:nvSpPr>
          <p:cNvPr id="21" name="object 21"/>
          <p:cNvSpPr/>
          <p:nvPr/>
        </p:nvSpPr>
        <p:spPr>
          <a:xfrm>
            <a:off x="3043859" y="2887615"/>
            <a:ext cx="1046727" cy="524456"/>
          </a:xfrm>
          <a:prstGeom prst="rect">
            <a:avLst/>
          </a:prstGeom>
          <a:blipFill>
            <a:blip r:embed="rId6" cstate="print"/>
            <a:stretch>
              <a:fillRect/>
            </a:stretch>
          </a:blipFill>
        </p:spPr>
        <p:txBody>
          <a:bodyPr wrap="square" lIns="0" tIns="0" rIns="0" bIns="0" rtlCol="0"/>
          <a:lstStyle/>
          <a:p>
            <a:endParaRPr/>
          </a:p>
        </p:txBody>
      </p:sp>
      <p:sp>
        <p:nvSpPr>
          <p:cNvPr id="23" name="object 23"/>
          <p:cNvSpPr/>
          <p:nvPr/>
        </p:nvSpPr>
        <p:spPr>
          <a:xfrm>
            <a:off x="4554341" y="2876214"/>
            <a:ext cx="1448748" cy="547258"/>
          </a:xfrm>
          <a:prstGeom prst="rect">
            <a:avLst/>
          </a:prstGeom>
          <a:blipFill>
            <a:blip r:embed="rId7" cstate="print"/>
            <a:stretch>
              <a:fillRect/>
            </a:stretch>
          </a:blipFill>
        </p:spPr>
        <p:txBody>
          <a:bodyPr wrap="square" lIns="0" tIns="0" rIns="0" bIns="0" rtlCol="0"/>
          <a:lstStyle/>
          <a:p>
            <a:endParaRPr/>
          </a:p>
        </p:txBody>
      </p:sp>
      <p:sp>
        <p:nvSpPr>
          <p:cNvPr id="24" name="object 24"/>
          <p:cNvSpPr/>
          <p:nvPr/>
        </p:nvSpPr>
        <p:spPr>
          <a:xfrm>
            <a:off x="1738283" y="3139132"/>
            <a:ext cx="155296" cy="57582"/>
          </a:xfrm>
          <a:custGeom>
            <a:avLst/>
            <a:gdLst/>
            <a:ahLst/>
            <a:cxnLst/>
            <a:rect l="l" t="t" r="r" b="b"/>
            <a:pathLst>
              <a:path w="181610" h="63500">
                <a:moveTo>
                  <a:pt x="181356" y="60960"/>
                </a:moveTo>
                <a:lnTo>
                  <a:pt x="180594" y="54864"/>
                </a:lnTo>
                <a:lnTo>
                  <a:pt x="178308" y="53340"/>
                </a:lnTo>
                <a:lnTo>
                  <a:pt x="178308" y="52578"/>
                </a:lnTo>
                <a:lnTo>
                  <a:pt x="3810" y="53340"/>
                </a:lnTo>
                <a:lnTo>
                  <a:pt x="2286" y="54864"/>
                </a:lnTo>
                <a:lnTo>
                  <a:pt x="1524" y="54864"/>
                </a:lnTo>
                <a:lnTo>
                  <a:pt x="1524" y="57150"/>
                </a:lnTo>
                <a:lnTo>
                  <a:pt x="0" y="57912"/>
                </a:lnTo>
                <a:lnTo>
                  <a:pt x="1524" y="60960"/>
                </a:lnTo>
                <a:lnTo>
                  <a:pt x="2286" y="61722"/>
                </a:lnTo>
                <a:lnTo>
                  <a:pt x="3810" y="62484"/>
                </a:lnTo>
                <a:lnTo>
                  <a:pt x="9144" y="63246"/>
                </a:lnTo>
                <a:lnTo>
                  <a:pt x="172212" y="63246"/>
                </a:lnTo>
                <a:lnTo>
                  <a:pt x="178308" y="62484"/>
                </a:lnTo>
                <a:lnTo>
                  <a:pt x="180594" y="61722"/>
                </a:lnTo>
                <a:lnTo>
                  <a:pt x="181356" y="60960"/>
                </a:lnTo>
                <a:close/>
              </a:path>
              <a:path w="181610" h="63500">
                <a:moveTo>
                  <a:pt x="181356" y="7620"/>
                </a:moveTo>
                <a:lnTo>
                  <a:pt x="180594" y="1524"/>
                </a:lnTo>
                <a:lnTo>
                  <a:pt x="178308" y="762"/>
                </a:lnTo>
                <a:lnTo>
                  <a:pt x="178308" y="0"/>
                </a:lnTo>
                <a:lnTo>
                  <a:pt x="3810" y="762"/>
                </a:lnTo>
                <a:lnTo>
                  <a:pt x="2286" y="1524"/>
                </a:lnTo>
                <a:lnTo>
                  <a:pt x="1524" y="1524"/>
                </a:lnTo>
                <a:lnTo>
                  <a:pt x="1524" y="4572"/>
                </a:lnTo>
                <a:lnTo>
                  <a:pt x="0" y="5334"/>
                </a:lnTo>
                <a:lnTo>
                  <a:pt x="1524" y="7620"/>
                </a:lnTo>
                <a:lnTo>
                  <a:pt x="2286" y="9144"/>
                </a:lnTo>
                <a:lnTo>
                  <a:pt x="3810" y="9906"/>
                </a:lnTo>
                <a:lnTo>
                  <a:pt x="9144" y="10668"/>
                </a:lnTo>
                <a:lnTo>
                  <a:pt x="172212" y="10668"/>
                </a:lnTo>
                <a:lnTo>
                  <a:pt x="178308" y="9906"/>
                </a:lnTo>
                <a:lnTo>
                  <a:pt x="180594" y="9144"/>
                </a:lnTo>
                <a:lnTo>
                  <a:pt x="181356" y="7620"/>
                </a:lnTo>
                <a:close/>
              </a:path>
            </a:pathLst>
          </a:custGeom>
          <a:solidFill>
            <a:srgbClr val="000000"/>
          </a:solidFill>
        </p:spPr>
        <p:txBody>
          <a:bodyPr wrap="square" lIns="0" tIns="0" rIns="0" bIns="0" rtlCol="0"/>
          <a:lstStyle/>
          <a:p>
            <a:endParaRPr/>
          </a:p>
        </p:txBody>
      </p:sp>
      <p:sp>
        <p:nvSpPr>
          <p:cNvPr id="25" name="object 25"/>
          <p:cNvSpPr/>
          <p:nvPr/>
        </p:nvSpPr>
        <p:spPr>
          <a:xfrm>
            <a:off x="2796466" y="3139132"/>
            <a:ext cx="155296" cy="57582"/>
          </a:xfrm>
          <a:custGeom>
            <a:avLst/>
            <a:gdLst/>
            <a:ahLst/>
            <a:cxnLst/>
            <a:rect l="l" t="t" r="r" b="b"/>
            <a:pathLst>
              <a:path w="181610" h="63500">
                <a:moveTo>
                  <a:pt x="181356" y="60960"/>
                </a:moveTo>
                <a:lnTo>
                  <a:pt x="179832" y="54864"/>
                </a:lnTo>
                <a:lnTo>
                  <a:pt x="179070" y="53340"/>
                </a:lnTo>
                <a:lnTo>
                  <a:pt x="179070" y="52578"/>
                </a:lnTo>
                <a:lnTo>
                  <a:pt x="3810" y="53340"/>
                </a:lnTo>
                <a:lnTo>
                  <a:pt x="2286" y="54864"/>
                </a:lnTo>
                <a:lnTo>
                  <a:pt x="762" y="54864"/>
                </a:lnTo>
                <a:lnTo>
                  <a:pt x="762" y="57150"/>
                </a:lnTo>
                <a:lnTo>
                  <a:pt x="0" y="57912"/>
                </a:lnTo>
                <a:lnTo>
                  <a:pt x="762" y="60960"/>
                </a:lnTo>
                <a:lnTo>
                  <a:pt x="3810" y="62484"/>
                </a:lnTo>
                <a:lnTo>
                  <a:pt x="9144" y="63246"/>
                </a:lnTo>
                <a:lnTo>
                  <a:pt x="172212" y="63246"/>
                </a:lnTo>
                <a:lnTo>
                  <a:pt x="179070" y="62484"/>
                </a:lnTo>
                <a:lnTo>
                  <a:pt x="181356" y="60960"/>
                </a:lnTo>
                <a:close/>
              </a:path>
              <a:path w="181610" h="63500">
                <a:moveTo>
                  <a:pt x="181356" y="7620"/>
                </a:moveTo>
                <a:lnTo>
                  <a:pt x="179832" y="1524"/>
                </a:lnTo>
                <a:lnTo>
                  <a:pt x="179070" y="762"/>
                </a:lnTo>
                <a:lnTo>
                  <a:pt x="179070" y="0"/>
                </a:lnTo>
                <a:lnTo>
                  <a:pt x="3810" y="762"/>
                </a:lnTo>
                <a:lnTo>
                  <a:pt x="2286" y="1524"/>
                </a:lnTo>
                <a:lnTo>
                  <a:pt x="762" y="1524"/>
                </a:lnTo>
                <a:lnTo>
                  <a:pt x="762" y="4572"/>
                </a:lnTo>
                <a:lnTo>
                  <a:pt x="0" y="5334"/>
                </a:lnTo>
                <a:lnTo>
                  <a:pt x="762" y="7620"/>
                </a:lnTo>
                <a:lnTo>
                  <a:pt x="2286" y="9144"/>
                </a:lnTo>
                <a:lnTo>
                  <a:pt x="3810" y="9906"/>
                </a:lnTo>
                <a:lnTo>
                  <a:pt x="9144" y="10668"/>
                </a:lnTo>
                <a:lnTo>
                  <a:pt x="172212" y="10668"/>
                </a:lnTo>
                <a:lnTo>
                  <a:pt x="179070" y="9906"/>
                </a:lnTo>
                <a:lnTo>
                  <a:pt x="181356" y="7620"/>
                </a:lnTo>
                <a:close/>
              </a:path>
            </a:pathLst>
          </a:custGeom>
          <a:solidFill>
            <a:srgbClr val="000000"/>
          </a:solidFill>
        </p:spPr>
        <p:txBody>
          <a:bodyPr wrap="square" lIns="0" tIns="0" rIns="0" bIns="0" rtlCol="0"/>
          <a:lstStyle/>
          <a:p>
            <a:endParaRPr/>
          </a:p>
        </p:txBody>
      </p:sp>
      <p:sp>
        <p:nvSpPr>
          <p:cNvPr id="26" name="object 26"/>
          <p:cNvSpPr/>
          <p:nvPr/>
        </p:nvSpPr>
        <p:spPr>
          <a:xfrm>
            <a:off x="4268727" y="3152607"/>
            <a:ext cx="155296" cy="58158"/>
          </a:xfrm>
          <a:custGeom>
            <a:avLst/>
            <a:gdLst/>
            <a:ahLst/>
            <a:cxnLst/>
            <a:rect l="l" t="t" r="r" b="b"/>
            <a:pathLst>
              <a:path w="181610" h="64135">
                <a:moveTo>
                  <a:pt x="181356" y="60960"/>
                </a:moveTo>
                <a:lnTo>
                  <a:pt x="179832" y="54864"/>
                </a:lnTo>
                <a:lnTo>
                  <a:pt x="179070" y="54102"/>
                </a:lnTo>
                <a:lnTo>
                  <a:pt x="179070" y="53340"/>
                </a:lnTo>
                <a:lnTo>
                  <a:pt x="3810" y="54102"/>
                </a:lnTo>
                <a:lnTo>
                  <a:pt x="2286" y="54864"/>
                </a:lnTo>
                <a:lnTo>
                  <a:pt x="762" y="54864"/>
                </a:lnTo>
                <a:lnTo>
                  <a:pt x="762" y="57912"/>
                </a:lnTo>
                <a:lnTo>
                  <a:pt x="0" y="58674"/>
                </a:lnTo>
                <a:lnTo>
                  <a:pt x="762" y="60960"/>
                </a:lnTo>
                <a:lnTo>
                  <a:pt x="2286" y="61722"/>
                </a:lnTo>
                <a:lnTo>
                  <a:pt x="3810" y="63246"/>
                </a:lnTo>
                <a:lnTo>
                  <a:pt x="9144" y="64008"/>
                </a:lnTo>
                <a:lnTo>
                  <a:pt x="172212" y="64008"/>
                </a:lnTo>
                <a:lnTo>
                  <a:pt x="179070" y="63246"/>
                </a:lnTo>
                <a:lnTo>
                  <a:pt x="181356" y="60960"/>
                </a:lnTo>
                <a:close/>
              </a:path>
              <a:path w="181610" h="64135">
                <a:moveTo>
                  <a:pt x="181356" y="8382"/>
                </a:moveTo>
                <a:lnTo>
                  <a:pt x="179832" y="2286"/>
                </a:lnTo>
                <a:lnTo>
                  <a:pt x="179070" y="1524"/>
                </a:lnTo>
                <a:lnTo>
                  <a:pt x="179070" y="0"/>
                </a:lnTo>
                <a:lnTo>
                  <a:pt x="3810" y="1524"/>
                </a:lnTo>
                <a:lnTo>
                  <a:pt x="2286" y="2286"/>
                </a:lnTo>
                <a:lnTo>
                  <a:pt x="762" y="2286"/>
                </a:lnTo>
                <a:lnTo>
                  <a:pt x="762" y="4572"/>
                </a:lnTo>
                <a:lnTo>
                  <a:pt x="0" y="6096"/>
                </a:lnTo>
                <a:lnTo>
                  <a:pt x="762" y="8382"/>
                </a:lnTo>
                <a:lnTo>
                  <a:pt x="3810" y="9906"/>
                </a:lnTo>
                <a:lnTo>
                  <a:pt x="9144" y="11430"/>
                </a:lnTo>
                <a:lnTo>
                  <a:pt x="172212" y="11430"/>
                </a:lnTo>
                <a:lnTo>
                  <a:pt x="179070" y="9906"/>
                </a:lnTo>
                <a:lnTo>
                  <a:pt x="181356" y="8382"/>
                </a:lnTo>
                <a:close/>
              </a:path>
            </a:pathLst>
          </a:custGeom>
          <a:solidFill>
            <a:srgbClr val="000000"/>
          </a:solidFill>
        </p:spPr>
        <p:txBody>
          <a:bodyPr wrap="square" lIns="0" tIns="0" rIns="0" bIns="0" rtlCol="0"/>
          <a:lstStyle/>
          <a:p>
            <a:endParaRPr/>
          </a:p>
        </p:txBody>
      </p:sp>
      <p:sp>
        <p:nvSpPr>
          <p:cNvPr id="27" name="object 27"/>
          <p:cNvSpPr/>
          <p:nvPr/>
        </p:nvSpPr>
        <p:spPr>
          <a:xfrm>
            <a:off x="6933914" y="3084897"/>
            <a:ext cx="534957" cy="163071"/>
          </a:xfrm>
          <a:prstGeom prst="rect">
            <a:avLst/>
          </a:prstGeom>
          <a:blipFill>
            <a:blip r:embed="rId8" cstate="print"/>
            <a:stretch>
              <a:fillRect/>
            </a:stretch>
          </a:blipFill>
        </p:spPr>
        <p:txBody>
          <a:bodyPr wrap="square" lIns="0" tIns="0" rIns="0" bIns="0" rtlCol="0"/>
          <a:lstStyle/>
          <a:p>
            <a:endParaRPr/>
          </a:p>
        </p:txBody>
      </p:sp>
      <p:sp>
        <p:nvSpPr>
          <p:cNvPr id="28" name="object 28"/>
          <p:cNvSpPr/>
          <p:nvPr/>
        </p:nvSpPr>
        <p:spPr>
          <a:xfrm>
            <a:off x="7567579" y="3014410"/>
            <a:ext cx="278240" cy="323380"/>
          </a:xfrm>
          <a:prstGeom prst="rect">
            <a:avLst/>
          </a:prstGeom>
          <a:blipFill>
            <a:blip r:embed="rId9" cstate="print"/>
            <a:stretch>
              <a:fillRect/>
            </a:stretch>
          </a:blipFill>
        </p:spPr>
        <p:txBody>
          <a:bodyPr wrap="square" lIns="0" tIns="0" rIns="0" bIns="0" rtlCol="0"/>
          <a:lstStyle/>
          <a:p>
            <a:endParaRPr/>
          </a:p>
        </p:txBody>
      </p:sp>
      <p:sp>
        <p:nvSpPr>
          <p:cNvPr id="29" name="object 29"/>
          <p:cNvSpPr/>
          <p:nvPr/>
        </p:nvSpPr>
        <p:spPr>
          <a:xfrm>
            <a:off x="7938020" y="3160901"/>
            <a:ext cx="141721" cy="54127"/>
          </a:xfrm>
          <a:custGeom>
            <a:avLst/>
            <a:gdLst/>
            <a:ahLst/>
            <a:cxnLst/>
            <a:rect l="l" t="t" r="r" b="b"/>
            <a:pathLst>
              <a:path w="165735" h="59689">
                <a:moveTo>
                  <a:pt x="165353" y="57150"/>
                </a:moveTo>
                <a:lnTo>
                  <a:pt x="164591" y="51054"/>
                </a:lnTo>
                <a:lnTo>
                  <a:pt x="163067" y="50292"/>
                </a:lnTo>
                <a:lnTo>
                  <a:pt x="163067" y="49530"/>
                </a:lnTo>
                <a:lnTo>
                  <a:pt x="2285" y="50292"/>
                </a:lnTo>
                <a:lnTo>
                  <a:pt x="1523" y="51054"/>
                </a:lnTo>
                <a:lnTo>
                  <a:pt x="761" y="51054"/>
                </a:lnTo>
                <a:lnTo>
                  <a:pt x="761" y="54102"/>
                </a:lnTo>
                <a:lnTo>
                  <a:pt x="0" y="54864"/>
                </a:lnTo>
                <a:lnTo>
                  <a:pt x="761" y="57150"/>
                </a:lnTo>
                <a:lnTo>
                  <a:pt x="2285" y="58674"/>
                </a:lnTo>
                <a:lnTo>
                  <a:pt x="7619" y="59436"/>
                </a:lnTo>
                <a:lnTo>
                  <a:pt x="156971" y="59436"/>
                </a:lnTo>
                <a:lnTo>
                  <a:pt x="163829" y="58674"/>
                </a:lnTo>
                <a:lnTo>
                  <a:pt x="165353" y="57150"/>
                </a:lnTo>
                <a:close/>
              </a:path>
              <a:path w="165735" h="59689">
                <a:moveTo>
                  <a:pt x="165353" y="7620"/>
                </a:moveTo>
                <a:lnTo>
                  <a:pt x="164591" y="2286"/>
                </a:lnTo>
                <a:lnTo>
                  <a:pt x="163829" y="1524"/>
                </a:lnTo>
                <a:lnTo>
                  <a:pt x="163829" y="0"/>
                </a:lnTo>
                <a:lnTo>
                  <a:pt x="2285" y="1524"/>
                </a:lnTo>
                <a:lnTo>
                  <a:pt x="1523" y="2286"/>
                </a:lnTo>
                <a:lnTo>
                  <a:pt x="761" y="2286"/>
                </a:lnTo>
                <a:lnTo>
                  <a:pt x="761" y="3810"/>
                </a:lnTo>
                <a:lnTo>
                  <a:pt x="0" y="5334"/>
                </a:lnTo>
                <a:lnTo>
                  <a:pt x="761" y="7620"/>
                </a:lnTo>
                <a:lnTo>
                  <a:pt x="2285" y="9906"/>
                </a:lnTo>
                <a:lnTo>
                  <a:pt x="7619" y="10668"/>
                </a:lnTo>
                <a:lnTo>
                  <a:pt x="156971" y="10668"/>
                </a:lnTo>
                <a:lnTo>
                  <a:pt x="163067" y="9906"/>
                </a:lnTo>
                <a:lnTo>
                  <a:pt x="165353" y="7620"/>
                </a:lnTo>
                <a:close/>
              </a:path>
            </a:pathLst>
          </a:custGeom>
          <a:solidFill>
            <a:srgbClr val="000000"/>
          </a:solidFill>
        </p:spPr>
        <p:txBody>
          <a:bodyPr wrap="square" lIns="0" tIns="0" rIns="0" bIns="0" rtlCol="0"/>
          <a:lstStyle/>
          <a:p>
            <a:endParaRPr/>
          </a:p>
        </p:txBody>
      </p:sp>
      <p:sp>
        <p:nvSpPr>
          <p:cNvPr id="30" name="object 30"/>
          <p:cNvSpPr/>
          <p:nvPr/>
        </p:nvSpPr>
        <p:spPr>
          <a:xfrm>
            <a:off x="8153693" y="3086963"/>
            <a:ext cx="89050" cy="158926"/>
          </a:xfrm>
          <a:custGeom>
            <a:avLst/>
            <a:gdLst/>
            <a:ahLst/>
            <a:cxnLst/>
            <a:rect l="l" t="t" r="r" b="b"/>
            <a:pathLst>
              <a:path w="104139" h="175260">
                <a:moveTo>
                  <a:pt x="103632" y="8382"/>
                </a:moveTo>
                <a:lnTo>
                  <a:pt x="103632" y="0"/>
                </a:lnTo>
                <a:lnTo>
                  <a:pt x="0" y="0"/>
                </a:lnTo>
                <a:lnTo>
                  <a:pt x="0" y="8382"/>
                </a:lnTo>
                <a:lnTo>
                  <a:pt x="21335" y="9144"/>
                </a:lnTo>
                <a:lnTo>
                  <a:pt x="23621" y="10668"/>
                </a:lnTo>
                <a:lnTo>
                  <a:pt x="25145" y="10668"/>
                </a:lnTo>
                <a:lnTo>
                  <a:pt x="25145" y="12192"/>
                </a:lnTo>
                <a:lnTo>
                  <a:pt x="25907" y="13716"/>
                </a:lnTo>
                <a:lnTo>
                  <a:pt x="26669" y="21336"/>
                </a:lnTo>
                <a:lnTo>
                  <a:pt x="26669" y="175260"/>
                </a:lnTo>
                <a:lnTo>
                  <a:pt x="48768" y="175260"/>
                </a:lnTo>
                <a:lnTo>
                  <a:pt x="48767" y="8382"/>
                </a:lnTo>
                <a:lnTo>
                  <a:pt x="68580" y="8382"/>
                </a:lnTo>
                <a:lnTo>
                  <a:pt x="68580" y="175260"/>
                </a:lnTo>
                <a:lnTo>
                  <a:pt x="76200" y="175260"/>
                </a:lnTo>
                <a:lnTo>
                  <a:pt x="76199" y="13716"/>
                </a:lnTo>
                <a:lnTo>
                  <a:pt x="77723" y="13716"/>
                </a:lnTo>
                <a:lnTo>
                  <a:pt x="77723" y="11430"/>
                </a:lnTo>
                <a:lnTo>
                  <a:pt x="78485" y="11430"/>
                </a:lnTo>
                <a:lnTo>
                  <a:pt x="82296" y="9144"/>
                </a:lnTo>
                <a:lnTo>
                  <a:pt x="103632" y="8382"/>
                </a:lnTo>
                <a:close/>
              </a:path>
              <a:path w="104139" h="175260">
                <a:moveTo>
                  <a:pt x="26669" y="175260"/>
                </a:moveTo>
                <a:lnTo>
                  <a:pt x="26670" y="160782"/>
                </a:lnTo>
                <a:lnTo>
                  <a:pt x="25908" y="160782"/>
                </a:lnTo>
                <a:lnTo>
                  <a:pt x="25908" y="162306"/>
                </a:lnTo>
                <a:lnTo>
                  <a:pt x="25146" y="162306"/>
                </a:lnTo>
                <a:lnTo>
                  <a:pt x="25146" y="164592"/>
                </a:lnTo>
                <a:lnTo>
                  <a:pt x="21336" y="166116"/>
                </a:lnTo>
                <a:lnTo>
                  <a:pt x="16764" y="166878"/>
                </a:lnTo>
                <a:lnTo>
                  <a:pt x="0" y="166878"/>
                </a:lnTo>
                <a:lnTo>
                  <a:pt x="0" y="175260"/>
                </a:lnTo>
                <a:lnTo>
                  <a:pt x="26669" y="175260"/>
                </a:lnTo>
                <a:close/>
              </a:path>
              <a:path w="104139" h="175260">
                <a:moveTo>
                  <a:pt x="26670" y="160782"/>
                </a:moveTo>
                <a:lnTo>
                  <a:pt x="26669" y="21336"/>
                </a:lnTo>
                <a:lnTo>
                  <a:pt x="25907" y="21336"/>
                </a:lnTo>
                <a:lnTo>
                  <a:pt x="25908" y="152400"/>
                </a:lnTo>
                <a:lnTo>
                  <a:pt x="26670" y="160782"/>
                </a:lnTo>
                <a:close/>
              </a:path>
              <a:path w="104139" h="175260">
                <a:moveTo>
                  <a:pt x="68580" y="175260"/>
                </a:moveTo>
                <a:lnTo>
                  <a:pt x="68580" y="166878"/>
                </a:lnTo>
                <a:lnTo>
                  <a:pt x="48768" y="166878"/>
                </a:lnTo>
                <a:lnTo>
                  <a:pt x="48768" y="175260"/>
                </a:lnTo>
                <a:lnTo>
                  <a:pt x="68580" y="175260"/>
                </a:lnTo>
                <a:close/>
              </a:path>
              <a:path w="104139" h="175260">
                <a:moveTo>
                  <a:pt x="103632" y="175260"/>
                </a:moveTo>
                <a:lnTo>
                  <a:pt x="103632" y="166878"/>
                </a:lnTo>
                <a:lnTo>
                  <a:pt x="85344" y="166878"/>
                </a:lnTo>
                <a:lnTo>
                  <a:pt x="80010" y="165354"/>
                </a:lnTo>
                <a:lnTo>
                  <a:pt x="79248" y="164592"/>
                </a:lnTo>
                <a:lnTo>
                  <a:pt x="77724" y="163830"/>
                </a:lnTo>
                <a:lnTo>
                  <a:pt x="76200" y="160782"/>
                </a:lnTo>
                <a:lnTo>
                  <a:pt x="76200" y="175260"/>
                </a:lnTo>
                <a:lnTo>
                  <a:pt x="103632" y="175260"/>
                </a:lnTo>
                <a:close/>
              </a:path>
            </a:pathLst>
          </a:custGeom>
          <a:solidFill>
            <a:srgbClr val="000000"/>
          </a:solidFill>
        </p:spPr>
        <p:txBody>
          <a:bodyPr wrap="square" lIns="0" tIns="0" rIns="0" bIns="0" rtlCol="0"/>
          <a:lstStyle/>
          <a:p>
            <a:endParaRPr/>
          </a:p>
        </p:txBody>
      </p:sp>
      <p:sp>
        <p:nvSpPr>
          <p:cNvPr id="31" name="object 31"/>
          <p:cNvSpPr/>
          <p:nvPr/>
        </p:nvSpPr>
        <p:spPr>
          <a:xfrm>
            <a:off x="8263809" y="3221704"/>
            <a:ext cx="22262" cy="23608"/>
          </a:xfrm>
          <a:custGeom>
            <a:avLst/>
            <a:gdLst/>
            <a:ahLst/>
            <a:cxnLst/>
            <a:rect l="l" t="t" r="r" b="b"/>
            <a:pathLst>
              <a:path w="26035" h="26035">
                <a:moveTo>
                  <a:pt x="25907" y="17526"/>
                </a:moveTo>
                <a:lnTo>
                  <a:pt x="25145" y="9144"/>
                </a:lnTo>
                <a:lnTo>
                  <a:pt x="23621" y="5334"/>
                </a:lnTo>
                <a:lnTo>
                  <a:pt x="20573" y="3048"/>
                </a:lnTo>
                <a:lnTo>
                  <a:pt x="16763" y="762"/>
                </a:lnTo>
                <a:lnTo>
                  <a:pt x="16763" y="0"/>
                </a:lnTo>
                <a:lnTo>
                  <a:pt x="9143" y="762"/>
                </a:lnTo>
                <a:lnTo>
                  <a:pt x="6857" y="2286"/>
                </a:lnTo>
                <a:lnTo>
                  <a:pt x="6095" y="3048"/>
                </a:lnTo>
                <a:lnTo>
                  <a:pt x="4571" y="3810"/>
                </a:lnTo>
                <a:lnTo>
                  <a:pt x="3809" y="3810"/>
                </a:lnTo>
                <a:lnTo>
                  <a:pt x="3809" y="5334"/>
                </a:lnTo>
                <a:lnTo>
                  <a:pt x="3047" y="6858"/>
                </a:lnTo>
                <a:lnTo>
                  <a:pt x="1523" y="6858"/>
                </a:lnTo>
                <a:lnTo>
                  <a:pt x="1523" y="8382"/>
                </a:lnTo>
                <a:lnTo>
                  <a:pt x="761" y="8382"/>
                </a:lnTo>
                <a:lnTo>
                  <a:pt x="761" y="12954"/>
                </a:lnTo>
                <a:lnTo>
                  <a:pt x="0" y="13716"/>
                </a:lnTo>
                <a:lnTo>
                  <a:pt x="761" y="18288"/>
                </a:lnTo>
                <a:lnTo>
                  <a:pt x="1523" y="19812"/>
                </a:lnTo>
                <a:lnTo>
                  <a:pt x="3809" y="23622"/>
                </a:lnTo>
                <a:lnTo>
                  <a:pt x="8381" y="25908"/>
                </a:lnTo>
                <a:lnTo>
                  <a:pt x="18287" y="25908"/>
                </a:lnTo>
                <a:lnTo>
                  <a:pt x="19811" y="25146"/>
                </a:lnTo>
                <a:lnTo>
                  <a:pt x="20573" y="24384"/>
                </a:lnTo>
                <a:lnTo>
                  <a:pt x="22859" y="23622"/>
                </a:lnTo>
                <a:lnTo>
                  <a:pt x="23621" y="22098"/>
                </a:lnTo>
                <a:lnTo>
                  <a:pt x="23621" y="20574"/>
                </a:lnTo>
                <a:lnTo>
                  <a:pt x="24383" y="20574"/>
                </a:lnTo>
                <a:lnTo>
                  <a:pt x="25145" y="19812"/>
                </a:lnTo>
                <a:lnTo>
                  <a:pt x="25145" y="17526"/>
                </a:lnTo>
                <a:lnTo>
                  <a:pt x="25907" y="17526"/>
                </a:lnTo>
                <a:close/>
              </a:path>
            </a:pathLst>
          </a:custGeom>
          <a:solidFill>
            <a:srgbClr val="000000"/>
          </a:solidFill>
        </p:spPr>
        <p:txBody>
          <a:bodyPr wrap="square" lIns="0" tIns="0" rIns="0" bIns="0" rtlCol="0"/>
          <a:lstStyle/>
          <a:p>
            <a:endParaRPr/>
          </a:p>
        </p:txBody>
      </p:sp>
      <p:sp>
        <p:nvSpPr>
          <p:cNvPr id="32" name="object 32"/>
          <p:cNvSpPr/>
          <p:nvPr/>
        </p:nvSpPr>
        <p:spPr>
          <a:xfrm>
            <a:off x="7938020" y="3160901"/>
            <a:ext cx="141721" cy="54127"/>
          </a:xfrm>
          <a:custGeom>
            <a:avLst/>
            <a:gdLst/>
            <a:ahLst/>
            <a:cxnLst/>
            <a:rect l="l" t="t" r="r" b="b"/>
            <a:pathLst>
              <a:path w="165735" h="59689">
                <a:moveTo>
                  <a:pt x="165353" y="57150"/>
                </a:moveTo>
                <a:lnTo>
                  <a:pt x="164591" y="51054"/>
                </a:lnTo>
                <a:lnTo>
                  <a:pt x="163067" y="50292"/>
                </a:lnTo>
                <a:lnTo>
                  <a:pt x="163067" y="49530"/>
                </a:lnTo>
                <a:lnTo>
                  <a:pt x="2285" y="50292"/>
                </a:lnTo>
                <a:lnTo>
                  <a:pt x="1523" y="51054"/>
                </a:lnTo>
                <a:lnTo>
                  <a:pt x="761" y="51054"/>
                </a:lnTo>
                <a:lnTo>
                  <a:pt x="761" y="54102"/>
                </a:lnTo>
                <a:lnTo>
                  <a:pt x="0" y="54864"/>
                </a:lnTo>
                <a:lnTo>
                  <a:pt x="761" y="57150"/>
                </a:lnTo>
                <a:lnTo>
                  <a:pt x="2285" y="58674"/>
                </a:lnTo>
                <a:lnTo>
                  <a:pt x="7619" y="59436"/>
                </a:lnTo>
                <a:lnTo>
                  <a:pt x="156971" y="59436"/>
                </a:lnTo>
                <a:lnTo>
                  <a:pt x="163829" y="58674"/>
                </a:lnTo>
                <a:lnTo>
                  <a:pt x="165353" y="57150"/>
                </a:lnTo>
                <a:close/>
              </a:path>
              <a:path w="165735" h="59689">
                <a:moveTo>
                  <a:pt x="165353" y="7620"/>
                </a:moveTo>
                <a:lnTo>
                  <a:pt x="164591" y="2286"/>
                </a:lnTo>
                <a:lnTo>
                  <a:pt x="163829" y="1524"/>
                </a:lnTo>
                <a:lnTo>
                  <a:pt x="163829" y="0"/>
                </a:lnTo>
                <a:lnTo>
                  <a:pt x="2285" y="1524"/>
                </a:lnTo>
                <a:lnTo>
                  <a:pt x="1523" y="2286"/>
                </a:lnTo>
                <a:lnTo>
                  <a:pt x="761" y="2286"/>
                </a:lnTo>
                <a:lnTo>
                  <a:pt x="761" y="3810"/>
                </a:lnTo>
                <a:lnTo>
                  <a:pt x="0" y="5334"/>
                </a:lnTo>
                <a:lnTo>
                  <a:pt x="761" y="7620"/>
                </a:lnTo>
                <a:lnTo>
                  <a:pt x="2285" y="9906"/>
                </a:lnTo>
                <a:lnTo>
                  <a:pt x="7619" y="10668"/>
                </a:lnTo>
                <a:lnTo>
                  <a:pt x="156971" y="10668"/>
                </a:lnTo>
                <a:lnTo>
                  <a:pt x="163067" y="9906"/>
                </a:lnTo>
                <a:lnTo>
                  <a:pt x="165353" y="7620"/>
                </a:lnTo>
                <a:close/>
              </a:path>
            </a:pathLst>
          </a:custGeom>
          <a:solidFill>
            <a:srgbClr val="000000"/>
          </a:solidFill>
        </p:spPr>
        <p:txBody>
          <a:bodyPr wrap="square" lIns="0" tIns="0" rIns="0" bIns="0" rtlCol="0"/>
          <a:lstStyle/>
          <a:p>
            <a:endParaRPr/>
          </a:p>
        </p:txBody>
      </p:sp>
      <p:sp>
        <p:nvSpPr>
          <p:cNvPr id="33" name="object 33"/>
          <p:cNvSpPr/>
          <p:nvPr/>
        </p:nvSpPr>
        <p:spPr>
          <a:xfrm>
            <a:off x="8153693" y="3086963"/>
            <a:ext cx="89050" cy="158926"/>
          </a:xfrm>
          <a:custGeom>
            <a:avLst/>
            <a:gdLst/>
            <a:ahLst/>
            <a:cxnLst/>
            <a:rect l="l" t="t" r="r" b="b"/>
            <a:pathLst>
              <a:path w="104139" h="175260">
                <a:moveTo>
                  <a:pt x="103632" y="8382"/>
                </a:moveTo>
                <a:lnTo>
                  <a:pt x="103632" y="0"/>
                </a:lnTo>
                <a:lnTo>
                  <a:pt x="0" y="0"/>
                </a:lnTo>
                <a:lnTo>
                  <a:pt x="0" y="8382"/>
                </a:lnTo>
                <a:lnTo>
                  <a:pt x="21335" y="9144"/>
                </a:lnTo>
                <a:lnTo>
                  <a:pt x="23621" y="10668"/>
                </a:lnTo>
                <a:lnTo>
                  <a:pt x="25145" y="10668"/>
                </a:lnTo>
                <a:lnTo>
                  <a:pt x="25145" y="12192"/>
                </a:lnTo>
                <a:lnTo>
                  <a:pt x="25907" y="13716"/>
                </a:lnTo>
                <a:lnTo>
                  <a:pt x="26669" y="21336"/>
                </a:lnTo>
                <a:lnTo>
                  <a:pt x="26669" y="175260"/>
                </a:lnTo>
                <a:lnTo>
                  <a:pt x="48768" y="175260"/>
                </a:lnTo>
                <a:lnTo>
                  <a:pt x="48767" y="8382"/>
                </a:lnTo>
                <a:lnTo>
                  <a:pt x="68580" y="8382"/>
                </a:lnTo>
                <a:lnTo>
                  <a:pt x="68580" y="175260"/>
                </a:lnTo>
                <a:lnTo>
                  <a:pt x="76200" y="175260"/>
                </a:lnTo>
                <a:lnTo>
                  <a:pt x="76199" y="13716"/>
                </a:lnTo>
                <a:lnTo>
                  <a:pt x="77723" y="13716"/>
                </a:lnTo>
                <a:lnTo>
                  <a:pt x="77723" y="11430"/>
                </a:lnTo>
                <a:lnTo>
                  <a:pt x="78485" y="11430"/>
                </a:lnTo>
                <a:lnTo>
                  <a:pt x="82296" y="9144"/>
                </a:lnTo>
                <a:lnTo>
                  <a:pt x="103632" y="8382"/>
                </a:lnTo>
                <a:close/>
              </a:path>
              <a:path w="104139" h="175260">
                <a:moveTo>
                  <a:pt x="26669" y="175260"/>
                </a:moveTo>
                <a:lnTo>
                  <a:pt x="26670" y="160782"/>
                </a:lnTo>
                <a:lnTo>
                  <a:pt x="25908" y="160782"/>
                </a:lnTo>
                <a:lnTo>
                  <a:pt x="25908" y="162306"/>
                </a:lnTo>
                <a:lnTo>
                  <a:pt x="25146" y="162306"/>
                </a:lnTo>
                <a:lnTo>
                  <a:pt x="25146" y="164592"/>
                </a:lnTo>
                <a:lnTo>
                  <a:pt x="21336" y="166116"/>
                </a:lnTo>
                <a:lnTo>
                  <a:pt x="16764" y="166878"/>
                </a:lnTo>
                <a:lnTo>
                  <a:pt x="0" y="166878"/>
                </a:lnTo>
                <a:lnTo>
                  <a:pt x="0" y="175260"/>
                </a:lnTo>
                <a:lnTo>
                  <a:pt x="26669" y="175260"/>
                </a:lnTo>
                <a:close/>
              </a:path>
              <a:path w="104139" h="175260">
                <a:moveTo>
                  <a:pt x="26670" y="160782"/>
                </a:moveTo>
                <a:lnTo>
                  <a:pt x="26669" y="21336"/>
                </a:lnTo>
                <a:lnTo>
                  <a:pt x="25907" y="21336"/>
                </a:lnTo>
                <a:lnTo>
                  <a:pt x="25908" y="152400"/>
                </a:lnTo>
                <a:lnTo>
                  <a:pt x="26670" y="160782"/>
                </a:lnTo>
                <a:close/>
              </a:path>
              <a:path w="104139" h="175260">
                <a:moveTo>
                  <a:pt x="68580" y="175260"/>
                </a:moveTo>
                <a:lnTo>
                  <a:pt x="68580" y="166878"/>
                </a:lnTo>
                <a:lnTo>
                  <a:pt x="48768" y="166878"/>
                </a:lnTo>
                <a:lnTo>
                  <a:pt x="48768" y="175260"/>
                </a:lnTo>
                <a:lnTo>
                  <a:pt x="68580" y="175260"/>
                </a:lnTo>
                <a:close/>
              </a:path>
              <a:path w="104139" h="175260">
                <a:moveTo>
                  <a:pt x="103632" y="175260"/>
                </a:moveTo>
                <a:lnTo>
                  <a:pt x="103632" y="166878"/>
                </a:lnTo>
                <a:lnTo>
                  <a:pt x="85344" y="166878"/>
                </a:lnTo>
                <a:lnTo>
                  <a:pt x="80010" y="165354"/>
                </a:lnTo>
                <a:lnTo>
                  <a:pt x="79248" y="164592"/>
                </a:lnTo>
                <a:lnTo>
                  <a:pt x="77724" y="163830"/>
                </a:lnTo>
                <a:lnTo>
                  <a:pt x="76200" y="160782"/>
                </a:lnTo>
                <a:lnTo>
                  <a:pt x="76200" y="175260"/>
                </a:lnTo>
                <a:lnTo>
                  <a:pt x="103632" y="175260"/>
                </a:lnTo>
                <a:close/>
              </a:path>
            </a:pathLst>
          </a:custGeom>
          <a:solidFill>
            <a:srgbClr val="000000"/>
          </a:solidFill>
        </p:spPr>
        <p:txBody>
          <a:bodyPr wrap="square" lIns="0" tIns="0" rIns="0" bIns="0" rtlCol="0"/>
          <a:lstStyle/>
          <a:p>
            <a:endParaRPr/>
          </a:p>
        </p:txBody>
      </p:sp>
      <p:sp>
        <p:nvSpPr>
          <p:cNvPr id="34" name="object 34"/>
          <p:cNvSpPr/>
          <p:nvPr/>
        </p:nvSpPr>
        <p:spPr>
          <a:xfrm>
            <a:off x="8263809" y="3221704"/>
            <a:ext cx="22262" cy="23608"/>
          </a:xfrm>
          <a:custGeom>
            <a:avLst/>
            <a:gdLst/>
            <a:ahLst/>
            <a:cxnLst/>
            <a:rect l="l" t="t" r="r" b="b"/>
            <a:pathLst>
              <a:path w="26035" h="26035">
                <a:moveTo>
                  <a:pt x="25907" y="17526"/>
                </a:moveTo>
                <a:lnTo>
                  <a:pt x="25145" y="9144"/>
                </a:lnTo>
                <a:lnTo>
                  <a:pt x="23621" y="5334"/>
                </a:lnTo>
                <a:lnTo>
                  <a:pt x="20573" y="3048"/>
                </a:lnTo>
                <a:lnTo>
                  <a:pt x="16763" y="762"/>
                </a:lnTo>
                <a:lnTo>
                  <a:pt x="16763" y="0"/>
                </a:lnTo>
                <a:lnTo>
                  <a:pt x="9143" y="762"/>
                </a:lnTo>
                <a:lnTo>
                  <a:pt x="6857" y="2286"/>
                </a:lnTo>
                <a:lnTo>
                  <a:pt x="6095" y="3048"/>
                </a:lnTo>
                <a:lnTo>
                  <a:pt x="4571" y="3810"/>
                </a:lnTo>
                <a:lnTo>
                  <a:pt x="3809" y="3810"/>
                </a:lnTo>
                <a:lnTo>
                  <a:pt x="3809" y="5334"/>
                </a:lnTo>
                <a:lnTo>
                  <a:pt x="3047" y="6858"/>
                </a:lnTo>
                <a:lnTo>
                  <a:pt x="1523" y="6858"/>
                </a:lnTo>
                <a:lnTo>
                  <a:pt x="1523" y="8382"/>
                </a:lnTo>
                <a:lnTo>
                  <a:pt x="761" y="8382"/>
                </a:lnTo>
                <a:lnTo>
                  <a:pt x="761" y="12954"/>
                </a:lnTo>
                <a:lnTo>
                  <a:pt x="0" y="13716"/>
                </a:lnTo>
                <a:lnTo>
                  <a:pt x="761" y="18288"/>
                </a:lnTo>
                <a:lnTo>
                  <a:pt x="1523" y="19812"/>
                </a:lnTo>
                <a:lnTo>
                  <a:pt x="3809" y="23622"/>
                </a:lnTo>
                <a:lnTo>
                  <a:pt x="8381" y="25908"/>
                </a:lnTo>
                <a:lnTo>
                  <a:pt x="18287" y="25908"/>
                </a:lnTo>
                <a:lnTo>
                  <a:pt x="19811" y="25146"/>
                </a:lnTo>
                <a:lnTo>
                  <a:pt x="20573" y="24384"/>
                </a:lnTo>
                <a:lnTo>
                  <a:pt x="22859" y="23622"/>
                </a:lnTo>
                <a:lnTo>
                  <a:pt x="23621" y="22098"/>
                </a:lnTo>
                <a:lnTo>
                  <a:pt x="23621" y="20574"/>
                </a:lnTo>
                <a:lnTo>
                  <a:pt x="24383" y="20574"/>
                </a:lnTo>
                <a:lnTo>
                  <a:pt x="25145" y="19812"/>
                </a:lnTo>
                <a:lnTo>
                  <a:pt x="25145" y="17526"/>
                </a:lnTo>
                <a:lnTo>
                  <a:pt x="25907" y="17526"/>
                </a:lnTo>
                <a:close/>
              </a:path>
            </a:pathLst>
          </a:custGeom>
          <a:solidFill>
            <a:srgbClr val="000000"/>
          </a:solidFill>
        </p:spPr>
        <p:txBody>
          <a:bodyPr wrap="square" lIns="0" tIns="0" rIns="0" bIns="0" rtlCol="0"/>
          <a:lstStyle/>
          <a:p>
            <a:endParaRPr/>
          </a:p>
        </p:txBody>
      </p:sp>
      <p:sp>
        <p:nvSpPr>
          <p:cNvPr id="36" name="object 15"/>
          <p:cNvSpPr txBox="1"/>
          <p:nvPr/>
        </p:nvSpPr>
        <p:spPr>
          <a:xfrm>
            <a:off x="987930" y="3605012"/>
            <a:ext cx="7493727" cy="369332"/>
          </a:xfrm>
          <a:prstGeom prst="rect">
            <a:avLst/>
          </a:prstGeom>
        </p:spPr>
        <p:txBody>
          <a:bodyPr vert="horz" wrap="square" lIns="0" tIns="0" rIns="0" bIns="0" rtlCol="0">
            <a:spAutoFit/>
          </a:bodyPr>
          <a:lstStyle/>
          <a:p>
            <a:pPr marL="251461" indent="-240335">
              <a:buClr>
                <a:srgbClr val="126D92"/>
              </a:buClr>
              <a:buSzPct val="85185"/>
              <a:buFont typeface="Wingdings 2"/>
              <a:buChar char=""/>
              <a:tabLst>
                <a:tab pos="251461" algn="l"/>
              </a:tabLst>
            </a:pPr>
            <a:r>
              <a:rPr sz="2400" spc="-18" dirty="0">
                <a:latin typeface="Arial"/>
                <a:cs typeface="Arial"/>
              </a:rPr>
              <a:t>We</a:t>
            </a:r>
            <a:r>
              <a:rPr sz="2400" spc="-9" dirty="0">
                <a:latin typeface="Arial"/>
                <a:cs typeface="Arial"/>
              </a:rPr>
              <a:t> </a:t>
            </a:r>
            <a:r>
              <a:rPr sz="2400" spc="-4" dirty="0">
                <a:latin typeface="Arial"/>
                <a:cs typeface="Arial"/>
              </a:rPr>
              <a:t>expan</a:t>
            </a:r>
            <a:r>
              <a:rPr sz="2400" dirty="0">
                <a:latin typeface="Arial"/>
                <a:cs typeface="Arial"/>
              </a:rPr>
              <a:t>d</a:t>
            </a:r>
            <a:r>
              <a:rPr sz="2400" spc="4" dirty="0">
                <a:latin typeface="Arial"/>
                <a:cs typeface="Arial"/>
              </a:rPr>
              <a:t> </a:t>
            </a:r>
            <a:r>
              <a:rPr sz="2400" spc="-4" dirty="0">
                <a:latin typeface="Arial"/>
                <a:cs typeface="Arial"/>
              </a:rPr>
              <a:t>th</a:t>
            </a:r>
            <a:r>
              <a:rPr sz="2400" dirty="0">
                <a:latin typeface="Arial"/>
                <a:cs typeface="Arial"/>
              </a:rPr>
              <a:t>e</a:t>
            </a:r>
            <a:r>
              <a:rPr sz="2400" spc="-4" dirty="0">
                <a:latin typeface="Arial"/>
                <a:cs typeface="Arial"/>
              </a:rPr>
              <a:t> stat</a:t>
            </a:r>
            <a:r>
              <a:rPr sz="2400" dirty="0">
                <a:latin typeface="Arial"/>
                <a:cs typeface="Arial"/>
              </a:rPr>
              <a:t>e</a:t>
            </a:r>
            <a:r>
              <a:rPr sz="2400" spc="-4" dirty="0">
                <a:latin typeface="Arial"/>
                <a:cs typeface="Arial"/>
              </a:rPr>
              <a:t> gradien</a:t>
            </a:r>
            <a:r>
              <a:rPr sz="2400" dirty="0">
                <a:latin typeface="Arial"/>
                <a:cs typeface="Arial"/>
              </a:rPr>
              <a:t>t</a:t>
            </a:r>
            <a:r>
              <a:rPr sz="2400" spc="4" dirty="0">
                <a:latin typeface="Arial"/>
                <a:cs typeface="Arial"/>
              </a:rPr>
              <a:t> </a:t>
            </a:r>
            <a:r>
              <a:rPr sz="2400" spc="-4" dirty="0">
                <a:latin typeface="Arial"/>
                <a:cs typeface="Arial"/>
              </a:rPr>
              <a:t>usin</a:t>
            </a:r>
            <a:r>
              <a:rPr sz="2400" dirty="0">
                <a:latin typeface="Arial"/>
                <a:cs typeface="Arial"/>
              </a:rPr>
              <a:t>g</a:t>
            </a:r>
            <a:r>
              <a:rPr sz="2400" spc="-4" dirty="0">
                <a:latin typeface="Arial"/>
                <a:cs typeface="Arial"/>
              </a:rPr>
              <a:t> th</a:t>
            </a:r>
            <a:r>
              <a:rPr sz="2400" dirty="0">
                <a:latin typeface="Arial"/>
                <a:cs typeface="Arial"/>
              </a:rPr>
              <a:t>e</a:t>
            </a:r>
            <a:r>
              <a:rPr sz="2400" spc="-4" dirty="0">
                <a:latin typeface="Arial"/>
                <a:cs typeface="Arial"/>
              </a:rPr>
              <a:t> produc</a:t>
            </a:r>
            <a:r>
              <a:rPr sz="2400" dirty="0">
                <a:latin typeface="Arial"/>
                <a:cs typeface="Arial"/>
              </a:rPr>
              <a:t>t rule</a:t>
            </a:r>
          </a:p>
        </p:txBody>
      </p:sp>
      <p:sp>
        <p:nvSpPr>
          <p:cNvPr id="37" name="object 16"/>
          <p:cNvSpPr/>
          <p:nvPr/>
        </p:nvSpPr>
        <p:spPr>
          <a:xfrm>
            <a:off x="1197462" y="4285816"/>
            <a:ext cx="287352" cy="213514"/>
          </a:xfrm>
          <a:prstGeom prst="rect">
            <a:avLst/>
          </a:prstGeom>
          <a:blipFill>
            <a:blip r:embed="rId10" cstate="print"/>
            <a:stretch>
              <a:fillRect/>
            </a:stretch>
          </a:blipFill>
        </p:spPr>
        <p:txBody>
          <a:bodyPr wrap="square" lIns="0" tIns="0" rIns="0" bIns="0" rtlCol="0"/>
          <a:lstStyle/>
          <a:p>
            <a:endParaRPr/>
          </a:p>
        </p:txBody>
      </p:sp>
      <p:sp>
        <p:nvSpPr>
          <p:cNvPr id="38" name="object 17"/>
          <p:cNvSpPr/>
          <p:nvPr/>
        </p:nvSpPr>
        <p:spPr>
          <a:xfrm>
            <a:off x="1053406" y="4571830"/>
            <a:ext cx="590450" cy="239137"/>
          </a:xfrm>
          <a:prstGeom prst="rect">
            <a:avLst/>
          </a:prstGeom>
          <a:blipFill>
            <a:blip r:embed="rId11" cstate="print"/>
            <a:stretch>
              <a:fillRect/>
            </a:stretch>
          </a:blipFill>
        </p:spPr>
        <p:txBody>
          <a:bodyPr wrap="square" lIns="0" tIns="0" rIns="0" bIns="0" rtlCol="0"/>
          <a:lstStyle/>
          <a:p>
            <a:endParaRPr/>
          </a:p>
        </p:txBody>
      </p:sp>
      <p:sp>
        <p:nvSpPr>
          <p:cNvPr id="39" name="object 18"/>
          <p:cNvSpPr/>
          <p:nvPr/>
        </p:nvSpPr>
        <p:spPr>
          <a:xfrm>
            <a:off x="1738934" y="4538024"/>
            <a:ext cx="155296" cy="57582"/>
          </a:xfrm>
          <a:custGeom>
            <a:avLst/>
            <a:gdLst/>
            <a:ahLst/>
            <a:cxnLst/>
            <a:rect l="l" t="t" r="r" b="b"/>
            <a:pathLst>
              <a:path w="181610" h="63500">
                <a:moveTo>
                  <a:pt x="181356" y="60198"/>
                </a:moveTo>
                <a:lnTo>
                  <a:pt x="180594" y="54102"/>
                </a:lnTo>
                <a:lnTo>
                  <a:pt x="179070" y="53340"/>
                </a:lnTo>
                <a:lnTo>
                  <a:pt x="179070" y="52578"/>
                </a:lnTo>
                <a:lnTo>
                  <a:pt x="3048" y="53340"/>
                </a:lnTo>
                <a:lnTo>
                  <a:pt x="1524" y="54102"/>
                </a:lnTo>
                <a:lnTo>
                  <a:pt x="762" y="54102"/>
                </a:lnTo>
                <a:lnTo>
                  <a:pt x="762" y="57150"/>
                </a:lnTo>
                <a:lnTo>
                  <a:pt x="0" y="57912"/>
                </a:lnTo>
                <a:lnTo>
                  <a:pt x="762" y="60198"/>
                </a:lnTo>
                <a:lnTo>
                  <a:pt x="3048" y="62484"/>
                </a:lnTo>
                <a:lnTo>
                  <a:pt x="8382" y="63246"/>
                </a:lnTo>
                <a:lnTo>
                  <a:pt x="172212" y="63246"/>
                </a:lnTo>
                <a:lnTo>
                  <a:pt x="179070" y="62484"/>
                </a:lnTo>
                <a:lnTo>
                  <a:pt x="181356" y="60198"/>
                </a:lnTo>
                <a:close/>
              </a:path>
              <a:path w="181610" h="63500">
                <a:moveTo>
                  <a:pt x="181356" y="7620"/>
                </a:moveTo>
                <a:lnTo>
                  <a:pt x="180594" y="1524"/>
                </a:lnTo>
                <a:lnTo>
                  <a:pt x="179070" y="762"/>
                </a:lnTo>
                <a:lnTo>
                  <a:pt x="179070" y="0"/>
                </a:lnTo>
                <a:lnTo>
                  <a:pt x="3048" y="762"/>
                </a:lnTo>
                <a:lnTo>
                  <a:pt x="1524" y="1524"/>
                </a:lnTo>
                <a:lnTo>
                  <a:pt x="762" y="1524"/>
                </a:lnTo>
                <a:lnTo>
                  <a:pt x="762" y="3810"/>
                </a:lnTo>
                <a:lnTo>
                  <a:pt x="0" y="5334"/>
                </a:lnTo>
                <a:lnTo>
                  <a:pt x="762" y="7620"/>
                </a:lnTo>
                <a:lnTo>
                  <a:pt x="1524" y="8382"/>
                </a:lnTo>
                <a:lnTo>
                  <a:pt x="3048" y="9144"/>
                </a:lnTo>
                <a:lnTo>
                  <a:pt x="9906" y="10668"/>
                </a:lnTo>
                <a:lnTo>
                  <a:pt x="171450" y="10668"/>
                </a:lnTo>
                <a:lnTo>
                  <a:pt x="179070" y="9144"/>
                </a:lnTo>
                <a:lnTo>
                  <a:pt x="180594" y="8382"/>
                </a:lnTo>
                <a:lnTo>
                  <a:pt x="181356" y="7620"/>
                </a:lnTo>
                <a:close/>
              </a:path>
            </a:pathLst>
          </a:custGeom>
          <a:solidFill>
            <a:srgbClr val="000000"/>
          </a:solidFill>
        </p:spPr>
        <p:txBody>
          <a:bodyPr wrap="square" lIns="0" tIns="0" rIns="0" bIns="0" rtlCol="0"/>
          <a:lstStyle/>
          <a:p>
            <a:endParaRPr/>
          </a:p>
        </p:txBody>
      </p:sp>
      <p:sp>
        <p:nvSpPr>
          <p:cNvPr id="40" name="object 19"/>
          <p:cNvSpPr/>
          <p:nvPr/>
        </p:nvSpPr>
        <p:spPr>
          <a:xfrm>
            <a:off x="1996260" y="4251959"/>
            <a:ext cx="1557412" cy="559004"/>
          </a:xfrm>
          <a:prstGeom prst="rect">
            <a:avLst/>
          </a:prstGeom>
          <a:blipFill>
            <a:blip r:embed="rId12" cstate="print"/>
            <a:stretch>
              <a:fillRect/>
            </a:stretch>
          </a:blipFill>
        </p:spPr>
        <p:txBody>
          <a:bodyPr wrap="square" lIns="0" tIns="0" rIns="0" bIns="0" rtlCol="0"/>
          <a:lstStyle/>
          <a:p>
            <a:endParaRPr/>
          </a:p>
        </p:txBody>
      </p:sp>
      <p:sp>
        <p:nvSpPr>
          <p:cNvPr id="41" name="object 20"/>
          <p:cNvSpPr/>
          <p:nvPr/>
        </p:nvSpPr>
        <p:spPr>
          <a:xfrm>
            <a:off x="3770554" y="4513839"/>
            <a:ext cx="155296" cy="57582"/>
          </a:xfrm>
          <a:custGeom>
            <a:avLst/>
            <a:gdLst/>
            <a:ahLst/>
            <a:cxnLst/>
            <a:rect l="l" t="t" r="r" b="b"/>
            <a:pathLst>
              <a:path w="181610" h="63500">
                <a:moveTo>
                  <a:pt x="181356" y="60198"/>
                </a:moveTo>
                <a:lnTo>
                  <a:pt x="180594" y="53340"/>
                </a:lnTo>
                <a:lnTo>
                  <a:pt x="179070" y="52578"/>
                </a:lnTo>
                <a:lnTo>
                  <a:pt x="179070" y="51816"/>
                </a:lnTo>
                <a:lnTo>
                  <a:pt x="3048" y="52578"/>
                </a:lnTo>
                <a:lnTo>
                  <a:pt x="1524" y="53340"/>
                </a:lnTo>
                <a:lnTo>
                  <a:pt x="762" y="53340"/>
                </a:lnTo>
                <a:lnTo>
                  <a:pt x="762" y="56388"/>
                </a:lnTo>
                <a:lnTo>
                  <a:pt x="0" y="57150"/>
                </a:lnTo>
                <a:lnTo>
                  <a:pt x="762" y="60198"/>
                </a:lnTo>
                <a:lnTo>
                  <a:pt x="3048" y="62484"/>
                </a:lnTo>
                <a:lnTo>
                  <a:pt x="8382" y="63246"/>
                </a:lnTo>
                <a:lnTo>
                  <a:pt x="172212" y="63246"/>
                </a:lnTo>
                <a:lnTo>
                  <a:pt x="179070" y="62484"/>
                </a:lnTo>
                <a:lnTo>
                  <a:pt x="181356" y="60198"/>
                </a:lnTo>
                <a:close/>
              </a:path>
              <a:path w="181610" h="63500">
                <a:moveTo>
                  <a:pt x="181356" y="7620"/>
                </a:moveTo>
                <a:lnTo>
                  <a:pt x="180594" y="1524"/>
                </a:lnTo>
                <a:lnTo>
                  <a:pt x="179070" y="762"/>
                </a:lnTo>
                <a:lnTo>
                  <a:pt x="179070" y="0"/>
                </a:lnTo>
                <a:lnTo>
                  <a:pt x="3048" y="762"/>
                </a:lnTo>
                <a:lnTo>
                  <a:pt x="1524" y="1524"/>
                </a:lnTo>
                <a:lnTo>
                  <a:pt x="762" y="1524"/>
                </a:lnTo>
                <a:lnTo>
                  <a:pt x="762" y="4572"/>
                </a:lnTo>
                <a:lnTo>
                  <a:pt x="0" y="5334"/>
                </a:lnTo>
                <a:lnTo>
                  <a:pt x="762" y="7620"/>
                </a:lnTo>
                <a:lnTo>
                  <a:pt x="1524" y="9144"/>
                </a:lnTo>
                <a:lnTo>
                  <a:pt x="3048" y="9906"/>
                </a:lnTo>
                <a:lnTo>
                  <a:pt x="9906" y="10668"/>
                </a:lnTo>
                <a:lnTo>
                  <a:pt x="171450" y="10668"/>
                </a:lnTo>
                <a:lnTo>
                  <a:pt x="179070" y="9906"/>
                </a:lnTo>
                <a:lnTo>
                  <a:pt x="180594" y="9144"/>
                </a:lnTo>
                <a:lnTo>
                  <a:pt x="181356" y="7620"/>
                </a:lnTo>
                <a:close/>
              </a:path>
            </a:pathLst>
          </a:custGeom>
          <a:solidFill>
            <a:srgbClr val="000000"/>
          </a:solidFill>
        </p:spPr>
        <p:txBody>
          <a:bodyPr wrap="square" lIns="0" tIns="0" rIns="0" bIns="0" rtlCol="0"/>
          <a:lstStyle/>
          <a:p>
            <a:endParaRPr/>
          </a:p>
        </p:txBody>
      </p:sp>
      <p:sp>
        <p:nvSpPr>
          <p:cNvPr id="42" name="object 21"/>
          <p:cNvSpPr/>
          <p:nvPr/>
        </p:nvSpPr>
        <p:spPr>
          <a:xfrm>
            <a:off x="4015553" y="4254030"/>
            <a:ext cx="1569738" cy="532746"/>
          </a:xfrm>
          <a:prstGeom prst="rect">
            <a:avLst/>
          </a:prstGeom>
          <a:blipFill>
            <a:blip r:embed="rId13" cstate="print"/>
            <a:stretch>
              <a:fillRect/>
            </a:stretch>
          </a:blipFill>
        </p:spPr>
        <p:txBody>
          <a:bodyPr wrap="square" lIns="0" tIns="0" rIns="0" bIns="0" rtlCol="0"/>
          <a:lstStyle/>
          <a:p>
            <a:endParaRPr/>
          </a:p>
        </p:txBody>
      </p:sp>
      <p:sp>
        <p:nvSpPr>
          <p:cNvPr id="43" name="object 22"/>
          <p:cNvSpPr/>
          <p:nvPr/>
        </p:nvSpPr>
        <p:spPr>
          <a:xfrm>
            <a:off x="5666039" y="4459944"/>
            <a:ext cx="154753" cy="163532"/>
          </a:xfrm>
          <a:custGeom>
            <a:avLst/>
            <a:gdLst/>
            <a:ahLst/>
            <a:cxnLst/>
            <a:rect l="l" t="t" r="r" b="b"/>
            <a:pathLst>
              <a:path w="180975" h="180339">
                <a:moveTo>
                  <a:pt x="84581" y="96012"/>
                </a:moveTo>
                <a:lnTo>
                  <a:pt x="84581" y="85344"/>
                </a:lnTo>
                <a:lnTo>
                  <a:pt x="2285" y="86106"/>
                </a:lnTo>
                <a:lnTo>
                  <a:pt x="1523" y="86868"/>
                </a:lnTo>
                <a:lnTo>
                  <a:pt x="761" y="86868"/>
                </a:lnTo>
                <a:lnTo>
                  <a:pt x="761" y="89916"/>
                </a:lnTo>
                <a:lnTo>
                  <a:pt x="0" y="90678"/>
                </a:lnTo>
                <a:lnTo>
                  <a:pt x="761" y="92964"/>
                </a:lnTo>
                <a:lnTo>
                  <a:pt x="2285" y="95250"/>
                </a:lnTo>
                <a:lnTo>
                  <a:pt x="7619" y="96012"/>
                </a:lnTo>
                <a:lnTo>
                  <a:pt x="84581" y="96012"/>
                </a:lnTo>
                <a:close/>
              </a:path>
              <a:path w="180975" h="180339">
                <a:moveTo>
                  <a:pt x="180593" y="92964"/>
                </a:moveTo>
                <a:lnTo>
                  <a:pt x="179831" y="86868"/>
                </a:lnTo>
                <a:lnTo>
                  <a:pt x="178307" y="86106"/>
                </a:lnTo>
                <a:lnTo>
                  <a:pt x="95249" y="85344"/>
                </a:lnTo>
                <a:lnTo>
                  <a:pt x="94487" y="3048"/>
                </a:lnTo>
                <a:lnTo>
                  <a:pt x="93725" y="1524"/>
                </a:lnTo>
                <a:lnTo>
                  <a:pt x="93725" y="0"/>
                </a:lnTo>
                <a:lnTo>
                  <a:pt x="86867" y="1524"/>
                </a:lnTo>
                <a:lnTo>
                  <a:pt x="86105" y="1524"/>
                </a:lnTo>
                <a:lnTo>
                  <a:pt x="86105" y="3048"/>
                </a:lnTo>
                <a:lnTo>
                  <a:pt x="85343" y="3048"/>
                </a:lnTo>
                <a:lnTo>
                  <a:pt x="85343" y="8382"/>
                </a:lnTo>
                <a:lnTo>
                  <a:pt x="84581" y="8382"/>
                </a:lnTo>
                <a:lnTo>
                  <a:pt x="84581" y="171450"/>
                </a:lnTo>
                <a:lnTo>
                  <a:pt x="85343" y="176784"/>
                </a:lnTo>
                <a:lnTo>
                  <a:pt x="86105" y="179070"/>
                </a:lnTo>
                <a:lnTo>
                  <a:pt x="86867" y="179832"/>
                </a:lnTo>
                <a:lnTo>
                  <a:pt x="93725" y="179832"/>
                </a:lnTo>
                <a:lnTo>
                  <a:pt x="94487" y="179070"/>
                </a:lnTo>
                <a:lnTo>
                  <a:pt x="94487" y="176784"/>
                </a:lnTo>
                <a:lnTo>
                  <a:pt x="95249" y="176784"/>
                </a:lnTo>
                <a:lnTo>
                  <a:pt x="95249" y="96012"/>
                </a:lnTo>
                <a:lnTo>
                  <a:pt x="171449" y="96012"/>
                </a:lnTo>
                <a:lnTo>
                  <a:pt x="178307" y="95250"/>
                </a:lnTo>
                <a:lnTo>
                  <a:pt x="179831" y="94488"/>
                </a:lnTo>
                <a:lnTo>
                  <a:pt x="180593" y="92964"/>
                </a:lnTo>
                <a:close/>
              </a:path>
            </a:pathLst>
          </a:custGeom>
          <a:solidFill>
            <a:srgbClr val="000000"/>
          </a:solidFill>
        </p:spPr>
        <p:txBody>
          <a:bodyPr wrap="square" lIns="0" tIns="0" rIns="0" bIns="0" rtlCol="0"/>
          <a:lstStyle/>
          <a:p>
            <a:endParaRPr/>
          </a:p>
        </p:txBody>
      </p:sp>
      <p:sp>
        <p:nvSpPr>
          <p:cNvPr id="44" name="object 23"/>
          <p:cNvSpPr/>
          <p:nvPr/>
        </p:nvSpPr>
        <p:spPr>
          <a:xfrm>
            <a:off x="5892787" y="4441078"/>
            <a:ext cx="27150" cy="0"/>
          </a:xfrm>
          <a:custGeom>
            <a:avLst/>
            <a:gdLst/>
            <a:ahLst/>
            <a:cxnLst/>
            <a:rect l="l" t="t" r="r" b="b"/>
            <a:pathLst>
              <a:path w="31750">
                <a:moveTo>
                  <a:pt x="0" y="0"/>
                </a:moveTo>
                <a:lnTo>
                  <a:pt x="31750" y="0"/>
                </a:lnTo>
              </a:path>
            </a:pathLst>
          </a:custGeom>
          <a:ln w="13918">
            <a:solidFill>
              <a:srgbClr val="000000"/>
            </a:solidFill>
          </a:ln>
        </p:spPr>
        <p:txBody>
          <a:bodyPr wrap="square" lIns="0" tIns="0" rIns="0" bIns="0" rtlCol="0"/>
          <a:lstStyle/>
          <a:p>
            <a:endParaRPr/>
          </a:p>
        </p:txBody>
      </p:sp>
      <p:sp>
        <p:nvSpPr>
          <p:cNvPr id="45" name="object 24"/>
          <p:cNvSpPr/>
          <p:nvPr/>
        </p:nvSpPr>
        <p:spPr>
          <a:xfrm>
            <a:off x="5923195" y="4435691"/>
            <a:ext cx="0" cy="167563"/>
          </a:xfrm>
          <a:custGeom>
            <a:avLst/>
            <a:gdLst/>
            <a:ahLst/>
            <a:cxnLst/>
            <a:rect l="l" t="t" r="r" b="b"/>
            <a:pathLst>
              <a:path h="184785">
                <a:moveTo>
                  <a:pt x="0" y="0"/>
                </a:moveTo>
                <a:lnTo>
                  <a:pt x="0" y="184482"/>
                </a:lnTo>
              </a:path>
            </a:pathLst>
          </a:custGeom>
          <a:ln w="8890">
            <a:solidFill>
              <a:srgbClr val="000000"/>
            </a:solidFill>
          </a:ln>
        </p:spPr>
        <p:txBody>
          <a:bodyPr wrap="square" lIns="0" tIns="0" rIns="0" bIns="0" rtlCol="0"/>
          <a:lstStyle/>
          <a:p>
            <a:endParaRPr/>
          </a:p>
        </p:txBody>
      </p:sp>
      <p:sp>
        <p:nvSpPr>
          <p:cNvPr id="46" name="object 25"/>
          <p:cNvSpPr/>
          <p:nvPr/>
        </p:nvSpPr>
        <p:spPr>
          <a:xfrm>
            <a:off x="5925914" y="4368041"/>
            <a:ext cx="1018535" cy="319234"/>
          </a:xfrm>
          <a:prstGeom prst="rect">
            <a:avLst/>
          </a:prstGeom>
          <a:blipFill>
            <a:blip r:embed="rId14" cstate="print"/>
            <a:stretch>
              <a:fillRect/>
            </a:stretch>
          </a:blipFill>
        </p:spPr>
        <p:txBody>
          <a:bodyPr wrap="square" lIns="0" tIns="0" rIns="0" bIns="0" rtlCol="0"/>
          <a:lstStyle/>
          <a:p>
            <a:endParaRPr/>
          </a:p>
        </p:txBody>
      </p:sp>
      <p:sp>
        <p:nvSpPr>
          <p:cNvPr id="47" name="object 26"/>
          <p:cNvSpPr/>
          <p:nvPr/>
        </p:nvSpPr>
        <p:spPr>
          <a:xfrm>
            <a:off x="5892787" y="4597447"/>
            <a:ext cx="27150" cy="0"/>
          </a:xfrm>
          <a:custGeom>
            <a:avLst/>
            <a:gdLst/>
            <a:ahLst/>
            <a:cxnLst/>
            <a:rect l="l" t="t" r="r" b="b"/>
            <a:pathLst>
              <a:path w="31750">
                <a:moveTo>
                  <a:pt x="0" y="0"/>
                </a:moveTo>
                <a:lnTo>
                  <a:pt x="31241" y="0"/>
                </a:lnTo>
              </a:path>
            </a:pathLst>
          </a:custGeom>
          <a:ln w="13461">
            <a:solidFill>
              <a:srgbClr val="000000"/>
            </a:solidFill>
          </a:ln>
        </p:spPr>
        <p:txBody>
          <a:bodyPr wrap="square" lIns="0" tIns="0" rIns="0" bIns="0" rtlCol="0"/>
          <a:lstStyle/>
          <a:p>
            <a:endParaRPr/>
          </a:p>
        </p:txBody>
      </p:sp>
      <p:sp>
        <p:nvSpPr>
          <p:cNvPr id="48" name="object 27"/>
          <p:cNvSpPr/>
          <p:nvPr/>
        </p:nvSpPr>
        <p:spPr>
          <a:xfrm>
            <a:off x="7010919" y="4381169"/>
            <a:ext cx="428084" cy="282612"/>
          </a:xfrm>
          <a:prstGeom prst="rect">
            <a:avLst/>
          </a:prstGeom>
          <a:blipFill>
            <a:blip r:embed="rId15" cstate="print"/>
            <a:stretch>
              <a:fillRect/>
            </a:stretch>
          </a:blipFill>
        </p:spPr>
        <p:txBody>
          <a:bodyPr wrap="square" lIns="0" tIns="0" rIns="0" bIns="0" rtlCol="0"/>
          <a:lstStyle/>
          <a:p>
            <a:endParaRPr/>
          </a:p>
        </p:txBody>
      </p:sp>
      <p:sp>
        <p:nvSpPr>
          <p:cNvPr id="49" name="object 28"/>
          <p:cNvSpPr/>
          <p:nvPr/>
        </p:nvSpPr>
        <p:spPr>
          <a:xfrm>
            <a:off x="1738934" y="4538024"/>
            <a:ext cx="155296" cy="57582"/>
          </a:xfrm>
          <a:custGeom>
            <a:avLst/>
            <a:gdLst/>
            <a:ahLst/>
            <a:cxnLst/>
            <a:rect l="l" t="t" r="r" b="b"/>
            <a:pathLst>
              <a:path w="181610" h="63500">
                <a:moveTo>
                  <a:pt x="181356" y="60198"/>
                </a:moveTo>
                <a:lnTo>
                  <a:pt x="180594" y="54102"/>
                </a:lnTo>
                <a:lnTo>
                  <a:pt x="179070" y="53340"/>
                </a:lnTo>
                <a:lnTo>
                  <a:pt x="179070" y="52578"/>
                </a:lnTo>
                <a:lnTo>
                  <a:pt x="3048" y="53340"/>
                </a:lnTo>
                <a:lnTo>
                  <a:pt x="1524" y="54102"/>
                </a:lnTo>
                <a:lnTo>
                  <a:pt x="762" y="54102"/>
                </a:lnTo>
                <a:lnTo>
                  <a:pt x="762" y="57150"/>
                </a:lnTo>
                <a:lnTo>
                  <a:pt x="0" y="57912"/>
                </a:lnTo>
                <a:lnTo>
                  <a:pt x="762" y="60198"/>
                </a:lnTo>
                <a:lnTo>
                  <a:pt x="3048" y="62484"/>
                </a:lnTo>
                <a:lnTo>
                  <a:pt x="8382" y="63246"/>
                </a:lnTo>
                <a:lnTo>
                  <a:pt x="172212" y="63246"/>
                </a:lnTo>
                <a:lnTo>
                  <a:pt x="179070" y="62484"/>
                </a:lnTo>
                <a:lnTo>
                  <a:pt x="181356" y="60198"/>
                </a:lnTo>
                <a:close/>
              </a:path>
              <a:path w="181610" h="63500">
                <a:moveTo>
                  <a:pt x="181356" y="7620"/>
                </a:moveTo>
                <a:lnTo>
                  <a:pt x="180594" y="1524"/>
                </a:lnTo>
                <a:lnTo>
                  <a:pt x="179070" y="762"/>
                </a:lnTo>
                <a:lnTo>
                  <a:pt x="179070" y="0"/>
                </a:lnTo>
                <a:lnTo>
                  <a:pt x="3048" y="762"/>
                </a:lnTo>
                <a:lnTo>
                  <a:pt x="1524" y="1524"/>
                </a:lnTo>
                <a:lnTo>
                  <a:pt x="762" y="1524"/>
                </a:lnTo>
                <a:lnTo>
                  <a:pt x="762" y="3810"/>
                </a:lnTo>
                <a:lnTo>
                  <a:pt x="0" y="5334"/>
                </a:lnTo>
                <a:lnTo>
                  <a:pt x="762" y="7620"/>
                </a:lnTo>
                <a:lnTo>
                  <a:pt x="1524" y="8382"/>
                </a:lnTo>
                <a:lnTo>
                  <a:pt x="3048" y="9144"/>
                </a:lnTo>
                <a:lnTo>
                  <a:pt x="9906" y="10668"/>
                </a:lnTo>
                <a:lnTo>
                  <a:pt x="171450" y="10668"/>
                </a:lnTo>
                <a:lnTo>
                  <a:pt x="179070" y="9144"/>
                </a:lnTo>
                <a:lnTo>
                  <a:pt x="180594" y="8382"/>
                </a:lnTo>
                <a:lnTo>
                  <a:pt x="181356" y="7620"/>
                </a:lnTo>
                <a:close/>
              </a:path>
            </a:pathLst>
          </a:custGeom>
          <a:solidFill>
            <a:srgbClr val="000000"/>
          </a:solidFill>
        </p:spPr>
        <p:txBody>
          <a:bodyPr wrap="square" lIns="0" tIns="0" rIns="0" bIns="0" rtlCol="0"/>
          <a:lstStyle/>
          <a:p>
            <a:endParaRPr/>
          </a:p>
        </p:txBody>
      </p:sp>
      <p:sp>
        <p:nvSpPr>
          <p:cNvPr id="50" name="object 29"/>
          <p:cNvSpPr/>
          <p:nvPr/>
        </p:nvSpPr>
        <p:spPr>
          <a:xfrm>
            <a:off x="3770554" y="4513839"/>
            <a:ext cx="155296" cy="57582"/>
          </a:xfrm>
          <a:custGeom>
            <a:avLst/>
            <a:gdLst/>
            <a:ahLst/>
            <a:cxnLst/>
            <a:rect l="l" t="t" r="r" b="b"/>
            <a:pathLst>
              <a:path w="181610" h="63500">
                <a:moveTo>
                  <a:pt x="181356" y="60198"/>
                </a:moveTo>
                <a:lnTo>
                  <a:pt x="180594" y="53340"/>
                </a:lnTo>
                <a:lnTo>
                  <a:pt x="179070" y="52578"/>
                </a:lnTo>
                <a:lnTo>
                  <a:pt x="179070" y="51816"/>
                </a:lnTo>
                <a:lnTo>
                  <a:pt x="3048" y="52578"/>
                </a:lnTo>
                <a:lnTo>
                  <a:pt x="1524" y="53340"/>
                </a:lnTo>
                <a:lnTo>
                  <a:pt x="762" y="53340"/>
                </a:lnTo>
                <a:lnTo>
                  <a:pt x="762" y="56388"/>
                </a:lnTo>
                <a:lnTo>
                  <a:pt x="0" y="57150"/>
                </a:lnTo>
                <a:lnTo>
                  <a:pt x="762" y="60198"/>
                </a:lnTo>
                <a:lnTo>
                  <a:pt x="3048" y="62484"/>
                </a:lnTo>
                <a:lnTo>
                  <a:pt x="8382" y="63246"/>
                </a:lnTo>
                <a:lnTo>
                  <a:pt x="172212" y="63246"/>
                </a:lnTo>
                <a:lnTo>
                  <a:pt x="179070" y="62484"/>
                </a:lnTo>
                <a:lnTo>
                  <a:pt x="181356" y="60198"/>
                </a:lnTo>
                <a:close/>
              </a:path>
              <a:path w="181610" h="63500">
                <a:moveTo>
                  <a:pt x="181356" y="7620"/>
                </a:moveTo>
                <a:lnTo>
                  <a:pt x="180594" y="1524"/>
                </a:lnTo>
                <a:lnTo>
                  <a:pt x="179070" y="762"/>
                </a:lnTo>
                <a:lnTo>
                  <a:pt x="179070" y="0"/>
                </a:lnTo>
                <a:lnTo>
                  <a:pt x="3048" y="762"/>
                </a:lnTo>
                <a:lnTo>
                  <a:pt x="1524" y="1524"/>
                </a:lnTo>
                <a:lnTo>
                  <a:pt x="762" y="1524"/>
                </a:lnTo>
                <a:lnTo>
                  <a:pt x="762" y="4572"/>
                </a:lnTo>
                <a:lnTo>
                  <a:pt x="0" y="5334"/>
                </a:lnTo>
                <a:lnTo>
                  <a:pt x="762" y="7620"/>
                </a:lnTo>
                <a:lnTo>
                  <a:pt x="1524" y="9144"/>
                </a:lnTo>
                <a:lnTo>
                  <a:pt x="3048" y="9906"/>
                </a:lnTo>
                <a:lnTo>
                  <a:pt x="9906" y="10668"/>
                </a:lnTo>
                <a:lnTo>
                  <a:pt x="171450" y="10668"/>
                </a:lnTo>
                <a:lnTo>
                  <a:pt x="179070" y="9906"/>
                </a:lnTo>
                <a:lnTo>
                  <a:pt x="180594" y="9144"/>
                </a:lnTo>
                <a:lnTo>
                  <a:pt x="181356" y="7620"/>
                </a:lnTo>
                <a:close/>
              </a:path>
            </a:pathLst>
          </a:custGeom>
          <a:solidFill>
            <a:srgbClr val="000000"/>
          </a:solidFill>
        </p:spPr>
        <p:txBody>
          <a:bodyPr wrap="square" lIns="0" tIns="0" rIns="0" bIns="0" rtlCol="0"/>
          <a:lstStyle/>
          <a:p>
            <a:endParaRPr/>
          </a:p>
        </p:txBody>
      </p:sp>
      <p:sp>
        <p:nvSpPr>
          <p:cNvPr id="51" name="object 30"/>
          <p:cNvSpPr/>
          <p:nvPr/>
        </p:nvSpPr>
        <p:spPr>
          <a:xfrm>
            <a:off x="5666039" y="4459944"/>
            <a:ext cx="154753" cy="163532"/>
          </a:xfrm>
          <a:custGeom>
            <a:avLst/>
            <a:gdLst/>
            <a:ahLst/>
            <a:cxnLst/>
            <a:rect l="l" t="t" r="r" b="b"/>
            <a:pathLst>
              <a:path w="180975" h="180339">
                <a:moveTo>
                  <a:pt x="84581" y="96012"/>
                </a:moveTo>
                <a:lnTo>
                  <a:pt x="84581" y="85344"/>
                </a:lnTo>
                <a:lnTo>
                  <a:pt x="2285" y="86106"/>
                </a:lnTo>
                <a:lnTo>
                  <a:pt x="1523" y="86868"/>
                </a:lnTo>
                <a:lnTo>
                  <a:pt x="761" y="86868"/>
                </a:lnTo>
                <a:lnTo>
                  <a:pt x="761" y="89916"/>
                </a:lnTo>
                <a:lnTo>
                  <a:pt x="0" y="90678"/>
                </a:lnTo>
                <a:lnTo>
                  <a:pt x="761" y="92964"/>
                </a:lnTo>
                <a:lnTo>
                  <a:pt x="2285" y="95250"/>
                </a:lnTo>
                <a:lnTo>
                  <a:pt x="7619" y="96012"/>
                </a:lnTo>
                <a:lnTo>
                  <a:pt x="84581" y="96012"/>
                </a:lnTo>
                <a:close/>
              </a:path>
              <a:path w="180975" h="180339">
                <a:moveTo>
                  <a:pt x="180593" y="92964"/>
                </a:moveTo>
                <a:lnTo>
                  <a:pt x="179831" y="86868"/>
                </a:lnTo>
                <a:lnTo>
                  <a:pt x="178307" y="86106"/>
                </a:lnTo>
                <a:lnTo>
                  <a:pt x="95249" y="85344"/>
                </a:lnTo>
                <a:lnTo>
                  <a:pt x="94487" y="3048"/>
                </a:lnTo>
                <a:lnTo>
                  <a:pt x="93725" y="1524"/>
                </a:lnTo>
                <a:lnTo>
                  <a:pt x="93725" y="0"/>
                </a:lnTo>
                <a:lnTo>
                  <a:pt x="86867" y="1524"/>
                </a:lnTo>
                <a:lnTo>
                  <a:pt x="86105" y="1524"/>
                </a:lnTo>
                <a:lnTo>
                  <a:pt x="86105" y="3048"/>
                </a:lnTo>
                <a:lnTo>
                  <a:pt x="85343" y="3048"/>
                </a:lnTo>
                <a:lnTo>
                  <a:pt x="85343" y="8382"/>
                </a:lnTo>
                <a:lnTo>
                  <a:pt x="84581" y="8382"/>
                </a:lnTo>
                <a:lnTo>
                  <a:pt x="84581" y="171450"/>
                </a:lnTo>
                <a:lnTo>
                  <a:pt x="85343" y="176784"/>
                </a:lnTo>
                <a:lnTo>
                  <a:pt x="86105" y="179070"/>
                </a:lnTo>
                <a:lnTo>
                  <a:pt x="86867" y="179832"/>
                </a:lnTo>
                <a:lnTo>
                  <a:pt x="93725" y="179832"/>
                </a:lnTo>
                <a:lnTo>
                  <a:pt x="94487" y="179070"/>
                </a:lnTo>
                <a:lnTo>
                  <a:pt x="94487" y="176784"/>
                </a:lnTo>
                <a:lnTo>
                  <a:pt x="95249" y="176784"/>
                </a:lnTo>
                <a:lnTo>
                  <a:pt x="95249" y="96012"/>
                </a:lnTo>
                <a:lnTo>
                  <a:pt x="171449" y="96012"/>
                </a:lnTo>
                <a:lnTo>
                  <a:pt x="178307" y="95250"/>
                </a:lnTo>
                <a:lnTo>
                  <a:pt x="179831" y="94488"/>
                </a:lnTo>
                <a:lnTo>
                  <a:pt x="180593" y="92964"/>
                </a:lnTo>
                <a:close/>
              </a:path>
            </a:pathLst>
          </a:custGeom>
          <a:solidFill>
            <a:srgbClr val="000000"/>
          </a:solidFill>
        </p:spPr>
        <p:txBody>
          <a:bodyPr wrap="square" lIns="0" tIns="0" rIns="0" bIns="0" rtlCol="0"/>
          <a:lstStyle/>
          <a:p>
            <a:endParaRPr/>
          </a:p>
        </p:txBody>
      </p:sp>
      <p:sp>
        <p:nvSpPr>
          <p:cNvPr id="52" name="object 31"/>
          <p:cNvSpPr/>
          <p:nvPr/>
        </p:nvSpPr>
        <p:spPr>
          <a:xfrm>
            <a:off x="1215120" y="5403906"/>
            <a:ext cx="534957" cy="158235"/>
          </a:xfrm>
          <a:prstGeom prst="rect">
            <a:avLst/>
          </a:prstGeom>
          <a:blipFill>
            <a:blip r:embed="rId16" cstate="print"/>
            <a:stretch>
              <a:fillRect/>
            </a:stretch>
          </a:blipFill>
        </p:spPr>
        <p:txBody>
          <a:bodyPr wrap="square" lIns="0" tIns="0" rIns="0" bIns="0" rtlCol="0"/>
          <a:lstStyle/>
          <a:p>
            <a:endParaRPr/>
          </a:p>
        </p:txBody>
      </p:sp>
      <p:sp>
        <p:nvSpPr>
          <p:cNvPr id="53" name="object 32"/>
          <p:cNvSpPr/>
          <p:nvPr/>
        </p:nvSpPr>
        <p:spPr>
          <a:xfrm>
            <a:off x="1834137" y="5411298"/>
            <a:ext cx="24977" cy="0"/>
          </a:xfrm>
          <a:custGeom>
            <a:avLst/>
            <a:gdLst/>
            <a:ahLst/>
            <a:cxnLst/>
            <a:rect l="l" t="t" r="r" b="b"/>
            <a:pathLst>
              <a:path w="29210">
                <a:moveTo>
                  <a:pt x="0" y="0"/>
                </a:moveTo>
                <a:lnTo>
                  <a:pt x="29210" y="0"/>
                </a:lnTo>
              </a:path>
            </a:pathLst>
          </a:custGeom>
          <a:ln w="12395">
            <a:solidFill>
              <a:srgbClr val="000000"/>
            </a:solidFill>
          </a:ln>
        </p:spPr>
        <p:txBody>
          <a:bodyPr wrap="square" lIns="0" tIns="0" rIns="0" bIns="0" rtlCol="0"/>
          <a:lstStyle/>
          <a:p>
            <a:endParaRPr/>
          </a:p>
        </p:txBody>
      </p:sp>
      <p:sp>
        <p:nvSpPr>
          <p:cNvPr id="54" name="object 33"/>
          <p:cNvSpPr/>
          <p:nvPr/>
        </p:nvSpPr>
        <p:spPr>
          <a:xfrm>
            <a:off x="1862367" y="5406601"/>
            <a:ext cx="0" cy="153168"/>
          </a:xfrm>
          <a:custGeom>
            <a:avLst/>
            <a:gdLst/>
            <a:ahLst/>
            <a:cxnLst/>
            <a:rect l="l" t="t" r="r" b="b"/>
            <a:pathLst>
              <a:path h="168910">
                <a:moveTo>
                  <a:pt x="0" y="0"/>
                </a:moveTo>
                <a:lnTo>
                  <a:pt x="0" y="168476"/>
                </a:lnTo>
              </a:path>
            </a:pathLst>
          </a:custGeom>
          <a:ln w="8889">
            <a:solidFill>
              <a:srgbClr val="000000"/>
            </a:solidFill>
          </a:ln>
        </p:spPr>
        <p:txBody>
          <a:bodyPr wrap="square" lIns="0" tIns="0" rIns="0" bIns="0" rtlCol="0"/>
          <a:lstStyle/>
          <a:p>
            <a:endParaRPr/>
          </a:p>
        </p:txBody>
      </p:sp>
      <p:sp>
        <p:nvSpPr>
          <p:cNvPr id="55" name="object 34"/>
          <p:cNvSpPr/>
          <p:nvPr/>
        </p:nvSpPr>
        <p:spPr>
          <a:xfrm>
            <a:off x="1865083" y="5343792"/>
            <a:ext cx="264872" cy="296354"/>
          </a:xfrm>
          <a:prstGeom prst="rect">
            <a:avLst/>
          </a:prstGeom>
          <a:blipFill>
            <a:blip r:embed="rId17" cstate="print"/>
            <a:stretch>
              <a:fillRect/>
            </a:stretch>
          </a:blipFill>
        </p:spPr>
        <p:txBody>
          <a:bodyPr wrap="square" lIns="0" tIns="0" rIns="0" bIns="0" rtlCol="0"/>
          <a:lstStyle/>
          <a:p>
            <a:endParaRPr/>
          </a:p>
        </p:txBody>
      </p:sp>
      <p:sp>
        <p:nvSpPr>
          <p:cNvPr id="56" name="object 35"/>
          <p:cNvSpPr/>
          <p:nvPr/>
        </p:nvSpPr>
        <p:spPr>
          <a:xfrm>
            <a:off x="1834137" y="5554538"/>
            <a:ext cx="24977" cy="0"/>
          </a:xfrm>
          <a:custGeom>
            <a:avLst/>
            <a:gdLst/>
            <a:ahLst/>
            <a:cxnLst/>
            <a:rect l="l" t="t" r="r" b="b"/>
            <a:pathLst>
              <a:path w="29210">
                <a:moveTo>
                  <a:pt x="0" y="0"/>
                </a:moveTo>
                <a:lnTo>
                  <a:pt x="28956" y="0"/>
                </a:lnTo>
              </a:path>
            </a:pathLst>
          </a:custGeom>
          <a:ln w="11937">
            <a:solidFill>
              <a:srgbClr val="000000"/>
            </a:solidFill>
          </a:ln>
        </p:spPr>
        <p:txBody>
          <a:bodyPr wrap="square" lIns="0" tIns="0" rIns="0" bIns="0" rtlCol="0"/>
          <a:lstStyle/>
          <a:p>
            <a:endParaRPr/>
          </a:p>
        </p:txBody>
      </p:sp>
      <p:sp>
        <p:nvSpPr>
          <p:cNvPr id="57" name="object 36"/>
          <p:cNvSpPr/>
          <p:nvPr/>
        </p:nvSpPr>
        <p:spPr>
          <a:xfrm>
            <a:off x="2236163" y="5410123"/>
            <a:ext cx="128364" cy="152016"/>
          </a:xfrm>
          <a:prstGeom prst="rect">
            <a:avLst/>
          </a:prstGeom>
          <a:blipFill>
            <a:blip r:embed="rId18" cstate="print"/>
            <a:stretch>
              <a:fillRect/>
            </a:stretch>
          </a:blipFill>
        </p:spPr>
        <p:txBody>
          <a:bodyPr wrap="square" lIns="0" tIns="0" rIns="0" bIns="0" rtlCol="0"/>
          <a:lstStyle/>
          <a:p>
            <a:endParaRPr/>
          </a:p>
        </p:txBody>
      </p:sp>
      <p:sp>
        <p:nvSpPr>
          <p:cNvPr id="58" name="object 37"/>
          <p:cNvSpPr/>
          <p:nvPr/>
        </p:nvSpPr>
        <p:spPr>
          <a:xfrm>
            <a:off x="2447284" y="5403906"/>
            <a:ext cx="284745" cy="158235"/>
          </a:xfrm>
          <a:prstGeom prst="rect">
            <a:avLst/>
          </a:prstGeom>
          <a:blipFill>
            <a:blip r:embed="rId19" cstate="print"/>
            <a:stretch>
              <a:fillRect/>
            </a:stretch>
          </a:blipFill>
        </p:spPr>
        <p:txBody>
          <a:bodyPr wrap="square" lIns="0" tIns="0" rIns="0" bIns="0" rtlCol="0"/>
          <a:lstStyle/>
          <a:p>
            <a:endParaRPr/>
          </a:p>
        </p:txBody>
      </p:sp>
      <p:sp>
        <p:nvSpPr>
          <p:cNvPr id="59" name="object 38"/>
          <p:cNvSpPr/>
          <p:nvPr/>
        </p:nvSpPr>
        <p:spPr>
          <a:xfrm>
            <a:off x="2821298" y="5403906"/>
            <a:ext cx="374013" cy="158235"/>
          </a:xfrm>
          <a:prstGeom prst="rect">
            <a:avLst/>
          </a:prstGeom>
          <a:blipFill>
            <a:blip r:embed="rId20" cstate="print"/>
            <a:stretch>
              <a:fillRect/>
            </a:stretch>
          </a:blipFill>
        </p:spPr>
        <p:txBody>
          <a:bodyPr wrap="square" lIns="0" tIns="0" rIns="0" bIns="0" rtlCol="0"/>
          <a:lstStyle/>
          <a:p>
            <a:endParaRPr/>
          </a:p>
        </p:txBody>
      </p:sp>
      <p:sp>
        <p:nvSpPr>
          <p:cNvPr id="60" name="object 39"/>
          <p:cNvSpPr/>
          <p:nvPr/>
        </p:nvSpPr>
        <p:spPr>
          <a:xfrm>
            <a:off x="3277409" y="5403906"/>
            <a:ext cx="662668" cy="158235"/>
          </a:xfrm>
          <a:prstGeom prst="rect">
            <a:avLst/>
          </a:prstGeom>
          <a:blipFill>
            <a:blip r:embed="rId21" cstate="print"/>
            <a:stretch>
              <a:fillRect/>
            </a:stretch>
          </a:blipFill>
        </p:spPr>
        <p:txBody>
          <a:bodyPr wrap="square" lIns="0" tIns="0" rIns="0" bIns="0" rtlCol="0"/>
          <a:lstStyle/>
          <a:p>
            <a:endParaRPr/>
          </a:p>
        </p:txBody>
      </p:sp>
      <p:sp>
        <p:nvSpPr>
          <p:cNvPr id="61" name="object 40"/>
          <p:cNvSpPr/>
          <p:nvPr/>
        </p:nvSpPr>
        <p:spPr>
          <a:xfrm>
            <a:off x="4020872" y="5401831"/>
            <a:ext cx="177233" cy="160308"/>
          </a:xfrm>
          <a:prstGeom prst="rect">
            <a:avLst/>
          </a:prstGeom>
          <a:blipFill>
            <a:blip r:embed="rId22" cstate="print"/>
            <a:stretch>
              <a:fillRect/>
            </a:stretch>
          </a:blipFill>
        </p:spPr>
        <p:txBody>
          <a:bodyPr wrap="square" lIns="0" tIns="0" rIns="0" bIns="0" rtlCol="0"/>
          <a:lstStyle/>
          <a:p>
            <a:endParaRPr/>
          </a:p>
        </p:txBody>
      </p:sp>
      <p:sp>
        <p:nvSpPr>
          <p:cNvPr id="62" name="object 41"/>
          <p:cNvSpPr/>
          <p:nvPr/>
        </p:nvSpPr>
        <p:spPr>
          <a:xfrm>
            <a:off x="4261310" y="5403906"/>
            <a:ext cx="286049" cy="158235"/>
          </a:xfrm>
          <a:prstGeom prst="rect">
            <a:avLst/>
          </a:prstGeom>
          <a:blipFill>
            <a:blip r:embed="rId23" cstate="print"/>
            <a:stretch>
              <a:fillRect/>
            </a:stretch>
          </a:blipFill>
        </p:spPr>
        <p:txBody>
          <a:bodyPr wrap="square" lIns="0" tIns="0" rIns="0" bIns="0" rtlCol="0"/>
          <a:lstStyle/>
          <a:p>
            <a:endParaRPr/>
          </a:p>
        </p:txBody>
      </p:sp>
      <p:sp>
        <p:nvSpPr>
          <p:cNvPr id="63" name="object 42"/>
          <p:cNvSpPr/>
          <p:nvPr/>
        </p:nvSpPr>
        <p:spPr>
          <a:xfrm>
            <a:off x="4632068" y="5461257"/>
            <a:ext cx="190915" cy="134050"/>
          </a:xfrm>
          <a:prstGeom prst="rect">
            <a:avLst/>
          </a:prstGeom>
          <a:blipFill>
            <a:blip r:embed="rId24" cstate="print"/>
            <a:stretch>
              <a:fillRect/>
            </a:stretch>
          </a:blipFill>
        </p:spPr>
        <p:txBody>
          <a:bodyPr wrap="square" lIns="0" tIns="0" rIns="0" bIns="0" rtlCol="0"/>
          <a:lstStyle/>
          <a:p>
            <a:endParaRPr/>
          </a:p>
        </p:txBody>
      </p:sp>
      <p:sp>
        <p:nvSpPr>
          <p:cNvPr id="64" name="object 43"/>
          <p:cNvSpPr/>
          <p:nvPr/>
        </p:nvSpPr>
        <p:spPr>
          <a:xfrm>
            <a:off x="4923327" y="5449512"/>
            <a:ext cx="102625" cy="108829"/>
          </a:xfrm>
          <a:custGeom>
            <a:avLst/>
            <a:gdLst/>
            <a:ahLst/>
            <a:cxnLst/>
            <a:rect l="l" t="t" r="r" b="b"/>
            <a:pathLst>
              <a:path w="120014" h="120014">
                <a:moveTo>
                  <a:pt x="119634" y="8382"/>
                </a:moveTo>
                <a:lnTo>
                  <a:pt x="118872" y="3048"/>
                </a:lnTo>
                <a:lnTo>
                  <a:pt x="118110" y="762"/>
                </a:lnTo>
                <a:lnTo>
                  <a:pt x="118110" y="0"/>
                </a:lnTo>
                <a:lnTo>
                  <a:pt x="114300" y="762"/>
                </a:lnTo>
                <a:lnTo>
                  <a:pt x="112776" y="2286"/>
                </a:lnTo>
                <a:lnTo>
                  <a:pt x="61722" y="52578"/>
                </a:lnTo>
                <a:lnTo>
                  <a:pt x="59436" y="52578"/>
                </a:lnTo>
                <a:lnTo>
                  <a:pt x="11430" y="4572"/>
                </a:lnTo>
                <a:lnTo>
                  <a:pt x="9906" y="3810"/>
                </a:lnTo>
                <a:lnTo>
                  <a:pt x="8382" y="762"/>
                </a:lnTo>
                <a:lnTo>
                  <a:pt x="8382" y="0"/>
                </a:lnTo>
                <a:lnTo>
                  <a:pt x="2286" y="762"/>
                </a:lnTo>
                <a:lnTo>
                  <a:pt x="1524" y="762"/>
                </a:lnTo>
                <a:lnTo>
                  <a:pt x="1524" y="3048"/>
                </a:lnTo>
                <a:lnTo>
                  <a:pt x="762" y="3048"/>
                </a:lnTo>
                <a:lnTo>
                  <a:pt x="762" y="4572"/>
                </a:lnTo>
                <a:lnTo>
                  <a:pt x="0" y="5334"/>
                </a:lnTo>
                <a:lnTo>
                  <a:pt x="762" y="8382"/>
                </a:lnTo>
                <a:lnTo>
                  <a:pt x="1524" y="9144"/>
                </a:lnTo>
                <a:lnTo>
                  <a:pt x="2286" y="10668"/>
                </a:lnTo>
                <a:lnTo>
                  <a:pt x="4572" y="12192"/>
                </a:lnTo>
                <a:lnTo>
                  <a:pt x="53340" y="60198"/>
                </a:lnTo>
                <a:lnTo>
                  <a:pt x="53340" y="74579"/>
                </a:lnTo>
                <a:lnTo>
                  <a:pt x="59436" y="68580"/>
                </a:lnTo>
                <a:lnTo>
                  <a:pt x="59436" y="67818"/>
                </a:lnTo>
                <a:lnTo>
                  <a:pt x="60960" y="68580"/>
                </a:lnTo>
                <a:lnTo>
                  <a:pt x="67818" y="75335"/>
                </a:lnTo>
                <a:lnTo>
                  <a:pt x="67818" y="60198"/>
                </a:lnTo>
                <a:lnTo>
                  <a:pt x="112776" y="15240"/>
                </a:lnTo>
                <a:lnTo>
                  <a:pt x="112776" y="13716"/>
                </a:lnTo>
                <a:lnTo>
                  <a:pt x="114300" y="13716"/>
                </a:lnTo>
                <a:lnTo>
                  <a:pt x="119634" y="8382"/>
                </a:lnTo>
                <a:close/>
              </a:path>
              <a:path w="120014" h="120014">
                <a:moveTo>
                  <a:pt x="53340" y="74579"/>
                </a:moveTo>
                <a:lnTo>
                  <a:pt x="53340" y="60198"/>
                </a:lnTo>
                <a:lnTo>
                  <a:pt x="2286" y="110490"/>
                </a:lnTo>
                <a:lnTo>
                  <a:pt x="1524" y="110490"/>
                </a:lnTo>
                <a:lnTo>
                  <a:pt x="1524" y="112776"/>
                </a:lnTo>
                <a:lnTo>
                  <a:pt x="762" y="112776"/>
                </a:lnTo>
                <a:lnTo>
                  <a:pt x="762" y="114300"/>
                </a:lnTo>
                <a:lnTo>
                  <a:pt x="0" y="115062"/>
                </a:lnTo>
                <a:lnTo>
                  <a:pt x="1524" y="118872"/>
                </a:lnTo>
                <a:lnTo>
                  <a:pt x="2286" y="119634"/>
                </a:lnTo>
                <a:lnTo>
                  <a:pt x="8382" y="119634"/>
                </a:lnTo>
                <a:lnTo>
                  <a:pt x="9906" y="118110"/>
                </a:lnTo>
                <a:lnTo>
                  <a:pt x="9906" y="115824"/>
                </a:lnTo>
                <a:lnTo>
                  <a:pt x="11430" y="115824"/>
                </a:lnTo>
                <a:lnTo>
                  <a:pt x="53340" y="74579"/>
                </a:lnTo>
                <a:close/>
              </a:path>
              <a:path w="120014" h="120014">
                <a:moveTo>
                  <a:pt x="119634" y="117348"/>
                </a:moveTo>
                <a:lnTo>
                  <a:pt x="118872" y="112014"/>
                </a:lnTo>
                <a:lnTo>
                  <a:pt x="67818" y="60198"/>
                </a:lnTo>
                <a:lnTo>
                  <a:pt x="67818" y="75335"/>
                </a:lnTo>
                <a:lnTo>
                  <a:pt x="112014" y="118872"/>
                </a:lnTo>
                <a:lnTo>
                  <a:pt x="113538" y="119634"/>
                </a:lnTo>
                <a:lnTo>
                  <a:pt x="118110" y="119634"/>
                </a:lnTo>
                <a:lnTo>
                  <a:pt x="118872" y="118872"/>
                </a:lnTo>
                <a:lnTo>
                  <a:pt x="118872" y="117348"/>
                </a:lnTo>
                <a:lnTo>
                  <a:pt x="119634" y="117348"/>
                </a:lnTo>
                <a:close/>
              </a:path>
            </a:pathLst>
          </a:custGeom>
          <a:solidFill>
            <a:srgbClr val="000000"/>
          </a:solidFill>
        </p:spPr>
        <p:txBody>
          <a:bodyPr wrap="square" lIns="0" tIns="0" rIns="0" bIns="0" rtlCol="0"/>
          <a:lstStyle/>
          <a:p>
            <a:endParaRPr/>
          </a:p>
        </p:txBody>
      </p:sp>
      <p:sp>
        <p:nvSpPr>
          <p:cNvPr id="65" name="object 44"/>
          <p:cNvSpPr/>
          <p:nvPr/>
        </p:nvSpPr>
        <p:spPr>
          <a:xfrm>
            <a:off x="5110990" y="5461257"/>
            <a:ext cx="191567" cy="134050"/>
          </a:xfrm>
          <a:prstGeom prst="rect">
            <a:avLst/>
          </a:prstGeom>
          <a:blipFill>
            <a:blip r:embed="rId25" cstate="print"/>
            <a:stretch>
              <a:fillRect/>
            </a:stretch>
          </a:blipFill>
        </p:spPr>
        <p:txBody>
          <a:bodyPr wrap="square" lIns="0" tIns="0" rIns="0" bIns="0" rtlCol="0"/>
          <a:lstStyle/>
          <a:p>
            <a:endParaRPr/>
          </a:p>
        </p:txBody>
      </p:sp>
      <p:sp>
        <p:nvSpPr>
          <p:cNvPr id="66" name="object 45"/>
          <p:cNvSpPr/>
          <p:nvPr/>
        </p:nvSpPr>
        <p:spPr>
          <a:xfrm>
            <a:off x="5401595" y="5403911"/>
            <a:ext cx="703718" cy="202457"/>
          </a:xfrm>
          <a:prstGeom prst="rect">
            <a:avLst/>
          </a:prstGeom>
          <a:blipFill>
            <a:blip r:embed="rId26" cstate="print"/>
            <a:stretch>
              <a:fillRect/>
            </a:stretch>
          </a:blipFill>
        </p:spPr>
        <p:txBody>
          <a:bodyPr wrap="square" lIns="0" tIns="0" rIns="0" bIns="0" rtlCol="0"/>
          <a:lstStyle/>
          <a:p>
            <a:endParaRPr/>
          </a:p>
        </p:txBody>
      </p:sp>
      <p:sp>
        <p:nvSpPr>
          <p:cNvPr id="67" name="object 46"/>
          <p:cNvSpPr/>
          <p:nvPr/>
        </p:nvSpPr>
        <p:spPr>
          <a:xfrm>
            <a:off x="6187407" y="5410123"/>
            <a:ext cx="654849" cy="152016"/>
          </a:xfrm>
          <a:prstGeom prst="rect">
            <a:avLst/>
          </a:prstGeom>
          <a:blipFill>
            <a:blip r:embed="rId27" cstate="print"/>
            <a:stretch>
              <a:fillRect/>
            </a:stretch>
          </a:blipFill>
        </p:spPr>
        <p:txBody>
          <a:bodyPr wrap="square" lIns="0" tIns="0" rIns="0" bIns="0" rtlCol="0"/>
          <a:lstStyle/>
          <a:p>
            <a:endParaRPr/>
          </a:p>
        </p:txBody>
      </p:sp>
      <p:sp>
        <p:nvSpPr>
          <p:cNvPr id="68" name="object 47"/>
          <p:cNvSpPr/>
          <p:nvPr/>
        </p:nvSpPr>
        <p:spPr>
          <a:xfrm>
            <a:off x="4923327" y="5449512"/>
            <a:ext cx="102625" cy="108829"/>
          </a:xfrm>
          <a:custGeom>
            <a:avLst/>
            <a:gdLst/>
            <a:ahLst/>
            <a:cxnLst/>
            <a:rect l="l" t="t" r="r" b="b"/>
            <a:pathLst>
              <a:path w="120014" h="120014">
                <a:moveTo>
                  <a:pt x="119634" y="8382"/>
                </a:moveTo>
                <a:lnTo>
                  <a:pt x="118872" y="3048"/>
                </a:lnTo>
                <a:lnTo>
                  <a:pt x="118110" y="762"/>
                </a:lnTo>
                <a:lnTo>
                  <a:pt x="118110" y="0"/>
                </a:lnTo>
                <a:lnTo>
                  <a:pt x="114300" y="762"/>
                </a:lnTo>
                <a:lnTo>
                  <a:pt x="112776" y="2286"/>
                </a:lnTo>
                <a:lnTo>
                  <a:pt x="61722" y="52578"/>
                </a:lnTo>
                <a:lnTo>
                  <a:pt x="59436" y="52578"/>
                </a:lnTo>
                <a:lnTo>
                  <a:pt x="11430" y="4572"/>
                </a:lnTo>
                <a:lnTo>
                  <a:pt x="9906" y="3810"/>
                </a:lnTo>
                <a:lnTo>
                  <a:pt x="8382" y="762"/>
                </a:lnTo>
                <a:lnTo>
                  <a:pt x="8382" y="0"/>
                </a:lnTo>
                <a:lnTo>
                  <a:pt x="2286" y="762"/>
                </a:lnTo>
                <a:lnTo>
                  <a:pt x="1524" y="762"/>
                </a:lnTo>
                <a:lnTo>
                  <a:pt x="1524" y="3048"/>
                </a:lnTo>
                <a:lnTo>
                  <a:pt x="762" y="3048"/>
                </a:lnTo>
                <a:lnTo>
                  <a:pt x="762" y="4572"/>
                </a:lnTo>
                <a:lnTo>
                  <a:pt x="0" y="5334"/>
                </a:lnTo>
                <a:lnTo>
                  <a:pt x="762" y="8382"/>
                </a:lnTo>
                <a:lnTo>
                  <a:pt x="1524" y="9144"/>
                </a:lnTo>
                <a:lnTo>
                  <a:pt x="2286" y="10668"/>
                </a:lnTo>
                <a:lnTo>
                  <a:pt x="4572" y="12192"/>
                </a:lnTo>
                <a:lnTo>
                  <a:pt x="53340" y="60198"/>
                </a:lnTo>
                <a:lnTo>
                  <a:pt x="53340" y="74579"/>
                </a:lnTo>
                <a:lnTo>
                  <a:pt x="59436" y="68580"/>
                </a:lnTo>
                <a:lnTo>
                  <a:pt x="59436" y="67818"/>
                </a:lnTo>
                <a:lnTo>
                  <a:pt x="60960" y="68580"/>
                </a:lnTo>
                <a:lnTo>
                  <a:pt x="67818" y="75335"/>
                </a:lnTo>
                <a:lnTo>
                  <a:pt x="67818" y="60198"/>
                </a:lnTo>
                <a:lnTo>
                  <a:pt x="112776" y="15240"/>
                </a:lnTo>
                <a:lnTo>
                  <a:pt x="112776" y="13716"/>
                </a:lnTo>
                <a:lnTo>
                  <a:pt x="114300" y="13716"/>
                </a:lnTo>
                <a:lnTo>
                  <a:pt x="119634" y="8382"/>
                </a:lnTo>
                <a:close/>
              </a:path>
              <a:path w="120014" h="120014">
                <a:moveTo>
                  <a:pt x="53340" y="74579"/>
                </a:moveTo>
                <a:lnTo>
                  <a:pt x="53340" y="60198"/>
                </a:lnTo>
                <a:lnTo>
                  <a:pt x="2286" y="110490"/>
                </a:lnTo>
                <a:lnTo>
                  <a:pt x="1524" y="110490"/>
                </a:lnTo>
                <a:lnTo>
                  <a:pt x="1524" y="112776"/>
                </a:lnTo>
                <a:lnTo>
                  <a:pt x="762" y="112776"/>
                </a:lnTo>
                <a:lnTo>
                  <a:pt x="762" y="114300"/>
                </a:lnTo>
                <a:lnTo>
                  <a:pt x="0" y="115062"/>
                </a:lnTo>
                <a:lnTo>
                  <a:pt x="1524" y="118872"/>
                </a:lnTo>
                <a:lnTo>
                  <a:pt x="2286" y="119634"/>
                </a:lnTo>
                <a:lnTo>
                  <a:pt x="8382" y="119634"/>
                </a:lnTo>
                <a:lnTo>
                  <a:pt x="9906" y="118110"/>
                </a:lnTo>
                <a:lnTo>
                  <a:pt x="9906" y="115824"/>
                </a:lnTo>
                <a:lnTo>
                  <a:pt x="11430" y="115824"/>
                </a:lnTo>
                <a:lnTo>
                  <a:pt x="53340" y="74579"/>
                </a:lnTo>
                <a:close/>
              </a:path>
              <a:path w="120014" h="120014">
                <a:moveTo>
                  <a:pt x="119634" y="117348"/>
                </a:moveTo>
                <a:lnTo>
                  <a:pt x="118872" y="112014"/>
                </a:lnTo>
                <a:lnTo>
                  <a:pt x="67818" y="60198"/>
                </a:lnTo>
                <a:lnTo>
                  <a:pt x="67818" y="75335"/>
                </a:lnTo>
                <a:lnTo>
                  <a:pt x="112014" y="118872"/>
                </a:lnTo>
                <a:lnTo>
                  <a:pt x="113538" y="119634"/>
                </a:lnTo>
                <a:lnTo>
                  <a:pt x="118110" y="119634"/>
                </a:lnTo>
                <a:lnTo>
                  <a:pt x="118872" y="118872"/>
                </a:lnTo>
                <a:lnTo>
                  <a:pt x="118872" y="117348"/>
                </a:lnTo>
                <a:lnTo>
                  <a:pt x="119634" y="11734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9651589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68" name="object 68"/>
          <p:cNvSpPr txBox="1">
            <a:spLocks noGrp="1"/>
          </p:cNvSpPr>
          <p:nvPr>
            <p:ph type="sldNum" sz="quarter" idx="12"/>
          </p:nvPr>
        </p:nvSpPr>
        <p:spPr>
          <a:xfrm>
            <a:off x="7968643" y="6158424"/>
            <a:ext cx="194934" cy="184666"/>
          </a:xfrm>
          <a:prstGeom prst="rect">
            <a:avLst/>
          </a:prstGeom>
        </p:spPr>
        <p:txBody>
          <a:bodyPr vert="horz" wrap="square" lIns="0" tIns="0" rIns="0" bIns="0" rtlCol="0">
            <a:spAutoFit/>
          </a:bodyPr>
          <a:lstStyle/>
          <a:p>
            <a:pPr marL="22253"/>
            <a:fld id="{81D60167-4931-47E6-BA6A-407CBD079E47}" type="slidenum">
              <a:rPr spc="-9" dirty="0"/>
              <a:pPr marL="22253"/>
              <a:t>27</a:t>
            </a:fld>
            <a:endParaRPr spc="-9" dirty="0"/>
          </a:p>
        </p:txBody>
      </p:sp>
      <p:sp>
        <p:nvSpPr>
          <p:cNvPr id="14" name="object 14"/>
          <p:cNvSpPr/>
          <p:nvPr/>
        </p:nvSpPr>
        <p:spPr>
          <a:xfrm>
            <a:off x="920605" y="1701199"/>
            <a:ext cx="7271761" cy="4419984"/>
          </a:xfrm>
          <a:custGeom>
            <a:avLst/>
            <a:gdLst/>
            <a:ahLst/>
            <a:cxnLst/>
            <a:rect l="l" t="t" r="r" b="b"/>
            <a:pathLst>
              <a:path w="8503920" h="4874259">
                <a:moveTo>
                  <a:pt x="0" y="0"/>
                </a:moveTo>
                <a:lnTo>
                  <a:pt x="0" y="4873752"/>
                </a:lnTo>
                <a:lnTo>
                  <a:pt x="8503919" y="4873752"/>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27" y="1708657"/>
            <a:ext cx="6983974" cy="571732"/>
          </a:xfrm>
          <a:prstGeom prst="rect">
            <a:avLst/>
          </a:prstGeom>
        </p:spPr>
        <p:txBody>
          <a:bodyPr vert="horz" wrap="square" lIns="0" tIns="0" rIns="0" bIns="0" rtlCol="0">
            <a:spAutoFit/>
          </a:bodyPr>
          <a:lstStyle/>
          <a:p>
            <a:pPr marL="251461" marR="4453" indent="-240335">
              <a:lnSpc>
                <a:spcPts val="2111"/>
              </a:lnSpc>
              <a:buClr>
                <a:srgbClr val="126D92"/>
              </a:buClr>
              <a:buSzPct val="84000"/>
              <a:buFont typeface="Wingdings 2"/>
              <a:buChar char=""/>
              <a:tabLst>
                <a:tab pos="251461" algn="l"/>
              </a:tabLst>
            </a:pPr>
            <a:r>
              <a:rPr sz="2200" spc="-4" dirty="0">
                <a:latin typeface="Arial"/>
                <a:cs typeface="Arial"/>
              </a:rPr>
              <a:t>Usin</a:t>
            </a:r>
            <a:r>
              <a:rPr sz="2200" dirty="0">
                <a:latin typeface="Arial"/>
                <a:cs typeface="Arial"/>
              </a:rPr>
              <a:t>g</a:t>
            </a:r>
            <a:r>
              <a:rPr sz="2200" spc="-4" dirty="0">
                <a:latin typeface="Arial"/>
                <a:cs typeface="Arial"/>
              </a:rPr>
              <a:t> th</a:t>
            </a:r>
            <a:r>
              <a:rPr sz="2200" dirty="0">
                <a:latin typeface="Arial"/>
                <a:cs typeface="Arial"/>
              </a:rPr>
              <a:t>e</a:t>
            </a:r>
            <a:r>
              <a:rPr sz="2200" spc="-9" dirty="0">
                <a:latin typeface="Arial"/>
                <a:cs typeface="Arial"/>
              </a:rPr>
              <a:t> </a:t>
            </a:r>
            <a:r>
              <a:rPr sz="2200" dirty="0">
                <a:latin typeface="Arial"/>
                <a:cs typeface="Arial"/>
              </a:rPr>
              <a:t>Representer</a:t>
            </a:r>
            <a:r>
              <a:rPr sz="2200" spc="-39" dirty="0">
                <a:latin typeface="Arial"/>
                <a:cs typeface="Arial"/>
              </a:rPr>
              <a:t> </a:t>
            </a:r>
            <a:r>
              <a:rPr sz="2200" dirty="0">
                <a:latin typeface="Arial"/>
                <a:cs typeface="Arial"/>
              </a:rPr>
              <a:t>Theorem,</a:t>
            </a:r>
            <a:r>
              <a:rPr sz="2200" spc="-18" dirty="0">
                <a:latin typeface="Arial"/>
                <a:cs typeface="Arial"/>
              </a:rPr>
              <a:t> </a:t>
            </a:r>
            <a:r>
              <a:rPr sz="2200" spc="-4" dirty="0">
                <a:latin typeface="Arial"/>
                <a:cs typeface="Arial"/>
              </a:rPr>
              <a:t>th</a:t>
            </a:r>
            <a:r>
              <a:rPr sz="2200" dirty="0">
                <a:latin typeface="Arial"/>
                <a:cs typeface="Arial"/>
              </a:rPr>
              <a:t>e</a:t>
            </a:r>
            <a:r>
              <a:rPr sz="2200" spc="-9" dirty="0">
                <a:latin typeface="Arial"/>
                <a:cs typeface="Arial"/>
              </a:rPr>
              <a:t> </a:t>
            </a:r>
            <a:r>
              <a:rPr sz="2200" spc="-4" dirty="0">
                <a:latin typeface="Arial"/>
                <a:cs typeface="Arial"/>
              </a:rPr>
              <a:t>weigh</a:t>
            </a:r>
            <a:r>
              <a:rPr sz="2200" dirty="0">
                <a:latin typeface="Arial"/>
                <a:cs typeface="Arial"/>
              </a:rPr>
              <a:t>t</a:t>
            </a:r>
            <a:r>
              <a:rPr sz="2200" spc="-4" dirty="0">
                <a:latin typeface="Arial"/>
                <a:cs typeface="Arial"/>
              </a:rPr>
              <a:t> </a:t>
            </a:r>
            <a:r>
              <a:rPr sz="2200" dirty="0">
                <a:latin typeface="Arial"/>
                <a:cs typeface="Arial"/>
              </a:rPr>
              <a:t>at</a:t>
            </a:r>
            <a:r>
              <a:rPr sz="2200" spc="-9" dirty="0">
                <a:latin typeface="Arial"/>
                <a:cs typeface="Arial"/>
              </a:rPr>
              <a:t> </a:t>
            </a:r>
            <a:r>
              <a:rPr sz="2200" spc="-4" dirty="0">
                <a:latin typeface="Arial"/>
                <a:cs typeface="Arial"/>
              </a:rPr>
              <a:t>tim</a:t>
            </a:r>
            <a:r>
              <a:rPr sz="2200" dirty="0">
                <a:latin typeface="Arial"/>
                <a:cs typeface="Arial"/>
              </a:rPr>
              <a:t>e</a:t>
            </a:r>
            <a:r>
              <a:rPr sz="2200" spc="31" dirty="0">
                <a:latin typeface="Arial"/>
                <a:cs typeface="Arial"/>
              </a:rPr>
              <a:t> </a:t>
            </a:r>
            <a:r>
              <a:rPr sz="2200" i="1" dirty="0">
                <a:latin typeface="Arial"/>
                <a:cs typeface="Arial"/>
              </a:rPr>
              <a:t>i</a:t>
            </a:r>
            <a:r>
              <a:rPr sz="2200" i="1" spc="-18" dirty="0">
                <a:latin typeface="Arial"/>
                <a:cs typeface="Arial"/>
              </a:rPr>
              <a:t> </a:t>
            </a:r>
            <a:r>
              <a:rPr sz="2200" spc="-4" dirty="0">
                <a:latin typeface="Arial"/>
                <a:cs typeface="Arial"/>
              </a:rPr>
              <a:t>i</a:t>
            </a:r>
            <a:r>
              <a:rPr sz="2200" dirty="0">
                <a:latin typeface="Arial"/>
                <a:cs typeface="Arial"/>
              </a:rPr>
              <a:t>s</a:t>
            </a:r>
            <a:r>
              <a:rPr sz="2200" spc="-4" dirty="0">
                <a:latin typeface="Arial"/>
                <a:cs typeface="Arial"/>
              </a:rPr>
              <a:t> </a:t>
            </a:r>
            <a:r>
              <a:rPr sz="2200" dirty="0">
                <a:latin typeface="Arial"/>
                <a:cs typeface="Arial"/>
              </a:rPr>
              <a:t>a </a:t>
            </a:r>
            <a:r>
              <a:rPr sz="2200" spc="-4" dirty="0">
                <a:latin typeface="Arial"/>
                <a:cs typeface="Arial"/>
              </a:rPr>
              <a:t>linea</a:t>
            </a:r>
            <a:r>
              <a:rPr sz="2200" dirty="0">
                <a:latin typeface="Arial"/>
                <a:cs typeface="Arial"/>
              </a:rPr>
              <a:t>r </a:t>
            </a:r>
            <a:r>
              <a:rPr sz="2200" spc="-4" dirty="0">
                <a:latin typeface="Arial"/>
                <a:cs typeface="Arial"/>
              </a:rPr>
              <a:t>combinatio</a:t>
            </a:r>
            <a:r>
              <a:rPr sz="2200" dirty="0">
                <a:latin typeface="Arial"/>
                <a:cs typeface="Arial"/>
              </a:rPr>
              <a:t>n</a:t>
            </a:r>
            <a:r>
              <a:rPr sz="2200" spc="4" dirty="0">
                <a:latin typeface="Arial"/>
                <a:cs typeface="Arial"/>
              </a:rPr>
              <a:t> </a:t>
            </a:r>
            <a:r>
              <a:rPr sz="2200" spc="-4" dirty="0">
                <a:latin typeface="Arial"/>
                <a:cs typeface="Arial"/>
              </a:rPr>
              <a:t>o</a:t>
            </a:r>
            <a:r>
              <a:rPr sz="2200" dirty="0">
                <a:latin typeface="Arial"/>
                <a:cs typeface="Arial"/>
              </a:rPr>
              <a:t>f</a:t>
            </a:r>
            <a:r>
              <a:rPr sz="2200" spc="-4" dirty="0">
                <a:latin typeface="Arial"/>
                <a:cs typeface="Arial"/>
              </a:rPr>
              <a:t> th</a:t>
            </a:r>
            <a:r>
              <a:rPr sz="2200" dirty="0">
                <a:latin typeface="Arial"/>
                <a:cs typeface="Arial"/>
              </a:rPr>
              <a:t>e</a:t>
            </a:r>
            <a:r>
              <a:rPr sz="2200" spc="-13" dirty="0">
                <a:latin typeface="Arial"/>
                <a:cs typeface="Arial"/>
              </a:rPr>
              <a:t> </a:t>
            </a:r>
            <a:r>
              <a:rPr sz="2200" spc="-4" dirty="0">
                <a:latin typeface="Arial"/>
                <a:cs typeface="Arial"/>
              </a:rPr>
              <a:t>prio</a:t>
            </a:r>
            <a:r>
              <a:rPr sz="2200" dirty="0">
                <a:latin typeface="Arial"/>
                <a:cs typeface="Arial"/>
              </a:rPr>
              <a:t>r</a:t>
            </a:r>
            <a:r>
              <a:rPr sz="2200" spc="4" dirty="0">
                <a:latin typeface="Arial"/>
                <a:cs typeface="Arial"/>
              </a:rPr>
              <a:t> </a:t>
            </a:r>
            <a:r>
              <a:rPr sz="2200" dirty="0">
                <a:latin typeface="Arial"/>
                <a:cs typeface="Arial"/>
              </a:rPr>
              <a:t>mappings</a:t>
            </a:r>
          </a:p>
        </p:txBody>
      </p:sp>
      <p:sp>
        <p:nvSpPr>
          <p:cNvPr id="16" name="object 16"/>
          <p:cNvSpPr txBox="1"/>
          <p:nvPr/>
        </p:nvSpPr>
        <p:spPr>
          <a:xfrm>
            <a:off x="987927" y="3367706"/>
            <a:ext cx="7363422" cy="338554"/>
          </a:xfrm>
          <a:prstGeom prst="rect">
            <a:avLst/>
          </a:prstGeom>
        </p:spPr>
        <p:txBody>
          <a:bodyPr vert="horz" wrap="square" lIns="0" tIns="0" rIns="0" bIns="0" rtlCol="0">
            <a:spAutoFit/>
          </a:bodyPr>
          <a:lstStyle/>
          <a:p>
            <a:pPr marL="251461" indent="-240335">
              <a:buClr>
                <a:srgbClr val="126D92"/>
              </a:buClr>
              <a:buSzPct val="84000"/>
              <a:buFont typeface="Wingdings 2"/>
              <a:buChar char=""/>
              <a:tabLst>
                <a:tab pos="251461" algn="l"/>
              </a:tabLst>
            </a:pPr>
            <a:r>
              <a:rPr sz="2200" spc="-4" dirty="0">
                <a:latin typeface="Arial"/>
                <a:cs typeface="Arial"/>
              </a:rPr>
              <a:t>Usin</a:t>
            </a:r>
            <a:r>
              <a:rPr sz="2200" dirty="0">
                <a:latin typeface="Arial"/>
                <a:cs typeface="Arial"/>
              </a:rPr>
              <a:t>g</a:t>
            </a:r>
            <a:r>
              <a:rPr sz="2200" spc="-4" dirty="0">
                <a:latin typeface="Arial"/>
                <a:cs typeface="Arial"/>
              </a:rPr>
              <a:t> substitutio</a:t>
            </a:r>
            <a:r>
              <a:rPr sz="2200" dirty="0">
                <a:latin typeface="Arial"/>
                <a:cs typeface="Arial"/>
              </a:rPr>
              <a:t>n</a:t>
            </a:r>
            <a:r>
              <a:rPr sz="2200" spc="-4" dirty="0">
                <a:latin typeface="Arial"/>
                <a:cs typeface="Arial"/>
              </a:rPr>
              <a:t> an</a:t>
            </a:r>
            <a:r>
              <a:rPr sz="2200" dirty="0">
                <a:latin typeface="Arial"/>
                <a:cs typeface="Arial"/>
              </a:rPr>
              <a:t>d</a:t>
            </a:r>
            <a:r>
              <a:rPr sz="2200" spc="-9" dirty="0">
                <a:latin typeface="Arial"/>
                <a:cs typeface="Arial"/>
              </a:rPr>
              <a:t> </a:t>
            </a:r>
            <a:r>
              <a:rPr sz="2200" spc="-4" dirty="0">
                <a:latin typeface="Arial"/>
                <a:cs typeface="Arial"/>
              </a:rPr>
              <a:t>applyin</a:t>
            </a:r>
            <a:r>
              <a:rPr sz="2200" dirty="0">
                <a:latin typeface="Arial"/>
                <a:cs typeface="Arial"/>
              </a:rPr>
              <a:t>g</a:t>
            </a:r>
            <a:r>
              <a:rPr sz="2200" spc="-13" dirty="0">
                <a:latin typeface="Arial"/>
                <a:cs typeface="Arial"/>
              </a:rPr>
              <a:t> </a:t>
            </a:r>
            <a:r>
              <a:rPr sz="2200" spc="-4" dirty="0">
                <a:latin typeface="Arial"/>
                <a:cs typeface="Arial"/>
              </a:rPr>
              <a:t>th</a:t>
            </a:r>
            <a:r>
              <a:rPr sz="2200" dirty="0">
                <a:latin typeface="Arial"/>
                <a:cs typeface="Arial"/>
              </a:rPr>
              <a:t>e</a:t>
            </a:r>
            <a:r>
              <a:rPr sz="2200" spc="-9" dirty="0">
                <a:latin typeface="Arial"/>
                <a:cs typeface="Arial"/>
              </a:rPr>
              <a:t> </a:t>
            </a:r>
            <a:r>
              <a:rPr sz="2200" spc="-4" dirty="0">
                <a:latin typeface="Arial"/>
                <a:cs typeface="Arial"/>
              </a:rPr>
              <a:t>chai</a:t>
            </a:r>
            <a:r>
              <a:rPr sz="2200" dirty="0">
                <a:latin typeface="Arial"/>
                <a:cs typeface="Arial"/>
              </a:rPr>
              <a:t>n</a:t>
            </a:r>
            <a:r>
              <a:rPr sz="2200" spc="-4" dirty="0">
                <a:latin typeface="Arial"/>
                <a:cs typeface="Arial"/>
              </a:rPr>
              <a:t> </a:t>
            </a:r>
            <a:r>
              <a:rPr sz="2200" dirty="0">
                <a:latin typeface="Arial"/>
                <a:cs typeface="Arial"/>
              </a:rPr>
              <a:t>rule,</a:t>
            </a:r>
            <a:r>
              <a:rPr sz="2200" spc="-13" dirty="0">
                <a:latin typeface="Arial"/>
                <a:cs typeface="Arial"/>
              </a:rPr>
              <a:t> </a:t>
            </a:r>
            <a:r>
              <a:rPr sz="2200" spc="-4" dirty="0">
                <a:latin typeface="Arial"/>
                <a:cs typeface="Arial"/>
              </a:rPr>
              <a:t>w</a:t>
            </a:r>
            <a:r>
              <a:rPr sz="2200" dirty="0">
                <a:latin typeface="Arial"/>
                <a:cs typeface="Arial"/>
              </a:rPr>
              <a:t>e</a:t>
            </a:r>
            <a:r>
              <a:rPr sz="2200" spc="-9" dirty="0">
                <a:latin typeface="Arial"/>
                <a:cs typeface="Arial"/>
              </a:rPr>
              <a:t> </a:t>
            </a:r>
            <a:r>
              <a:rPr sz="2200" spc="-4" dirty="0">
                <a:latin typeface="Arial"/>
                <a:cs typeface="Arial"/>
              </a:rPr>
              <a:t>obtain</a:t>
            </a:r>
            <a:endParaRPr sz="2200" dirty="0">
              <a:latin typeface="Arial"/>
              <a:cs typeface="Arial"/>
            </a:endParaRPr>
          </a:p>
        </p:txBody>
      </p:sp>
      <p:sp>
        <p:nvSpPr>
          <p:cNvPr id="17" name="object 17"/>
          <p:cNvSpPr/>
          <p:nvPr/>
        </p:nvSpPr>
        <p:spPr>
          <a:xfrm>
            <a:off x="4016963" y="2417062"/>
            <a:ext cx="234572" cy="213513"/>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4347977" y="2499288"/>
            <a:ext cx="154753" cy="58733"/>
          </a:xfrm>
          <a:custGeom>
            <a:avLst/>
            <a:gdLst/>
            <a:ahLst/>
            <a:cxnLst/>
            <a:rect l="l" t="t" r="r" b="b"/>
            <a:pathLst>
              <a:path w="180975" h="64769">
                <a:moveTo>
                  <a:pt x="180594" y="62484"/>
                </a:moveTo>
                <a:lnTo>
                  <a:pt x="179832" y="55626"/>
                </a:lnTo>
                <a:lnTo>
                  <a:pt x="179070" y="54864"/>
                </a:lnTo>
                <a:lnTo>
                  <a:pt x="179070" y="54102"/>
                </a:lnTo>
                <a:lnTo>
                  <a:pt x="3810" y="54864"/>
                </a:lnTo>
                <a:lnTo>
                  <a:pt x="1524" y="55626"/>
                </a:lnTo>
                <a:lnTo>
                  <a:pt x="762" y="55626"/>
                </a:lnTo>
                <a:lnTo>
                  <a:pt x="762" y="58674"/>
                </a:lnTo>
                <a:lnTo>
                  <a:pt x="0" y="59436"/>
                </a:lnTo>
                <a:lnTo>
                  <a:pt x="762" y="62484"/>
                </a:lnTo>
                <a:lnTo>
                  <a:pt x="1524" y="63246"/>
                </a:lnTo>
                <a:lnTo>
                  <a:pt x="3810" y="64008"/>
                </a:lnTo>
                <a:lnTo>
                  <a:pt x="9144" y="64770"/>
                </a:lnTo>
                <a:lnTo>
                  <a:pt x="171450" y="64770"/>
                </a:lnTo>
                <a:lnTo>
                  <a:pt x="179070" y="64008"/>
                </a:lnTo>
                <a:lnTo>
                  <a:pt x="180594" y="62484"/>
                </a:lnTo>
                <a:close/>
              </a:path>
              <a:path w="180975" h="64769">
                <a:moveTo>
                  <a:pt x="180594" y="8382"/>
                </a:moveTo>
                <a:lnTo>
                  <a:pt x="179832" y="1524"/>
                </a:lnTo>
                <a:lnTo>
                  <a:pt x="179070" y="762"/>
                </a:lnTo>
                <a:lnTo>
                  <a:pt x="179070" y="0"/>
                </a:lnTo>
                <a:lnTo>
                  <a:pt x="3810" y="762"/>
                </a:lnTo>
                <a:lnTo>
                  <a:pt x="1524" y="1524"/>
                </a:lnTo>
                <a:lnTo>
                  <a:pt x="762" y="1524"/>
                </a:lnTo>
                <a:lnTo>
                  <a:pt x="762" y="4572"/>
                </a:lnTo>
                <a:lnTo>
                  <a:pt x="0" y="5334"/>
                </a:lnTo>
                <a:lnTo>
                  <a:pt x="762" y="8382"/>
                </a:lnTo>
                <a:lnTo>
                  <a:pt x="1524" y="9144"/>
                </a:lnTo>
                <a:lnTo>
                  <a:pt x="3810" y="9906"/>
                </a:lnTo>
                <a:lnTo>
                  <a:pt x="9144" y="10668"/>
                </a:lnTo>
                <a:lnTo>
                  <a:pt x="171450" y="10668"/>
                </a:lnTo>
                <a:lnTo>
                  <a:pt x="179070" y="9906"/>
                </a:lnTo>
                <a:lnTo>
                  <a:pt x="180594" y="8382"/>
                </a:lnTo>
                <a:close/>
              </a:path>
            </a:pathLst>
          </a:custGeom>
          <a:solidFill>
            <a:srgbClr val="000000"/>
          </a:solidFill>
        </p:spPr>
        <p:txBody>
          <a:bodyPr wrap="square" lIns="0" tIns="0" rIns="0" bIns="0" rtlCol="0"/>
          <a:lstStyle/>
          <a:p>
            <a:endParaRPr/>
          </a:p>
        </p:txBody>
      </p:sp>
      <p:sp>
        <p:nvSpPr>
          <p:cNvPr id="19" name="object 19"/>
          <p:cNvSpPr/>
          <p:nvPr/>
        </p:nvSpPr>
        <p:spPr>
          <a:xfrm>
            <a:off x="4595577" y="2416367"/>
            <a:ext cx="521924" cy="214204"/>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4347977" y="2499288"/>
            <a:ext cx="154753" cy="58733"/>
          </a:xfrm>
          <a:custGeom>
            <a:avLst/>
            <a:gdLst/>
            <a:ahLst/>
            <a:cxnLst/>
            <a:rect l="l" t="t" r="r" b="b"/>
            <a:pathLst>
              <a:path w="180975" h="64769">
                <a:moveTo>
                  <a:pt x="180594" y="62484"/>
                </a:moveTo>
                <a:lnTo>
                  <a:pt x="179832" y="55626"/>
                </a:lnTo>
                <a:lnTo>
                  <a:pt x="179070" y="54864"/>
                </a:lnTo>
                <a:lnTo>
                  <a:pt x="179070" y="54102"/>
                </a:lnTo>
                <a:lnTo>
                  <a:pt x="3810" y="54864"/>
                </a:lnTo>
                <a:lnTo>
                  <a:pt x="1524" y="55626"/>
                </a:lnTo>
                <a:lnTo>
                  <a:pt x="762" y="55626"/>
                </a:lnTo>
                <a:lnTo>
                  <a:pt x="762" y="58674"/>
                </a:lnTo>
                <a:lnTo>
                  <a:pt x="0" y="59436"/>
                </a:lnTo>
                <a:lnTo>
                  <a:pt x="762" y="62484"/>
                </a:lnTo>
                <a:lnTo>
                  <a:pt x="1524" y="63246"/>
                </a:lnTo>
                <a:lnTo>
                  <a:pt x="3810" y="64008"/>
                </a:lnTo>
                <a:lnTo>
                  <a:pt x="9144" y="64770"/>
                </a:lnTo>
                <a:lnTo>
                  <a:pt x="171450" y="64770"/>
                </a:lnTo>
                <a:lnTo>
                  <a:pt x="179070" y="64008"/>
                </a:lnTo>
                <a:lnTo>
                  <a:pt x="180594" y="62484"/>
                </a:lnTo>
                <a:close/>
              </a:path>
              <a:path w="180975" h="64769">
                <a:moveTo>
                  <a:pt x="180594" y="8382"/>
                </a:moveTo>
                <a:lnTo>
                  <a:pt x="179832" y="1524"/>
                </a:lnTo>
                <a:lnTo>
                  <a:pt x="179070" y="762"/>
                </a:lnTo>
                <a:lnTo>
                  <a:pt x="179070" y="0"/>
                </a:lnTo>
                <a:lnTo>
                  <a:pt x="3810" y="762"/>
                </a:lnTo>
                <a:lnTo>
                  <a:pt x="1524" y="1524"/>
                </a:lnTo>
                <a:lnTo>
                  <a:pt x="762" y="1524"/>
                </a:lnTo>
                <a:lnTo>
                  <a:pt x="762" y="4572"/>
                </a:lnTo>
                <a:lnTo>
                  <a:pt x="0" y="5334"/>
                </a:lnTo>
                <a:lnTo>
                  <a:pt x="762" y="8382"/>
                </a:lnTo>
                <a:lnTo>
                  <a:pt x="1524" y="9144"/>
                </a:lnTo>
                <a:lnTo>
                  <a:pt x="3810" y="9906"/>
                </a:lnTo>
                <a:lnTo>
                  <a:pt x="9144" y="10668"/>
                </a:lnTo>
                <a:lnTo>
                  <a:pt x="171450" y="10668"/>
                </a:lnTo>
                <a:lnTo>
                  <a:pt x="179070" y="9906"/>
                </a:lnTo>
                <a:lnTo>
                  <a:pt x="180594" y="8382"/>
                </a:lnTo>
                <a:close/>
              </a:path>
            </a:pathLst>
          </a:custGeom>
          <a:solidFill>
            <a:srgbClr val="000000"/>
          </a:solidFill>
        </p:spPr>
        <p:txBody>
          <a:bodyPr wrap="square" lIns="0" tIns="0" rIns="0" bIns="0" rtlCol="0"/>
          <a:lstStyle/>
          <a:p>
            <a:endParaRPr/>
          </a:p>
        </p:txBody>
      </p:sp>
      <p:sp>
        <p:nvSpPr>
          <p:cNvPr id="21" name="object 21"/>
          <p:cNvSpPr/>
          <p:nvPr/>
        </p:nvSpPr>
        <p:spPr>
          <a:xfrm>
            <a:off x="1260080" y="2852374"/>
            <a:ext cx="534305" cy="158235"/>
          </a:xfrm>
          <a:prstGeom prst="rect">
            <a:avLst/>
          </a:prstGeom>
          <a:blipFill>
            <a:blip r:embed="rId5" cstate="print"/>
            <a:stretch>
              <a:fillRect/>
            </a:stretch>
          </a:blipFill>
        </p:spPr>
        <p:txBody>
          <a:bodyPr wrap="square" lIns="0" tIns="0" rIns="0" bIns="0" rtlCol="0"/>
          <a:lstStyle/>
          <a:p>
            <a:endParaRPr/>
          </a:p>
        </p:txBody>
      </p:sp>
      <p:sp>
        <p:nvSpPr>
          <p:cNvPr id="22" name="object 22"/>
          <p:cNvSpPr/>
          <p:nvPr/>
        </p:nvSpPr>
        <p:spPr>
          <a:xfrm>
            <a:off x="1885607" y="2854451"/>
            <a:ext cx="228709" cy="189328"/>
          </a:xfrm>
          <a:prstGeom prst="rect">
            <a:avLst/>
          </a:prstGeom>
          <a:blipFill>
            <a:blip r:embed="rId6" cstate="print"/>
            <a:stretch>
              <a:fillRect/>
            </a:stretch>
          </a:blipFill>
        </p:spPr>
        <p:txBody>
          <a:bodyPr wrap="square" lIns="0" tIns="0" rIns="0" bIns="0" rtlCol="0"/>
          <a:lstStyle/>
          <a:p>
            <a:endParaRPr/>
          </a:p>
        </p:txBody>
      </p:sp>
      <p:sp>
        <p:nvSpPr>
          <p:cNvPr id="23" name="object 23"/>
          <p:cNvSpPr/>
          <p:nvPr/>
        </p:nvSpPr>
        <p:spPr>
          <a:xfrm>
            <a:off x="2204236" y="2769456"/>
            <a:ext cx="142046" cy="209368"/>
          </a:xfrm>
          <a:prstGeom prst="rect">
            <a:avLst/>
          </a:prstGeom>
          <a:blipFill>
            <a:blip r:embed="rId7" cstate="print"/>
            <a:stretch>
              <a:fillRect/>
            </a:stretch>
          </a:blipFill>
        </p:spPr>
        <p:txBody>
          <a:bodyPr wrap="square" lIns="0" tIns="0" rIns="0" bIns="0" rtlCol="0"/>
          <a:lstStyle/>
          <a:p>
            <a:endParaRPr/>
          </a:p>
        </p:txBody>
      </p:sp>
      <p:sp>
        <p:nvSpPr>
          <p:cNvPr id="24" name="object 24"/>
          <p:cNvSpPr/>
          <p:nvPr/>
        </p:nvSpPr>
        <p:spPr>
          <a:xfrm>
            <a:off x="2441529" y="2835452"/>
            <a:ext cx="631935" cy="234933"/>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3134708" y="2840634"/>
            <a:ext cx="347950" cy="223877"/>
          </a:xfrm>
          <a:prstGeom prst="rect">
            <a:avLst/>
          </a:prstGeom>
          <a:blipFill>
            <a:blip r:embed="rId9" cstate="print"/>
            <a:stretch>
              <a:fillRect/>
            </a:stretch>
          </a:blipFill>
        </p:spPr>
        <p:txBody>
          <a:bodyPr wrap="square" lIns="0" tIns="0" rIns="0" bIns="0" rtlCol="0"/>
          <a:lstStyle/>
          <a:p>
            <a:endParaRPr/>
          </a:p>
        </p:txBody>
      </p:sp>
      <p:sp>
        <p:nvSpPr>
          <p:cNvPr id="26" name="object 26"/>
          <p:cNvSpPr/>
          <p:nvPr/>
        </p:nvSpPr>
        <p:spPr>
          <a:xfrm>
            <a:off x="3551726" y="2940821"/>
            <a:ext cx="23892" cy="23608"/>
          </a:xfrm>
          <a:custGeom>
            <a:avLst/>
            <a:gdLst/>
            <a:ahLst/>
            <a:cxnLst/>
            <a:rect l="l" t="t" r="r" b="b"/>
            <a:pathLst>
              <a:path w="27939" h="26035">
                <a:moveTo>
                  <a:pt x="27431" y="16764"/>
                </a:moveTo>
                <a:lnTo>
                  <a:pt x="26669" y="8382"/>
                </a:lnTo>
                <a:lnTo>
                  <a:pt x="22097" y="2286"/>
                </a:lnTo>
                <a:lnTo>
                  <a:pt x="18287" y="762"/>
                </a:lnTo>
                <a:lnTo>
                  <a:pt x="18287" y="0"/>
                </a:lnTo>
                <a:lnTo>
                  <a:pt x="9905" y="762"/>
                </a:lnTo>
                <a:lnTo>
                  <a:pt x="6857" y="2286"/>
                </a:lnTo>
                <a:lnTo>
                  <a:pt x="3809" y="5334"/>
                </a:lnTo>
                <a:lnTo>
                  <a:pt x="3047" y="5334"/>
                </a:lnTo>
                <a:lnTo>
                  <a:pt x="3047" y="6858"/>
                </a:lnTo>
                <a:lnTo>
                  <a:pt x="2285" y="6858"/>
                </a:lnTo>
                <a:lnTo>
                  <a:pt x="2285" y="8382"/>
                </a:lnTo>
                <a:lnTo>
                  <a:pt x="1523" y="8382"/>
                </a:lnTo>
                <a:lnTo>
                  <a:pt x="1523" y="12192"/>
                </a:lnTo>
                <a:lnTo>
                  <a:pt x="0" y="12954"/>
                </a:lnTo>
                <a:lnTo>
                  <a:pt x="3047" y="20574"/>
                </a:lnTo>
                <a:lnTo>
                  <a:pt x="6857" y="23622"/>
                </a:lnTo>
                <a:lnTo>
                  <a:pt x="8381" y="25146"/>
                </a:lnTo>
                <a:lnTo>
                  <a:pt x="9905" y="25908"/>
                </a:lnTo>
                <a:lnTo>
                  <a:pt x="18287" y="25908"/>
                </a:lnTo>
                <a:lnTo>
                  <a:pt x="22097" y="23622"/>
                </a:lnTo>
                <a:lnTo>
                  <a:pt x="25145" y="20574"/>
                </a:lnTo>
                <a:lnTo>
                  <a:pt x="25145" y="18288"/>
                </a:lnTo>
                <a:lnTo>
                  <a:pt x="26669" y="18288"/>
                </a:lnTo>
                <a:lnTo>
                  <a:pt x="26669" y="16764"/>
                </a:lnTo>
                <a:lnTo>
                  <a:pt x="27431" y="16764"/>
                </a:lnTo>
                <a:close/>
              </a:path>
            </a:pathLst>
          </a:custGeom>
          <a:solidFill>
            <a:srgbClr val="000000"/>
          </a:solidFill>
        </p:spPr>
        <p:txBody>
          <a:bodyPr wrap="square" lIns="0" tIns="0" rIns="0" bIns="0" rtlCol="0"/>
          <a:lstStyle/>
          <a:p>
            <a:endParaRPr/>
          </a:p>
        </p:txBody>
      </p:sp>
      <p:sp>
        <p:nvSpPr>
          <p:cNvPr id="27" name="object 27"/>
          <p:cNvSpPr/>
          <p:nvPr/>
        </p:nvSpPr>
        <p:spPr>
          <a:xfrm>
            <a:off x="3646859" y="2940821"/>
            <a:ext cx="22806" cy="23608"/>
          </a:xfrm>
          <a:custGeom>
            <a:avLst/>
            <a:gdLst/>
            <a:ahLst/>
            <a:cxnLst/>
            <a:rect l="l" t="t" r="r" b="b"/>
            <a:pathLst>
              <a:path w="26670" h="26035">
                <a:moveTo>
                  <a:pt x="26669" y="16764"/>
                </a:moveTo>
                <a:lnTo>
                  <a:pt x="25907" y="8382"/>
                </a:lnTo>
                <a:lnTo>
                  <a:pt x="24383" y="5334"/>
                </a:lnTo>
                <a:lnTo>
                  <a:pt x="21335" y="2286"/>
                </a:lnTo>
                <a:lnTo>
                  <a:pt x="17525" y="762"/>
                </a:lnTo>
                <a:lnTo>
                  <a:pt x="17525" y="0"/>
                </a:lnTo>
                <a:lnTo>
                  <a:pt x="9905" y="762"/>
                </a:lnTo>
                <a:lnTo>
                  <a:pt x="6095" y="2286"/>
                </a:lnTo>
                <a:lnTo>
                  <a:pt x="3047" y="5334"/>
                </a:lnTo>
                <a:lnTo>
                  <a:pt x="2285" y="5334"/>
                </a:lnTo>
                <a:lnTo>
                  <a:pt x="2285" y="6858"/>
                </a:lnTo>
                <a:lnTo>
                  <a:pt x="1523" y="6858"/>
                </a:lnTo>
                <a:lnTo>
                  <a:pt x="1523" y="8382"/>
                </a:lnTo>
                <a:lnTo>
                  <a:pt x="761" y="8382"/>
                </a:lnTo>
                <a:lnTo>
                  <a:pt x="761" y="12192"/>
                </a:lnTo>
                <a:lnTo>
                  <a:pt x="0" y="12954"/>
                </a:lnTo>
                <a:lnTo>
                  <a:pt x="761" y="16764"/>
                </a:lnTo>
                <a:lnTo>
                  <a:pt x="2285" y="20574"/>
                </a:lnTo>
                <a:lnTo>
                  <a:pt x="6095" y="23622"/>
                </a:lnTo>
                <a:lnTo>
                  <a:pt x="7619" y="25146"/>
                </a:lnTo>
                <a:lnTo>
                  <a:pt x="9905" y="25908"/>
                </a:lnTo>
                <a:lnTo>
                  <a:pt x="17525" y="25908"/>
                </a:lnTo>
                <a:lnTo>
                  <a:pt x="21335" y="23622"/>
                </a:lnTo>
                <a:lnTo>
                  <a:pt x="25145" y="20574"/>
                </a:lnTo>
                <a:lnTo>
                  <a:pt x="25145" y="18288"/>
                </a:lnTo>
                <a:lnTo>
                  <a:pt x="25907" y="18288"/>
                </a:lnTo>
                <a:lnTo>
                  <a:pt x="25907" y="16764"/>
                </a:lnTo>
                <a:lnTo>
                  <a:pt x="26669" y="16764"/>
                </a:lnTo>
                <a:close/>
              </a:path>
            </a:pathLst>
          </a:custGeom>
          <a:solidFill>
            <a:srgbClr val="000000"/>
          </a:solidFill>
        </p:spPr>
        <p:txBody>
          <a:bodyPr wrap="square" lIns="0" tIns="0" rIns="0" bIns="0" rtlCol="0"/>
          <a:lstStyle/>
          <a:p>
            <a:endParaRPr/>
          </a:p>
        </p:txBody>
      </p:sp>
      <p:sp>
        <p:nvSpPr>
          <p:cNvPr id="28" name="object 28"/>
          <p:cNvSpPr/>
          <p:nvPr/>
        </p:nvSpPr>
        <p:spPr>
          <a:xfrm>
            <a:off x="3741340" y="2940821"/>
            <a:ext cx="22262" cy="23608"/>
          </a:xfrm>
          <a:custGeom>
            <a:avLst/>
            <a:gdLst/>
            <a:ahLst/>
            <a:cxnLst/>
            <a:rect l="l" t="t" r="r" b="b"/>
            <a:pathLst>
              <a:path w="26035" h="26035">
                <a:moveTo>
                  <a:pt x="25908" y="16764"/>
                </a:moveTo>
                <a:lnTo>
                  <a:pt x="25146" y="8382"/>
                </a:lnTo>
                <a:lnTo>
                  <a:pt x="23622" y="5334"/>
                </a:lnTo>
                <a:lnTo>
                  <a:pt x="20574" y="2286"/>
                </a:lnTo>
                <a:lnTo>
                  <a:pt x="17526" y="762"/>
                </a:lnTo>
                <a:lnTo>
                  <a:pt x="17526" y="0"/>
                </a:lnTo>
                <a:lnTo>
                  <a:pt x="9144" y="762"/>
                </a:lnTo>
                <a:lnTo>
                  <a:pt x="4572" y="3048"/>
                </a:lnTo>
                <a:lnTo>
                  <a:pt x="3810" y="3048"/>
                </a:lnTo>
                <a:lnTo>
                  <a:pt x="3810" y="5334"/>
                </a:lnTo>
                <a:lnTo>
                  <a:pt x="3048" y="6096"/>
                </a:lnTo>
                <a:lnTo>
                  <a:pt x="1524" y="6096"/>
                </a:lnTo>
                <a:lnTo>
                  <a:pt x="1524" y="7620"/>
                </a:lnTo>
                <a:lnTo>
                  <a:pt x="762" y="7620"/>
                </a:lnTo>
                <a:lnTo>
                  <a:pt x="762" y="12192"/>
                </a:lnTo>
                <a:lnTo>
                  <a:pt x="0" y="12954"/>
                </a:lnTo>
                <a:lnTo>
                  <a:pt x="762" y="17526"/>
                </a:lnTo>
                <a:lnTo>
                  <a:pt x="1524" y="19812"/>
                </a:lnTo>
                <a:lnTo>
                  <a:pt x="3048" y="20574"/>
                </a:lnTo>
                <a:lnTo>
                  <a:pt x="3810" y="22098"/>
                </a:lnTo>
                <a:lnTo>
                  <a:pt x="4572" y="22860"/>
                </a:lnTo>
                <a:lnTo>
                  <a:pt x="6096" y="23622"/>
                </a:lnTo>
                <a:lnTo>
                  <a:pt x="7620" y="25146"/>
                </a:lnTo>
                <a:lnTo>
                  <a:pt x="9144" y="25908"/>
                </a:lnTo>
                <a:lnTo>
                  <a:pt x="17526" y="25908"/>
                </a:lnTo>
                <a:lnTo>
                  <a:pt x="20574" y="23622"/>
                </a:lnTo>
                <a:lnTo>
                  <a:pt x="24384" y="20574"/>
                </a:lnTo>
                <a:lnTo>
                  <a:pt x="24384" y="18288"/>
                </a:lnTo>
                <a:lnTo>
                  <a:pt x="25146" y="18288"/>
                </a:lnTo>
                <a:lnTo>
                  <a:pt x="25146" y="16764"/>
                </a:lnTo>
                <a:lnTo>
                  <a:pt x="25908" y="16764"/>
                </a:lnTo>
                <a:close/>
              </a:path>
            </a:pathLst>
          </a:custGeom>
          <a:solidFill>
            <a:srgbClr val="000000"/>
          </a:solidFill>
        </p:spPr>
        <p:txBody>
          <a:bodyPr wrap="square" lIns="0" tIns="0" rIns="0" bIns="0" rtlCol="0"/>
          <a:lstStyle/>
          <a:p>
            <a:endParaRPr/>
          </a:p>
        </p:txBody>
      </p:sp>
      <p:sp>
        <p:nvSpPr>
          <p:cNvPr id="29" name="object 29"/>
          <p:cNvSpPr/>
          <p:nvPr/>
        </p:nvSpPr>
        <p:spPr>
          <a:xfrm>
            <a:off x="3871663" y="2985049"/>
            <a:ext cx="25521" cy="67371"/>
          </a:xfrm>
          <a:custGeom>
            <a:avLst/>
            <a:gdLst/>
            <a:ahLst/>
            <a:cxnLst/>
            <a:rect l="l" t="t" r="r" b="b"/>
            <a:pathLst>
              <a:path w="29845" h="74295">
                <a:moveTo>
                  <a:pt x="29718" y="36575"/>
                </a:moveTo>
                <a:lnTo>
                  <a:pt x="28956" y="17525"/>
                </a:lnTo>
                <a:lnTo>
                  <a:pt x="27432" y="12953"/>
                </a:lnTo>
                <a:lnTo>
                  <a:pt x="26670" y="11429"/>
                </a:lnTo>
                <a:lnTo>
                  <a:pt x="25908" y="8381"/>
                </a:lnTo>
                <a:lnTo>
                  <a:pt x="25146" y="6857"/>
                </a:lnTo>
                <a:lnTo>
                  <a:pt x="20574" y="2285"/>
                </a:lnTo>
                <a:lnTo>
                  <a:pt x="19050" y="1523"/>
                </a:lnTo>
                <a:lnTo>
                  <a:pt x="19050" y="0"/>
                </a:lnTo>
                <a:lnTo>
                  <a:pt x="9144" y="1523"/>
                </a:lnTo>
                <a:lnTo>
                  <a:pt x="6858" y="2285"/>
                </a:lnTo>
                <a:lnTo>
                  <a:pt x="6096" y="3047"/>
                </a:lnTo>
                <a:lnTo>
                  <a:pt x="4572" y="3809"/>
                </a:lnTo>
                <a:lnTo>
                  <a:pt x="3810" y="3809"/>
                </a:lnTo>
                <a:lnTo>
                  <a:pt x="3810" y="6095"/>
                </a:lnTo>
                <a:lnTo>
                  <a:pt x="2286" y="6857"/>
                </a:lnTo>
                <a:lnTo>
                  <a:pt x="1524" y="6857"/>
                </a:lnTo>
                <a:lnTo>
                  <a:pt x="1524" y="8381"/>
                </a:lnTo>
                <a:lnTo>
                  <a:pt x="762" y="8381"/>
                </a:lnTo>
                <a:lnTo>
                  <a:pt x="762" y="12191"/>
                </a:lnTo>
                <a:lnTo>
                  <a:pt x="0" y="12953"/>
                </a:lnTo>
                <a:lnTo>
                  <a:pt x="762" y="17525"/>
                </a:lnTo>
                <a:lnTo>
                  <a:pt x="1524" y="19049"/>
                </a:lnTo>
                <a:lnTo>
                  <a:pt x="2286" y="19811"/>
                </a:lnTo>
                <a:lnTo>
                  <a:pt x="3810" y="22097"/>
                </a:lnTo>
                <a:lnTo>
                  <a:pt x="4572" y="22859"/>
                </a:lnTo>
                <a:lnTo>
                  <a:pt x="6096" y="23621"/>
                </a:lnTo>
                <a:lnTo>
                  <a:pt x="6858" y="24383"/>
                </a:lnTo>
                <a:lnTo>
                  <a:pt x="9906" y="25907"/>
                </a:lnTo>
                <a:lnTo>
                  <a:pt x="19050" y="25907"/>
                </a:lnTo>
                <a:lnTo>
                  <a:pt x="22098" y="23621"/>
                </a:lnTo>
                <a:lnTo>
                  <a:pt x="22098" y="22859"/>
                </a:lnTo>
                <a:lnTo>
                  <a:pt x="23622" y="34289"/>
                </a:lnTo>
                <a:lnTo>
                  <a:pt x="23622" y="53339"/>
                </a:lnTo>
                <a:lnTo>
                  <a:pt x="24384" y="53339"/>
                </a:lnTo>
                <a:lnTo>
                  <a:pt x="24384" y="51053"/>
                </a:lnTo>
                <a:lnTo>
                  <a:pt x="25146" y="51053"/>
                </a:lnTo>
                <a:lnTo>
                  <a:pt x="25146" y="48767"/>
                </a:lnTo>
                <a:lnTo>
                  <a:pt x="25908" y="48767"/>
                </a:lnTo>
                <a:lnTo>
                  <a:pt x="25908" y="46481"/>
                </a:lnTo>
                <a:lnTo>
                  <a:pt x="26670" y="46481"/>
                </a:lnTo>
                <a:lnTo>
                  <a:pt x="26670" y="43433"/>
                </a:lnTo>
                <a:lnTo>
                  <a:pt x="27432" y="43433"/>
                </a:lnTo>
                <a:lnTo>
                  <a:pt x="27432" y="39623"/>
                </a:lnTo>
                <a:lnTo>
                  <a:pt x="28956" y="39623"/>
                </a:lnTo>
                <a:lnTo>
                  <a:pt x="28956" y="36575"/>
                </a:lnTo>
                <a:lnTo>
                  <a:pt x="29718" y="36575"/>
                </a:lnTo>
                <a:close/>
              </a:path>
              <a:path w="29845" h="74295">
                <a:moveTo>
                  <a:pt x="14478" y="68579"/>
                </a:moveTo>
                <a:lnTo>
                  <a:pt x="14478" y="59435"/>
                </a:lnTo>
                <a:lnTo>
                  <a:pt x="12192" y="61721"/>
                </a:lnTo>
                <a:lnTo>
                  <a:pt x="11430" y="61721"/>
                </a:lnTo>
                <a:lnTo>
                  <a:pt x="11430" y="63245"/>
                </a:lnTo>
                <a:lnTo>
                  <a:pt x="7620" y="67055"/>
                </a:lnTo>
                <a:lnTo>
                  <a:pt x="6858" y="67055"/>
                </a:lnTo>
                <a:lnTo>
                  <a:pt x="6858" y="68579"/>
                </a:lnTo>
                <a:lnTo>
                  <a:pt x="4572" y="71627"/>
                </a:lnTo>
                <a:lnTo>
                  <a:pt x="5334" y="73913"/>
                </a:lnTo>
                <a:lnTo>
                  <a:pt x="7620" y="73913"/>
                </a:lnTo>
                <a:lnTo>
                  <a:pt x="9906" y="73151"/>
                </a:lnTo>
                <a:lnTo>
                  <a:pt x="14478" y="68579"/>
                </a:lnTo>
                <a:close/>
              </a:path>
              <a:path w="29845" h="74295">
                <a:moveTo>
                  <a:pt x="16764" y="64769"/>
                </a:moveTo>
                <a:lnTo>
                  <a:pt x="16764" y="54101"/>
                </a:lnTo>
                <a:lnTo>
                  <a:pt x="16002" y="54101"/>
                </a:lnTo>
                <a:lnTo>
                  <a:pt x="16002" y="56387"/>
                </a:lnTo>
                <a:lnTo>
                  <a:pt x="15240" y="56387"/>
                </a:lnTo>
                <a:lnTo>
                  <a:pt x="15240" y="57911"/>
                </a:lnTo>
                <a:lnTo>
                  <a:pt x="14478" y="57911"/>
                </a:lnTo>
                <a:lnTo>
                  <a:pt x="14478" y="67055"/>
                </a:lnTo>
                <a:lnTo>
                  <a:pt x="15240" y="67055"/>
                </a:lnTo>
                <a:lnTo>
                  <a:pt x="16764" y="64769"/>
                </a:lnTo>
                <a:close/>
              </a:path>
              <a:path w="29845" h="74295">
                <a:moveTo>
                  <a:pt x="19812" y="61721"/>
                </a:moveTo>
                <a:lnTo>
                  <a:pt x="19812" y="48767"/>
                </a:lnTo>
                <a:lnTo>
                  <a:pt x="19050" y="48767"/>
                </a:lnTo>
                <a:lnTo>
                  <a:pt x="19050" y="51053"/>
                </a:lnTo>
                <a:lnTo>
                  <a:pt x="17526" y="51053"/>
                </a:lnTo>
                <a:lnTo>
                  <a:pt x="17526" y="52577"/>
                </a:lnTo>
                <a:lnTo>
                  <a:pt x="16764" y="52577"/>
                </a:lnTo>
                <a:lnTo>
                  <a:pt x="16764" y="63245"/>
                </a:lnTo>
                <a:lnTo>
                  <a:pt x="17526" y="63245"/>
                </a:lnTo>
                <a:lnTo>
                  <a:pt x="19812" y="61721"/>
                </a:lnTo>
                <a:close/>
              </a:path>
              <a:path w="29845" h="74295">
                <a:moveTo>
                  <a:pt x="20574" y="59435"/>
                </a:moveTo>
                <a:lnTo>
                  <a:pt x="20574" y="46481"/>
                </a:lnTo>
                <a:lnTo>
                  <a:pt x="19812" y="46481"/>
                </a:lnTo>
                <a:lnTo>
                  <a:pt x="19812" y="59435"/>
                </a:lnTo>
                <a:lnTo>
                  <a:pt x="20574" y="59435"/>
                </a:lnTo>
                <a:close/>
              </a:path>
              <a:path w="29845" h="74295">
                <a:moveTo>
                  <a:pt x="21336" y="57911"/>
                </a:moveTo>
                <a:lnTo>
                  <a:pt x="21336" y="42671"/>
                </a:lnTo>
                <a:lnTo>
                  <a:pt x="20574" y="42671"/>
                </a:lnTo>
                <a:lnTo>
                  <a:pt x="20574" y="57911"/>
                </a:lnTo>
                <a:lnTo>
                  <a:pt x="21336" y="57911"/>
                </a:lnTo>
                <a:close/>
              </a:path>
              <a:path w="29845" h="74295">
                <a:moveTo>
                  <a:pt x="23622" y="54863"/>
                </a:moveTo>
                <a:lnTo>
                  <a:pt x="23622" y="34289"/>
                </a:lnTo>
                <a:lnTo>
                  <a:pt x="22098" y="34289"/>
                </a:lnTo>
                <a:lnTo>
                  <a:pt x="22098" y="39623"/>
                </a:lnTo>
                <a:lnTo>
                  <a:pt x="21336" y="39623"/>
                </a:lnTo>
                <a:lnTo>
                  <a:pt x="21336" y="56387"/>
                </a:lnTo>
                <a:lnTo>
                  <a:pt x="22098" y="56387"/>
                </a:lnTo>
                <a:lnTo>
                  <a:pt x="23622" y="54863"/>
                </a:lnTo>
                <a:close/>
              </a:path>
            </a:pathLst>
          </a:custGeom>
          <a:solidFill>
            <a:srgbClr val="000000"/>
          </a:solidFill>
        </p:spPr>
        <p:txBody>
          <a:bodyPr wrap="square" lIns="0" tIns="0" rIns="0" bIns="0" rtlCol="0"/>
          <a:lstStyle/>
          <a:p>
            <a:endParaRPr/>
          </a:p>
        </p:txBody>
      </p:sp>
      <p:sp>
        <p:nvSpPr>
          <p:cNvPr id="30" name="object 30"/>
          <p:cNvSpPr/>
          <p:nvPr/>
        </p:nvSpPr>
        <p:spPr>
          <a:xfrm>
            <a:off x="3953764" y="2840629"/>
            <a:ext cx="810579" cy="225260"/>
          </a:xfrm>
          <a:prstGeom prst="rect">
            <a:avLst/>
          </a:prstGeom>
          <a:blipFill>
            <a:blip r:embed="rId10" cstate="print"/>
            <a:stretch>
              <a:fillRect/>
            </a:stretch>
          </a:blipFill>
        </p:spPr>
        <p:txBody>
          <a:bodyPr wrap="square" lIns="0" tIns="0" rIns="0" bIns="0" rtlCol="0"/>
          <a:lstStyle/>
          <a:p>
            <a:endParaRPr/>
          </a:p>
        </p:txBody>
      </p:sp>
      <p:sp>
        <p:nvSpPr>
          <p:cNvPr id="31" name="object 31"/>
          <p:cNvSpPr/>
          <p:nvPr/>
        </p:nvSpPr>
        <p:spPr>
          <a:xfrm>
            <a:off x="4824937" y="2835452"/>
            <a:ext cx="756487" cy="234933"/>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3551726" y="2940821"/>
            <a:ext cx="23892" cy="23608"/>
          </a:xfrm>
          <a:custGeom>
            <a:avLst/>
            <a:gdLst/>
            <a:ahLst/>
            <a:cxnLst/>
            <a:rect l="l" t="t" r="r" b="b"/>
            <a:pathLst>
              <a:path w="27939" h="26035">
                <a:moveTo>
                  <a:pt x="27431" y="16764"/>
                </a:moveTo>
                <a:lnTo>
                  <a:pt x="26669" y="8382"/>
                </a:lnTo>
                <a:lnTo>
                  <a:pt x="22097" y="2286"/>
                </a:lnTo>
                <a:lnTo>
                  <a:pt x="18287" y="762"/>
                </a:lnTo>
                <a:lnTo>
                  <a:pt x="18287" y="0"/>
                </a:lnTo>
                <a:lnTo>
                  <a:pt x="9905" y="762"/>
                </a:lnTo>
                <a:lnTo>
                  <a:pt x="6857" y="2286"/>
                </a:lnTo>
                <a:lnTo>
                  <a:pt x="3809" y="5334"/>
                </a:lnTo>
                <a:lnTo>
                  <a:pt x="3047" y="5334"/>
                </a:lnTo>
                <a:lnTo>
                  <a:pt x="3047" y="6858"/>
                </a:lnTo>
                <a:lnTo>
                  <a:pt x="2285" y="6858"/>
                </a:lnTo>
                <a:lnTo>
                  <a:pt x="2285" y="8382"/>
                </a:lnTo>
                <a:lnTo>
                  <a:pt x="1523" y="8382"/>
                </a:lnTo>
                <a:lnTo>
                  <a:pt x="1523" y="12192"/>
                </a:lnTo>
                <a:lnTo>
                  <a:pt x="0" y="12954"/>
                </a:lnTo>
                <a:lnTo>
                  <a:pt x="3047" y="20574"/>
                </a:lnTo>
                <a:lnTo>
                  <a:pt x="6857" y="23622"/>
                </a:lnTo>
                <a:lnTo>
                  <a:pt x="8381" y="25146"/>
                </a:lnTo>
                <a:lnTo>
                  <a:pt x="9905" y="25908"/>
                </a:lnTo>
                <a:lnTo>
                  <a:pt x="18287" y="25908"/>
                </a:lnTo>
                <a:lnTo>
                  <a:pt x="22097" y="23622"/>
                </a:lnTo>
                <a:lnTo>
                  <a:pt x="25145" y="20574"/>
                </a:lnTo>
                <a:lnTo>
                  <a:pt x="25145" y="18288"/>
                </a:lnTo>
                <a:lnTo>
                  <a:pt x="26669" y="18288"/>
                </a:lnTo>
                <a:lnTo>
                  <a:pt x="26669" y="16764"/>
                </a:lnTo>
                <a:lnTo>
                  <a:pt x="27431" y="16764"/>
                </a:lnTo>
                <a:close/>
              </a:path>
            </a:pathLst>
          </a:custGeom>
          <a:solidFill>
            <a:srgbClr val="000000"/>
          </a:solidFill>
        </p:spPr>
        <p:txBody>
          <a:bodyPr wrap="square" lIns="0" tIns="0" rIns="0" bIns="0" rtlCol="0"/>
          <a:lstStyle/>
          <a:p>
            <a:endParaRPr/>
          </a:p>
        </p:txBody>
      </p:sp>
      <p:sp>
        <p:nvSpPr>
          <p:cNvPr id="33" name="object 33"/>
          <p:cNvSpPr/>
          <p:nvPr/>
        </p:nvSpPr>
        <p:spPr>
          <a:xfrm>
            <a:off x="3646859" y="2940821"/>
            <a:ext cx="22806" cy="23608"/>
          </a:xfrm>
          <a:custGeom>
            <a:avLst/>
            <a:gdLst/>
            <a:ahLst/>
            <a:cxnLst/>
            <a:rect l="l" t="t" r="r" b="b"/>
            <a:pathLst>
              <a:path w="26670" h="26035">
                <a:moveTo>
                  <a:pt x="26669" y="16764"/>
                </a:moveTo>
                <a:lnTo>
                  <a:pt x="25907" y="8382"/>
                </a:lnTo>
                <a:lnTo>
                  <a:pt x="24383" y="5334"/>
                </a:lnTo>
                <a:lnTo>
                  <a:pt x="21335" y="2286"/>
                </a:lnTo>
                <a:lnTo>
                  <a:pt x="17525" y="762"/>
                </a:lnTo>
                <a:lnTo>
                  <a:pt x="17525" y="0"/>
                </a:lnTo>
                <a:lnTo>
                  <a:pt x="9905" y="762"/>
                </a:lnTo>
                <a:lnTo>
                  <a:pt x="6095" y="2286"/>
                </a:lnTo>
                <a:lnTo>
                  <a:pt x="3047" y="5334"/>
                </a:lnTo>
                <a:lnTo>
                  <a:pt x="2285" y="5334"/>
                </a:lnTo>
                <a:lnTo>
                  <a:pt x="2285" y="6858"/>
                </a:lnTo>
                <a:lnTo>
                  <a:pt x="1523" y="6858"/>
                </a:lnTo>
                <a:lnTo>
                  <a:pt x="1523" y="8382"/>
                </a:lnTo>
                <a:lnTo>
                  <a:pt x="761" y="8382"/>
                </a:lnTo>
                <a:lnTo>
                  <a:pt x="761" y="12192"/>
                </a:lnTo>
                <a:lnTo>
                  <a:pt x="0" y="12954"/>
                </a:lnTo>
                <a:lnTo>
                  <a:pt x="761" y="16764"/>
                </a:lnTo>
                <a:lnTo>
                  <a:pt x="2285" y="20574"/>
                </a:lnTo>
                <a:lnTo>
                  <a:pt x="6095" y="23622"/>
                </a:lnTo>
                <a:lnTo>
                  <a:pt x="7619" y="25146"/>
                </a:lnTo>
                <a:lnTo>
                  <a:pt x="9905" y="25908"/>
                </a:lnTo>
                <a:lnTo>
                  <a:pt x="17525" y="25908"/>
                </a:lnTo>
                <a:lnTo>
                  <a:pt x="21335" y="23622"/>
                </a:lnTo>
                <a:lnTo>
                  <a:pt x="25145" y="20574"/>
                </a:lnTo>
                <a:lnTo>
                  <a:pt x="25145" y="18288"/>
                </a:lnTo>
                <a:lnTo>
                  <a:pt x="25907" y="18288"/>
                </a:lnTo>
                <a:lnTo>
                  <a:pt x="25907" y="16764"/>
                </a:lnTo>
                <a:lnTo>
                  <a:pt x="26669" y="16764"/>
                </a:lnTo>
                <a:close/>
              </a:path>
            </a:pathLst>
          </a:custGeom>
          <a:solidFill>
            <a:srgbClr val="000000"/>
          </a:solidFill>
        </p:spPr>
        <p:txBody>
          <a:bodyPr wrap="square" lIns="0" tIns="0" rIns="0" bIns="0" rtlCol="0"/>
          <a:lstStyle/>
          <a:p>
            <a:endParaRPr/>
          </a:p>
        </p:txBody>
      </p:sp>
      <p:sp>
        <p:nvSpPr>
          <p:cNvPr id="34" name="object 34"/>
          <p:cNvSpPr/>
          <p:nvPr/>
        </p:nvSpPr>
        <p:spPr>
          <a:xfrm>
            <a:off x="3741340" y="2940821"/>
            <a:ext cx="22262" cy="23608"/>
          </a:xfrm>
          <a:custGeom>
            <a:avLst/>
            <a:gdLst/>
            <a:ahLst/>
            <a:cxnLst/>
            <a:rect l="l" t="t" r="r" b="b"/>
            <a:pathLst>
              <a:path w="26035" h="26035">
                <a:moveTo>
                  <a:pt x="25908" y="16764"/>
                </a:moveTo>
                <a:lnTo>
                  <a:pt x="25146" y="8382"/>
                </a:lnTo>
                <a:lnTo>
                  <a:pt x="23622" y="5334"/>
                </a:lnTo>
                <a:lnTo>
                  <a:pt x="20574" y="2286"/>
                </a:lnTo>
                <a:lnTo>
                  <a:pt x="17526" y="762"/>
                </a:lnTo>
                <a:lnTo>
                  <a:pt x="17526" y="0"/>
                </a:lnTo>
                <a:lnTo>
                  <a:pt x="9144" y="762"/>
                </a:lnTo>
                <a:lnTo>
                  <a:pt x="4572" y="3048"/>
                </a:lnTo>
                <a:lnTo>
                  <a:pt x="3810" y="3048"/>
                </a:lnTo>
                <a:lnTo>
                  <a:pt x="3810" y="5334"/>
                </a:lnTo>
                <a:lnTo>
                  <a:pt x="3048" y="6096"/>
                </a:lnTo>
                <a:lnTo>
                  <a:pt x="1524" y="6096"/>
                </a:lnTo>
                <a:lnTo>
                  <a:pt x="1524" y="7620"/>
                </a:lnTo>
                <a:lnTo>
                  <a:pt x="762" y="7620"/>
                </a:lnTo>
                <a:lnTo>
                  <a:pt x="762" y="12192"/>
                </a:lnTo>
                <a:lnTo>
                  <a:pt x="0" y="12954"/>
                </a:lnTo>
                <a:lnTo>
                  <a:pt x="762" y="17526"/>
                </a:lnTo>
                <a:lnTo>
                  <a:pt x="1524" y="19812"/>
                </a:lnTo>
                <a:lnTo>
                  <a:pt x="3048" y="20574"/>
                </a:lnTo>
                <a:lnTo>
                  <a:pt x="3810" y="22098"/>
                </a:lnTo>
                <a:lnTo>
                  <a:pt x="4572" y="22860"/>
                </a:lnTo>
                <a:lnTo>
                  <a:pt x="6096" y="23622"/>
                </a:lnTo>
                <a:lnTo>
                  <a:pt x="7620" y="25146"/>
                </a:lnTo>
                <a:lnTo>
                  <a:pt x="9144" y="25908"/>
                </a:lnTo>
                <a:lnTo>
                  <a:pt x="17526" y="25908"/>
                </a:lnTo>
                <a:lnTo>
                  <a:pt x="20574" y="23622"/>
                </a:lnTo>
                <a:lnTo>
                  <a:pt x="24384" y="20574"/>
                </a:lnTo>
                <a:lnTo>
                  <a:pt x="24384" y="18288"/>
                </a:lnTo>
                <a:lnTo>
                  <a:pt x="25146" y="18288"/>
                </a:lnTo>
                <a:lnTo>
                  <a:pt x="25146" y="16764"/>
                </a:lnTo>
                <a:lnTo>
                  <a:pt x="25908" y="16764"/>
                </a:lnTo>
                <a:close/>
              </a:path>
            </a:pathLst>
          </a:custGeom>
          <a:solidFill>
            <a:srgbClr val="000000"/>
          </a:solidFill>
        </p:spPr>
        <p:txBody>
          <a:bodyPr wrap="square" lIns="0" tIns="0" rIns="0" bIns="0" rtlCol="0"/>
          <a:lstStyle/>
          <a:p>
            <a:endParaRPr/>
          </a:p>
        </p:txBody>
      </p:sp>
      <p:sp>
        <p:nvSpPr>
          <p:cNvPr id="35" name="object 35"/>
          <p:cNvSpPr/>
          <p:nvPr/>
        </p:nvSpPr>
        <p:spPr>
          <a:xfrm>
            <a:off x="3871663" y="2985049"/>
            <a:ext cx="25521" cy="67371"/>
          </a:xfrm>
          <a:custGeom>
            <a:avLst/>
            <a:gdLst/>
            <a:ahLst/>
            <a:cxnLst/>
            <a:rect l="l" t="t" r="r" b="b"/>
            <a:pathLst>
              <a:path w="29845" h="74295">
                <a:moveTo>
                  <a:pt x="29718" y="36575"/>
                </a:moveTo>
                <a:lnTo>
                  <a:pt x="28956" y="17525"/>
                </a:lnTo>
                <a:lnTo>
                  <a:pt x="27432" y="12953"/>
                </a:lnTo>
                <a:lnTo>
                  <a:pt x="26670" y="11429"/>
                </a:lnTo>
                <a:lnTo>
                  <a:pt x="25908" y="8381"/>
                </a:lnTo>
                <a:lnTo>
                  <a:pt x="25146" y="6857"/>
                </a:lnTo>
                <a:lnTo>
                  <a:pt x="20574" y="2285"/>
                </a:lnTo>
                <a:lnTo>
                  <a:pt x="19050" y="1523"/>
                </a:lnTo>
                <a:lnTo>
                  <a:pt x="19050" y="0"/>
                </a:lnTo>
                <a:lnTo>
                  <a:pt x="9144" y="1523"/>
                </a:lnTo>
                <a:lnTo>
                  <a:pt x="6858" y="2285"/>
                </a:lnTo>
                <a:lnTo>
                  <a:pt x="6096" y="3047"/>
                </a:lnTo>
                <a:lnTo>
                  <a:pt x="4572" y="3809"/>
                </a:lnTo>
                <a:lnTo>
                  <a:pt x="3810" y="3809"/>
                </a:lnTo>
                <a:lnTo>
                  <a:pt x="3810" y="6095"/>
                </a:lnTo>
                <a:lnTo>
                  <a:pt x="2286" y="6857"/>
                </a:lnTo>
                <a:lnTo>
                  <a:pt x="1524" y="6857"/>
                </a:lnTo>
                <a:lnTo>
                  <a:pt x="1524" y="8381"/>
                </a:lnTo>
                <a:lnTo>
                  <a:pt x="762" y="8381"/>
                </a:lnTo>
                <a:lnTo>
                  <a:pt x="762" y="12191"/>
                </a:lnTo>
                <a:lnTo>
                  <a:pt x="0" y="12953"/>
                </a:lnTo>
                <a:lnTo>
                  <a:pt x="762" y="17525"/>
                </a:lnTo>
                <a:lnTo>
                  <a:pt x="1524" y="19049"/>
                </a:lnTo>
                <a:lnTo>
                  <a:pt x="2286" y="19811"/>
                </a:lnTo>
                <a:lnTo>
                  <a:pt x="3810" y="22097"/>
                </a:lnTo>
                <a:lnTo>
                  <a:pt x="4572" y="22859"/>
                </a:lnTo>
                <a:lnTo>
                  <a:pt x="6096" y="23621"/>
                </a:lnTo>
                <a:lnTo>
                  <a:pt x="6858" y="24383"/>
                </a:lnTo>
                <a:lnTo>
                  <a:pt x="9906" y="25907"/>
                </a:lnTo>
                <a:lnTo>
                  <a:pt x="19050" y="25907"/>
                </a:lnTo>
                <a:lnTo>
                  <a:pt x="22098" y="23621"/>
                </a:lnTo>
                <a:lnTo>
                  <a:pt x="22098" y="22859"/>
                </a:lnTo>
                <a:lnTo>
                  <a:pt x="23622" y="34289"/>
                </a:lnTo>
                <a:lnTo>
                  <a:pt x="23622" y="53339"/>
                </a:lnTo>
                <a:lnTo>
                  <a:pt x="24384" y="53339"/>
                </a:lnTo>
                <a:lnTo>
                  <a:pt x="24384" y="51053"/>
                </a:lnTo>
                <a:lnTo>
                  <a:pt x="25146" y="51053"/>
                </a:lnTo>
                <a:lnTo>
                  <a:pt x="25146" y="48767"/>
                </a:lnTo>
                <a:lnTo>
                  <a:pt x="25908" y="48767"/>
                </a:lnTo>
                <a:lnTo>
                  <a:pt x="25908" y="46481"/>
                </a:lnTo>
                <a:lnTo>
                  <a:pt x="26670" y="46481"/>
                </a:lnTo>
                <a:lnTo>
                  <a:pt x="26670" y="43433"/>
                </a:lnTo>
                <a:lnTo>
                  <a:pt x="27432" y="43433"/>
                </a:lnTo>
                <a:lnTo>
                  <a:pt x="27432" y="39623"/>
                </a:lnTo>
                <a:lnTo>
                  <a:pt x="28956" y="39623"/>
                </a:lnTo>
                <a:lnTo>
                  <a:pt x="28956" y="36575"/>
                </a:lnTo>
                <a:lnTo>
                  <a:pt x="29718" y="36575"/>
                </a:lnTo>
                <a:close/>
              </a:path>
              <a:path w="29845" h="74295">
                <a:moveTo>
                  <a:pt x="14478" y="68579"/>
                </a:moveTo>
                <a:lnTo>
                  <a:pt x="14478" y="59435"/>
                </a:lnTo>
                <a:lnTo>
                  <a:pt x="12192" y="61721"/>
                </a:lnTo>
                <a:lnTo>
                  <a:pt x="11430" y="61721"/>
                </a:lnTo>
                <a:lnTo>
                  <a:pt x="11430" y="63245"/>
                </a:lnTo>
                <a:lnTo>
                  <a:pt x="7620" y="67055"/>
                </a:lnTo>
                <a:lnTo>
                  <a:pt x="6858" y="67055"/>
                </a:lnTo>
                <a:lnTo>
                  <a:pt x="6858" y="68579"/>
                </a:lnTo>
                <a:lnTo>
                  <a:pt x="4572" y="71627"/>
                </a:lnTo>
                <a:lnTo>
                  <a:pt x="5334" y="73913"/>
                </a:lnTo>
                <a:lnTo>
                  <a:pt x="7620" y="73913"/>
                </a:lnTo>
                <a:lnTo>
                  <a:pt x="9906" y="73151"/>
                </a:lnTo>
                <a:lnTo>
                  <a:pt x="14478" y="68579"/>
                </a:lnTo>
                <a:close/>
              </a:path>
              <a:path w="29845" h="74295">
                <a:moveTo>
                  <a:pt x="16764" y="64769"/>
                </a:moveTo>
                <a:lnTo>
                  <a:pt x="16764" y="54101"/>
                </a:lnTo>
                <a:lnTo>
                  <a:pt x="16002" y="54101"/>
                </a:lnTo>
                <a:lnTo>
                  <a:pt x="16002" y="56387"/>
                </a:lnTo>
                <a:lnTo>
                  <a:pt x="15240" y="56387"/>
                </a:lnTo>
                <a:lnTo>
                  <a:pt x="15240" y="57911"/>
                </a:lnTo>
                <a:lnTo>
                  <a:pt x="14478" y="57911"/>
                </a:lnTo>
                <a:lnTo>
                  <a:pt x="14478" y="67055"/>
                </a:lnTo>
                <a:lnTo>
                  <a:pt x="15240" y="67055"/>
                </a:lnTo>
                <a:lnTo>
                  <a:pt x="16764" y="64769"/>
                </a:lnTo>
                <a:close/>
              </a:path>
              <a:path w="29845" h="74295">
                <a:moveTo>
                  <a:pt x="19812" y="61721"/>
                </a:moveTo>
                <a:lnTo>
                  <a:pt x="19812" y="48767"/>
                </a:lnTo>
                <a:lnTo>
                  <a:pt x="19050" y="48767"/>
                </a:lnTo>
                <a:lnTo>
                  <a:pt x="19050" y="51053"/>
                </a:lnTo>
                <a:lnTo>
                  <a:pt x="17526" y="51053"/>
                </a:lnTo>
                <a:lnTo>
                  <a:pt x="17526" y="52577"/>
                </a:lnTo>
                <a:lnTo>
                  <a:pt x="16764" y="52577"/>
                </a:lnTo>
                <a:lnTo>
                  <a:pt x="16764" y="63245"/>
                </a:lnTo>
                <a:lnTo>
                  <a:pt x="17526" y="63245"/>
                </a:lnTo>
                <a:lnTo>
                  <a:pt x="19812" y="61721"/>
                </a:lnTo>
                <a:close/>
              </a:path>
              <a:path w="29845" h="74295">
                <a:moveTo>
                  <a:pt x="20574" y="59435"/>
                </a:moveTo>
                <a:lnTo>
                  <a:pt x="20574" y="46481"/>
                </a:lnTo>
                <a:lnTo>
                  <a:pt x="19812" y="46481"/>
                </a:lnTo>
                <a:lnTo>
                  <a:pt x="19812" y="59435"/>
                </a:lnTo>
                <a:lnTo>
                  <a:pt x="20574" y="59435"/>
                </a:lnTo>
                <a:close/>
              </a:path>
              <a:path w="29845" h="74295">
                <a:moveTo>
                  <a:pt x="21336" y="57911"/>
                </a:moveTo>
                <a:lnTo>
                  <a:pt x="21336" y="42671"/>
                </a:lnTo>
                <a:lnTo>
                  <a:pt x="20574" y="42671"/>
                </a:lnTo>
                <a:lnTo>
                  <a:pt x="20574" y="57911"/>
                </a:lnTo>
                <a:lnTo>
                  <a:pt x="21336" y="57911"/>
                </a:lnTo>
                <a:close/>
              </a:path>
              <a:path w="29845" h="74295">
                <a:moveTo>
                  <a:pt x="23622" y="54863"/>
                </a:moveTo>
                <a:lnTo>
                  <a:pt x="23622" y="34289"/>
                </a:lnTo>
                <a:lnTo>
                  <a:pt x="22098" y="34289"/>
                </a:lnTo>
                <a:lnTo>
                  <a:pt x="22098" y="39623"/>
                </a:lnTo>
                <a:lnTo>
                  <a:pt x="21336" y="39623"/>
                </a:lnTo>
                <a:lnTo>
                  <a:pt x="21336" y="56387"/>
                </a:lnTo>
                <a:lnTo>
                  <a:pt x="22098" y="56387"/>
                </a:lnTo>
                <a:lnTo>
                  <a:pt x="23622" y="54863"/>
                </a:lnTo>
                <a:close/>
              </a:path>
            </a:pathLst>
          </a:custGeom>
          <a:solidFill>
            <a:srgbClr val="000000"/>
          </a:solidFill>
        </p:spPr>
        <p:txBody>
          <a:bodyPr wrap="square" lIns="0" tIns="0" rIns="0" bIns="0" rtlCol="0"/>
          <a:lstStyle/>
          <a:p>
            <a:endParaRPr/>
          </a:p>
        </p:txBody>
      </p:sp>
      <p:sp>
        <p:nvSpPr>
          <p:cNvPr id="36" name="object 36"/>
          <p:cNvSpPr/>
          <p:nvPr/>
        </p:nvSpPr>
        <p:spPr>
          <a:xfrm>
            <a:off x="3506772" y="3861211"/>
            <a:ext cx="1569743" cy="535511"/>
          </a:xfrm>
          <a:prstGeom prst="rect">
            <a:avLst/>
          </a:prstGeom>
          <a:blipFill>
            <a:blip r:embed="rId12" cstate="print"/>
            <a:stretch>
              <a:fillRect/>
            </a:stretch>
          </a:blipFill>
        </p:spPr>
        <p:txBody>
          <a:bodyPr wrap="square" lIns="0" tIns="0" rIns="0" bIns="0" rtlCol="0"/>
          <a:lstStyle/>
          <a:p>
            <a:endParaRPr/>
          </a:p>
        </p:txBody>
      </p:sp>
      <p:sp>
        <p:nvSpPr>
          <p:cNvPr id="37" name="object 37"/>
          <p:cNvSpPr/>
          <p:nvPr/>
        </p:nvSpPr>
        <p:spPr>
          <a:xfrm>
            <a:off x="5170285" y="4121709"/>
            <a:ext cx="155839" cy="57582"/>
          </a:xfrm>
          <a:custGeom>
            <a:avLst/>
            <a:gdLst/>
            <a:ahLst/>
            <a:cxnLst/>
            <a:rect l="l" t="t" r="r" b="b"/>
            <a:pathLst>
              <a:path w="182245" h="63500">
                <a:moveTo>
                  <a:pt x="182118" y="60959"/>
                </a:moveTo>
                <a:lnTo>
                  <a:pt x="181356" y="54863"/>
                </a:lnTo>
                <a:lnTo>
                  <a:pt x="179832" y="54101"/>
                </a:lnTo>
                <a:lnTo>
                  <a:pt x="179832" y="52577"/>
                </a:lnTo>
                <a:lnTo>
                  <a:pt x="3810" y="54101"/>
                </a:lnTo>
                <a:lnTo>
                  <a:pt x="2286" y="54863"/>
                </a:lnTo>
                <a:lnTo>
                  <a:pt x="1524" y="54863"/>
                </a:lnTo>
                <a:lnTo>
                  <a:pt x="1524" y="57149"/>
                </a:lnTo>
                <a:lnTo>
                  <a:pt x="0" y="57911"/>
                </a:lnTo>
                <a:lnTo>
                  <a:pt x="1524" y="60959"/>
                </a:lnTo>
                <a:lnTo>
                  <a:pt x="2286" y="61721"/>
                </a:lnTo>
                <a:lnTo>
                  <a:pt x="3810" y="62483"/>
                </a:lnTo>
                <a:lnTo>
                  <a:pt x="9144" y="63245"/>
                </a:lnTo>
                <a:lnTo>
                  <a:pt x="172974" y="63245"/>
                </a:lnTo>
                <a:lnTo>
                  <a:pt x="179832" y="62483"/>
                </a:lnTo>
                <a:lnTo>
                  <a:pt x="181356" y="61721"/>
                </a:lnTo>
                <a:lnTo>
                  <a:pt x="182118" y="60959"/>
                </a:lnTo>
                <a:close/>
              </a:path>
              <a:path w="182245" h="63500">
                <a:moveTo>
                  <a:pt x="182118" y="9143"/>
                </a:moveTo>
                <a:lnTo>
                  <a:pt x="181356" y="1523"/>
                </a:lnTo>
                <a:lnTo>
                  <a:pt x="179832" y="761"/>
                </a:lnTo>
                <a:lnTo>
                  <a:pt x="179832" y="0"/>
                </a:lnTo>
                <a:lnTo>
                  <a:pt x="3810" y="761"/>
                </a:lnTo>
                <a:lnTo>
                  <a:pt x="2286" y="1523"/>
                </a:lnTo>
                <a:lnTo>
                  <a:pt x="1524" y="1523"/>
                </a:lnTo>
                <a:lnTo>
                  <a:pt x="1524" y="4571"/>
                </a:lnTo>
                <a:lnTo>
                  <a:pt x="0" y="5333"/>
                </a:lnTo>
                <a:lnTo>
                  <a:pt x="1524" y="9143"/>
                </a:lnTo>
                <a:lnTo>
                  <a:pt x="3048" y="9905"/>
                </a:lnTo>
                <a:lnTo>
                  <a:pt x="3810" y="10667"/>
                </a:lnTo>
                <a:lnTo>
                  <a:pt x="9906" y="11429"/>
                </a:lnTo>
                <a:lnTo>
                  <a:pt x="172212" y="11429"/>
                </a:lnTo>
                <a:lnTo>
                  <a:pt x="179832" y="10667"/>
                </a:lnTo>
                <a:lnTo>
                  <a:pt x="180594" y="9905"/>
                </a:lnTo>
                <a:lnTo>
                  <a:pt x="182118" y="9143"/>
                </a:lnTo>
                <a:close/>
              </a:path>
            </a:pathLst>
          </a:custGeom>
          <a:solidFill>
            <a:srgbClr val="000000"/>
          </a:solidFill>
        </p:spPr>
        <p:txBody>
          <a:bodyPr wrap="square" lIns="0" tIns="0" rIns="0" bIns="0" rtlCol="0"/>
          <a:lstStyle/>
          <a:p>
            <a:endParaRPr/>
          </a:p>
        </p:txBody>
      </p:sp>
      <p:sp>
        <p:nvSpPr>
          <p:cNvPr id="38" name="object 38"/>
          <p:cNvSpPr/>
          <p:nvPr/>
        </p:nvSpPr>
        <p:spPr>
          <a:xfrm>
            <a:off x="5413323" y="3834952"/>
            <a:ext cx="2566679" cy="688909"/>
          </a:xfrm>
          <a:prstGeom prst="rect">
            <a:avLst/>
          </a:prstGeom>
          <a:blipFill>
            <a:blip r:embed="rId13" cstate="print"/>
            <a:stretch>
              <a:fillRect/>
            </a:stretch>
          </a:blipFill>
        </p:spPr>
        <p:txBody>
          <a:bodyPr wrap="square" lIns="0" tIns="0" rIns="0" bIns="0" rtlCol="0"/>
          <a:lstStyle/>
          <a:p>
            <a:endParaRPr/>
          </a:p>
        </p:txBody>
      </p:sp>
      <p:sp>
        <p:nvSpPr>
          <p:cNvPr id="39" name="object 39"/>
          <p:cNvSpPr/>
          <p:nvPr/>
        </p:nvSpPr>
        <p:spPr>
          <a:xfrm>
            <a:off x="5170285" y="4861061"/>
            <a:ext cx="155839" cy="57006"/>
          </a:xfrm>
          <a:custGeom>
            <a:avLst/>
            <a:gdLst/>
            <a:ahLst/>
            <a:cxnLst/>
            <a:rect l="l" t="t" r="r" b="b"/>
            <a:pathLst>
              <a:path w="182245" h="62864">
                <a:moveTo>
                  <a:pt x="182118" y="59436"/>
                </a:moveTo>
                <a:lnTo>
                  <a:pt x="181356" y="53340"/>
                </a:lnTo>
                <a:lnTo>
                  <a:pt x="179832" y="52578"/>
                </a:lnTo>
                <a:lnTo>
                  <a:pt x="179832" y="51816"/>
                </a:lnTo>
                <a:lnTo>
                  <a:pt x="3810" y="52578"/>
                </a:lnTo>
                <a:lnTo>
                  <a:pt x="2286" y="53340"/>
                </a:lnTo>
                <a:lnTo>
                  <a:pt x="1524" y="53340"/>
                </a:lnTo>
                <a:lnTo>
                  <a:pt x="1524" y="56388"/>
                </a:lnTo>
                <a:lnTo>
                  <a:pt x="0" y="57150"/>
                </a:lnTo>
                <a:lnTo>
                  <a:pt x="1524" y="59436"/>
                </a:lnTo>
                <a:lnTo>
                  <a:pt x="2286" y="60960"/>
                </a:lnTo>
                <a:lnTo>
                  <a:pt x="3810" y="61722"/>
                </a:lnTo>
                <a:lnTo>
                  <a:pt x="9144" y="62484"/>
                </a:lnTo>
                <a:lnTo>
                  <a:pt x="172974" y="62484"/>
                </a:lnTo>
                <a:lnTo>
                  <a:pt x="179832" y="61722"/>
                </a:lnTo>
                <a:lnTo>
                  <a:pt x="181356" y="60960"/>
                </a:lnTo>
                <a:lnTo>
                  <a:pt x="182118" y="59436"/>
                </a:lnTo>
                <a:close/>
              </a:path>
              <a:path w="182245" h="62864">
                <a:moveTo>
                  <a:pt x="182118" y="7620"/>
                </a:moveTo>
                <a:lnTo>
                  <a:pt x="181356" y="1524"/>
                </a:lnTo>
                <a:lnTo>
                  <a:pt x="179832" y="762"/>
                </a:lnTo>
                <a:lnTo>
                  <a:pt x="179832" y="0"/>
                </a:lnTo>
                <a:lnTo>
                  <a:pt x="3810" y="762"/>
                </a:lnTo>
                <a:lnTo>
                  <a:pt x="2286" y="1524"/>
                </a:lnTo>
                <a:lnTo>
                  <a:pt x="1524" y="1524"/>
                </a:lnTo>
                <a:lnTo>
                  <a:pt x="1524" y="3810"/>
                </a:lnTo>
                <a:lnTo>
                  <a:pt x="0" y="5334"/>
                </a:lnTo>
                <a:lnTo>
                  <a:pt x="1524" y="7620"/>
                </a:lnTo>
                <a:lnTo>
                  <a:pt x="2286" y="8382"/>
                </a:lnTo>
                <a:lnTo>
                  <a:pt x="3810" y="9144"/>
                </a:lnTo>
                <a:lnTo>
                  <a:pt x="9906" y="10668"/>
                </a:lnTo>
                <a:lnTo>
                  <a:pt x="172212" y="10668"/>
                </a:lnTo>
                <a:lnTo>
                  <a:pt x="179832" y="9144"/>
                </a:lnTo>
                <a:lnTo>
                  <a:pt x="181356" y="8382"/>
                </a:lnTo>
                <a:lnTo>
                  <a:pt x="182118" y="7620"/>
                </a:lnTo>
                <a:close/>
              </a:path>
            </a:pathLst>
          </a:custGeom>
          <a:solidFill>
            <a:srgbClr val="000000"/>
          </a:solidFill>
        </p:spPr>
        <p:txBody>
          <a:bodyPr wrap="square" lIns="0" tIns="0" rIns="0" bIns="0" rtlCol="0"/>
          <a:lstStyle/>
          <a:p>
            <a:endParaRPr/>
          </a:p>
        </p:txBody>
      </p:sp>
      <p:sp>
        <p:nvSpPr>
          <p:cNvPr id="40" name="object 40"/>
          <p:cNvSpPr/>
          <p:nvPr/>
        </p:nvSpPr>
        <p:spPr>
          <a:xfrm>
            <a:off x="5415284" y="4608167"/>
            <a:ext cx="1913773" cy="654359"/>
          </a:xfrm>
          <a:prstGeom prst="rect">
            <a:avLst/>
          </a:prstGeom>
          <a:blipFill>
            <a:blip r:embed="rId14" cstate="print"/>
            <a:stretch>
              <a:fillRect/>
            </a:stretch>
          </a:blipFill>
        </p:spPr>
        <p:txBody>
          <a:bodyPr wrap="square" lIns="0" tIns="0" rIns="0" bIns="0" rtlCol="0"/>
          <a:lstStyle/>
          <a:p>
            <a:endParaRPr/>
          </a:p>
        </p:txBody>
      </p:sp>
      <p:sp>
        <p:nvSpPr>
          <p:cNvPr id="41" name="object 41"/>
          <p:cNvSpPr/>
          <p:nvPr/>
        </p:nvSpPr>
        <p:spPr>
          <a:xfrm>
            <a:off x="5170280" y="5420757"/>
            <a:ext cx="155730" cy="234934"/>
          </a:xfrm>
          <a:prstGeom prst="rect">
            <a:avLst/>
          </a:prstGeom>
          <a:blipFill>
            <a:blip r:embed="rId15" cstate="print"/>
            <a:stretch>
              <a:fillRect/>
            </a:stretch>
          </a:blipFill>
        </p:spPr>
        <p:txBody>
          <a:bodyPr wrap="square" lIns="0" tIns="0" rIns="0" bIns="0" rtlCol="0"/>
          <a:lstStyle/>
          <a:p>
            <a:endParaRPr/>
          </a:p>
        </p:txBody>
      </p:sp>
      <p:sp>
        <p:nvSpPr>
          <p:cNvPr id="42" name="object 42"/>
          <p:cNvSpPr/>
          <p:nvPr/>
        </p:nvSpPr>
        <p:spPr>
          <a:xfrm>
            <a:off x="5414627" y="5346131"/>
            <a:ext cx="866024" cy="654360"/>
          </a:xfrm>
          <a:prstGeom prst="rect">
            <a:avLst/>
          </a:prstGeom>
          <a:blipFill>
            <a:blip r:embed="rId16" cstate="print"/>
            <a:stretch>
              <a:fillRect/>
            </a:stretch>
          </a:blipFill>
        </p:spPr>
        <p:txBody>
          <a:bodyPr wrap="square" lIns="0" tIns="0" rIns="0" bIns="0" rtlCol="0"/>
          <a:lstStyle/>
          <a:p>
            <a:endParaRPr/>
          </a:p>
        </p:txBody>
      </p:sp>
      <p:sp>
        <p:nvSpPr>
          <p:cNvPr id="43" name="object 43"/>
          <p:cNvSpPr/>
          <p:nvPr/>
        </p:nvSpPr>
        <p:spPr>
          <a:xfrm>
            <a:off x="5170285" y="4121709"/>
            <a:ext cx="155839" cy="57582"/>
          </a:xfrm>
          <a:custGeom>
            <a:avLst/>
            <a:gdLst/>
            <a:ahLst/>
            <a:cxnLst/>
            <a:rect l="l" t="t" r="r" b="b"/>
            <a:pathLst>
              <a:path w="182245" h="63500">
                <a:moveTo>
                  <a:pt x="182118" y="60959"/>
                </a:moveTo>
                <a:lnTo>
                  <a:pt x="181356" y="54863"/>
                </a:lnTo>
                <a:lnTo>
                  <a:pt x="179832" y="54101"/>
                </a:lnTo>
                <a:lnTo>
                  <a:pt x="179832" y="52577"/>
                </a:lnTo>
                <a:lnTo>
                  <a:pt x="3810" y="54101"/>
                </a:lnTo>
                <a:lnTo>
                  <a:pt x="2286" y="54863"/>
                </a:lnTo>
                <a:lnTo>
                  <a:pt x="1524" y="54863"/>
                </a:lnTo>
                <a:lnTo>
                  <a:pt x="1524" y="57149"/>
                </a:lnTo>
                <a:lnTo>
                  <a:pt x="0" y="57911"/>
                </a:lnTo>
                <a:lnTo>
                  <a:pt x="1524" y="60959"/>
                </a:lnTo>
                <a:lnTo>
                  <a:pt x="2286" y="61721"/>
                </a:lnTo>
                <a:lnTo>
                  <a:pt x="3810" y="62483"/>
                </a:lnTo>
                <a:lnTo>
                  <a:pt x="9144" y="63245"/>
                </a:lnTo>
                <a:lnTo>
                  <a:pt x="172974" y="63245"/>
                </a:lnTo>
                <a:lnTo>
                  <a:pt x="179832" y="62483"/>
                </a:lnTo>
                <a:lnTo>
                  <a:pt x="181356" y="61721"/>
                </a:lnTo>
                <a:lnTo>
                  <a:pt x="182118" y="60959"/>
                </a:lnTo>
                <a:close/>
              </a:path>
              <a:path w="182245" h="63500">
                <a:moveTo>
                  <a:pt x="182118" y="9143"/>
                </a:moveTo>
                <a:lnTo>
                  <a:pt x="181356" y="1523"/>
                </a:lnTo>
                <a:lnTo>
                  <a:pt x="179832" y="761"/>
                </a:lnTo>
                <a:lnTo>
                  <a:pt x="179832" y="0"/>
                </a:lnTo>
                <a:lnTo>
                  <a:pt x="3810" y="761"/>
                </a:lnTo>
                <a:lnTo>
                  <a:pt x="2286" y="1523"/>
                </a:lnTo>
                <a:lnTo>
                  <a:pt x="1524" y="1523"/>
                </a:lnTo>
                <a:lnTo>
                  <a:pt x="1524" y="4571"/>
                </a:lnTo>
                <a:lnTo>
                  <a:pt x="0" y="5333"/>
                </a:lnTo>
                <a:lnTo>
                  <a:pt x="1524" y="9143"/>
                </a:lnTo>
                <a:lnTo>
                  <a:pt x="3048" y="9905"/>
                </a:lnTo>
                <a:lnTo>
                  <a:pt x="3810" y="10667"/>
                </a:lnTo>
                <a:lnTo>
                  <a:pt x="9906" y="11429"/>
                </a:lnTo>
                <a:lnTo>
                  <a:pt x="172212" y="11429"/>
                </a:lnTo>
                <a:lnTo>
                  <a:pt x="179832" y="10667"/>
                </a:lnTo>
                <a:lnTo>
                  <a:pt x="180594" y="9905"/>
                </a:lnTo>
                <a:lnTo>
                  <a:pt x="182118" y="9143"/>
                </a:lnTo>
                <a:close/>
              </a:path>
            </a:pathLst>
          </a:custGeom>
          <a:solidFill>
            <a:srgbClr val="000000"/>
          </a:solidFill>
        </p:spPr>
        <p:txBody>
          <a:bodyPr wrap="square" lIns="0" tIns="0" rIns="0" bIns="0" rtlCol="0"/>
          <a:lstStyle/>
          <a:p>
            <a:endParaRPr/>
          </a:p>
        </p:txBody>
      </p:sp>
      <p:sp>
        <p:nvSpPr>
          <p:cNvPr id="44" name="object 44"/>
          <p:cNvSpPr/>
          <p:nvPr/>
        </p:nvSpPr>
        <p:spPr>
          <a:xfrm>
            <a:off x="5170285" y="4861061"/>
            <a:ext cx="155839" cy="57006"/>
          </a:xfrm>
          <a:custGeom>
            <a:avLst/>
            <a:gdLst/>
            <a:ahLst/>
            <a:cxnLst/>
            <a:rect l="l" t="t" r="r" b="b"/>
            <a:pathLst>
              <a:path w="182245" h="62864">
                <a:moveTo>
                  <a:pt x="182118" y="59436"/>
                </a:moveTo>
                <a:lnTo>
                  <a:pt x="181356" y="53340"/>
                </a:lnTo>
                <a:lnTo>
                  <a:pt x="179832" y="52578"/>
                </a:lnTo>
                <a:lnTo>
                  <a:pt x="179832" y="51816"/>
                </a:lnTo>
                <a:lnTo>
                  <a:pt x="3810" y="52578"/>
                </a:lnTo>
                <a:lnTo>
                  <a:pt x="2286" y="53340"/>
                </a:lnTo>
                <a:lnTo>
                  <a:pt x="1524" y="53340"/>
                </a:lnTo>
                <a:lnTo>
                  <a:pt x="1524" y="56388"/>
                </a:lnTo>
                <a:lnTo>
                  <a:pt x="0" y="57150"/>
                </a:lnTo>
                <a:lnTo>
                  <a:pt x="1524" y="59436"/>
                </a:lnTo>
                <a:lnTo>
                  <a:pt x="2286" y="60960"/>
                </a:lnTo>
                <a:lnTo>
                  <a:pt x="3810" y="61722"/>
                </a:lnTo>
                <a:lnTo>
                  <a:pt x="9144" y="62484"/>
                </a:lnTo>
                <a:lnTo>
                  <a:pt x="172974" y="62484"/>
                </a:lnTo>
                <a:lnTo>
                  <a:pt x="179832" y="61722"/>
                </a:lnTo>
                <a:lnTo>
                  <a:pt x="181356" y="60960"/>
                </a:lnTo>
                <a:lnTo>
                  <a:pt x="182118" y="59436"/>
                </a:lnTo>
                <a:close/>
              </a:path>
              <a:path w="182245" h="62864">
                <a:moveTo>
                  <a:pt x="182118" y="7620"/>
                </a:moveTo>
                <a:lnTo>
                  <a:pt x="181356" y="1524"/>
                </a:lnTo>
                <a:lnTo>
                  <a:pt x="179832" y="762"/>
                </a:lnTo>
                <a:lnTo>
                  <a:pt x="179832" y="0"/>
                </a:lnTo>
                <a:lnTo>
                  <a:pt x="3810" y="762"/>
                </a:lnTo>
                <a:lnTo>
                  <a:pt x="2286" y="1524"/>
                </a:lnTo>
                <a:lnTo>
                  <a:pt x="1524" y="1524"/>
                </a:lnTo>
                <a:lnTo>
                  <a:pt x="1524" y="3810"/>
                </a:lnTo>
                <a:lnTo>
                  <a:pt x="0" y="5334"/>
                </a:lnTo>
                <a:lnTo>
                  <a:pt x="1524" y="7620"/>
                </a:lnTo>
                <a:lnTo>
                  <a:pt x="2286" y="8382"/>
                </a:lnTo>
                <a:lnTo>
                  <a:pt x="3810" y="9144"/>
                </a:lnTo>
                <a:lnTo>
                  <a:pt x="9906" y="10668"/>
                </a:lnTo>
                <a:lnTo>
                  <a:pt x="172212" y="10668"/>
                </a:lnTo>
                <a:lnTo>
                  <a:pt x="179832" y="9144"/>
                </a:lnTo>
                <a:lnTo>
                  <a:pt x="181356" y="8382"/>
                </a:lnTo>
                <a:lnTo>
                  <a:pt x="182118" y="7620"/>
                </a:lnTo>
                <a:close/>
              </a:path>
            </a:pathLst>
          </a:custGeom>
          <a:solidFill>
            <a:srgbClr val="000000"/>
          </a:solidFill>
        </p:spPr>
        <p:txBody>
          <a:bodyPr wrap="square" lIns="0" tIns="0" rIns="0" bIns="0" rtlCol="0"/>
          <a:lstStyle/>
          <a:p>
            <a:endParaRPr/>
          </a:p>
        </p:txBody>
      </p:sp>
      <p:sp>
        <p:nvSpPr>
          <p:cNvPr id="45" name="object 45"/>
          <p:cNvSpPr/>
          <p:nvPr/>
        </p:nvSpPr>
        <p:spPr>
          <a:xfrm>
            <a:off x="998143" y="5574848"/>
            <a:ext cx="117286" cy="82227"/>
          </a:xfrm>
          <a:prstGeom prst="rect">
            <a:avLst/>
          </a:prstGeom>
          <a:blipFill>
            <a:blip r:embed="rId17" cstate="print"/>
            <a:stretch>
              <a:fillRect/>
            </a:stretch>
          </a:blipFill>
        </p:spPr>
        <p:txBody>
          <a:bodyPr wrap="square" lIns="0" tIns="0" rIns="0" bIns="0" rtlCol="0"/>
          <a:lstStyle/>
          <a:p>
            <a:endParaRPr/>
          </a:p>
        </p:txBody>
      </p:sp>
      <p:sp>
        <p:nvSpPr>
          <p:cNvPr id="46" name="object 46"/>
          <p:cNvSpPr/>
          <p:nvPr/>
        </p:nvSpPr>
        <p:spPr>
          <a:xfrm>
            <a:off x="1174721" y="5557576"/>
            <a:ext cx="1125950" cy="118157"/>
          </a:xfrm>
          <a:prstGeom prst="rect">
            <a:avLst/>
          </a:prstGeom>
          <a:blipFill>
            <a:blip r:embed="rId18" cstate="print"/>
            <a:stretch>
              <a:fillRect/>
            </a:stretch>
          </a:blipFill>
        </p:spPr>
        <p:txBody>
          <a:bodyPr wrap="square" lIns="0" tIns="0" rIns="0" bIns="0" rtlCol="0"/>
          <a:lstStyle/>
          <a:p>
            <a:endParaRPr/>
          </a:p>
        </p:txBody>
      </p:sp>
      <p:sp>
        <p:nvSpPr>
          <p:cNvPr id="47" name="object 47"/>
          <p:cNvSpPr/>
          <p:nvPr/>
        </p:nvSpPr>
        <p:spPr>
          <a:xfrm>
            <a:off x="2360618" y="5573466"/>
            <a:ext cx="2645461" cy="83609"/>
          </a:xfrm>
          <a:prstGeom prst="rect">
            <a:avLst/>
          </a:prstGeom>
          <a:blipFill>
            <a:blip r:embed="rId19" cstate="print"/>
            <a:stretch>
              <a:fillRect/>
            </a:stretch>
          </a:blipFill>
        </p:spPr>
        <p:txBody>
          <a:bodyPr wrap="square" lIns="0" tIns="0" rIns="0" bIns="0" rtlCol="0"/>
          <a:lstStyle/>
          <a:p>
            <a:endParaRPr/>
          </a:p>
        </p:txBody>
      </p:sp>
      <p:sp>
        <p:nvSpPr>
          <p:cNvPr id="48" name="object 48"/>
          <p:cNvSpPr/>
          <p:nvPr/>
        </p:nvSpPr>
        <p:spPr>
          <a:xfrm>
            <a:off x="998140" y="5854003"/>
            <a:ext cx="80906" cy="63916"/>
          </a:xfrm>
          <a:custGeom>
            <a:avLst/>
            <a:gdLst/>
            <a:ahLst/>
            <a:cxnLst/>
            <a:rect l="l" t="t" r="r" b="b"/>
            <a:pathLst>
              <a:path w="94615" h="70484">
                <a:moveTo>
                  <a:pt x="94488" y="41909"/>
                </a:moveTo>
                <a:lnTo>
                  <a:pt x="93726" y="26669"/>
                </a:lnTo>
                <a:lnTo>
                  <a:pt x="91440" y="21335"/>
                </a:lnTo>
                <a:lnTo>
                  <a:pt x="89712" y="17094"/>
                </a:lnTo>
                <a:lnTo>
                  <a:pt x="87795" y="12763"/>
                </a:lnTo>
                <a:lnTo>
                  <a:pt x="83820" y="9905"/>
                </a:lnTo>
                <a:lnTo>
                  <a:pt x="81534" y="9143"/>
                </a:lnTo>
                <a:lnTo>
                  <a:pt x="78486" y="6095"/>
                </a:lnTo>
                <a:lnTo>
                  <a:pt x="74676" y="4571"/>
                </a:lnTo>
                <a:lnTo>
                  <a:pt x="70104" y="2285"/>
                </a:lnTo>
                <a:lnTo>
                  <a:pt x="66294" y="1523"/>
                </a:lnTo>
                <a:lnTo>
                  <a:pt x="61722" y="761"/>
                </a:lnTo>
                <a:lnTo>
                  <a:pt x="0" y="0"/>
                </a:lnTo>
                <a:lnTo>
                  <a:pt x="0" y="6095"/>
                </a:lnTo>
                <a:lnTo>
                  <a:pt x="10667" y="6095"/>
                </a:lnTo>
                <a:lnTo>
                  <a:pt x="10667" y="70103"/>
                </a:lnTo>
                <a:lnTo>
                  <a:pt x="25908" y="70103"/>
                </a:lnTo>
                <a:lnTo>
                  <a:pt x="25907" y="6095"/>
                </a:lnTo>
                <a:lnTo>
                  <a:pt x="55626" y="6857"/>
                </a:lnTo>
                <a:lnTo>
                  <a:pt x="67786" y="10795"/>
                </a:lnTo>
                <a:lnTo>
                  <a:pt x="74270" y="16942"/>
                </a:lnTo>
                <a:lnTo>
                  <a:pt x="78486" y="44195"/>
                </a:lnTo>
                <a:lnTo>
                  <a:pt x="78486" y="63237"/>
                </a:lnTo>
                <a:lnTo>
                  <a:pt x="88392" y="54863"/>
                </a:lnTo>
                <a:lnTo>
                  <a:pt x="88392" y="53339"/>
                </a:lnTo>
                <a:lnTo>
                  <a:pt x="89154" y="53339"/>
                </a:lnTo>
                <a:lnTo>
                  <a:pt x="89916" y="52577"/>
                </a:lnTo>
                <a:lnTo>
                  <a:pt x="89916" y="50291"/>
                </a:lnTo>
                <a:lnTo>
                  <a:pt x="90678" y="50291"/>
                </a:lnTo>
                <a:lnTo>
                  <a:pt x="91440" y="49529"/>
                </a:lnTo>
                <a:lnTo>
                  <a:pt x="91440" y="47243"/>
                </a:lnTo>
                <a:lnTo>
                  <a:pt x="92964" y="47243"/>
                </a:lnTo>
                <a:lnTo>
                  <a:pt x="92964" y="44957"/>
                </a:lnTo>
                <a:lnTo>
                  <a:pt x="93726" y="44957"/>
                </a:lnTo>
                <a:lnTo>
                  <a:pt x="93726" y="41909"/>
                </a:lnTo>
                <a:lnTo>
                  <a:pt x="94488" y="41909"/>
                </a:lnTo>
                <a:close/>
              </a:path>
              <a:path w="94615" h="70484">
                <a:moveTo>
                  <a:pt x="10667" y="70103"/>
                </a:moveTo>
                <a:lnTo>
                  <a:pt x="10668" y="62483"/>
                </a:lnTo>
                <a:lnTo>
                  <a:pt x="0" y="62483"/>
                </a:lnTo>
                <a:lnTo>
                  <a:pt x="0" y="70103"/>
                </a:lnTo>
                <a:lnTo>
                  <a:pt x="10667" y="70103"/>
                </a:lnTo>
                <a:close/>
              </a:path>
              <a:path w="94615" h="70484">
                <a:moveTo>
                  <a:pt x="78486" y="63237"/>
                </a:moveTo>
                <a:lnTo>
                  <a:pt x="78486" y="44195"/>
                </a:lnTo>
                <a:lnTo>
                  <a:pt x="77724" y="44195"/>
                </a:lnTo>
                <a:lnTo>
                  <a:pt x="77724" y="47243"/>
                </a:lnTo>
                <a:lnTo>
                  <a:pt x="76200" y="47243"/>
                </a:lnTo>
                <a:lnTo>
                  <a:pt x="76200" y="48767"/>
                </a:lnTo>
                <a:lnTo>
                  <a:pt x="75438" y="48767"/>
                </a:lnTo>
                <a:lnTo>
                  <a:pt x="75438" y="50291"/>
                </a:lnTo>
                <a:lnTo>
                  <a:pt x="74676" y="50291"/>
                </a:lnTo>
                <a:lnTo>
                  <a:pt x="74676" y="52577"/>
                </a:lnTo>
                <a:lnTo>
                  <a:pt x="68757" y="58356"/>
                </a:lnTo>
                <a:lnTo>
                  <a:pt x="66852" y="59918"/>
                </a:lnTo>
                <a:lnTo>
                  <a:pt x="58674" y="61721"/>
                </a:lnTo>
                <a:lnTo>
                  <a:pt x="48006" y="62483"/>
                </a:lnTo>
                <a:lnTo>
                  <a:pt x="25908" y="62483"/>
                </a:lnTo>
                <a:lnTo>
                  <a:pt x="25908" y="70103"/>
                </a:lnTo>
                <a:lnTo>
                  <a:pt x="51053" y="70103"/>
                </a:lnTo>
                <a:lnTo>
                  <a:pt x="66294" y="67990"/>
                </a:lnTo>
                <a:lnTo>
                  <a:pt x="66852" y="67871"/>
                </a:lnTo>
                <a:lnTo>
                  <a:pt x="78486" y="63237"/>
                </a:lnTo>
                <a:close/>
              </a:path>
            </a:pathLst>
          </a:custGeom>
          <a:solidFill>
            <a:srgbClr val="000000"/>
          </a:solidFill>
        </p:spPr>
        <p:txBody>
          <a:bodyPr wrap="square" lIns="0" tIns="0" rIns="0" bIns="0" rtlCol="0"/>
          <a:lstStyle/>
          <a:p>
            <a:endParaRPr/>
          </a:p>
        </p:txBody>
      </p:sp>
      <p:sp>
        <p:nvSpPr>
          <p:cNvPr id="49" name="object 49"/>
          <p:cNvSpPr/>
          <p:nvPr/>
        </p:nvSpPr>
        <p:spPr>
          <a:xfrm>
            <a:off x="1092626" y="5892006"/>
            <a:ext cx="21177" cy="44338"/>
          </a:xfrm>
          <a:custGeom>
            <a:avLst/>
            <a:gdLst/>
            <a:ahLst/>
            <a:cxnLst/>
            <a:rect l="l" t="t" r="r" b="b"/>
            <a:pathLst>
              <a:path w="24765" h="48895">
                <a:moveTo>
                  <a:pt x="15240" y="33528"/>
                </a:moveTo>
                <a:lnTo>
                  <a:pt x="15240" y="16002"/>
                </a:lnTo>
                <a:lnTo>
                  <a:pt x="8382" y="16764"/>
                </a:lnTo>
                <a:lnTo>
                  <a:pt x="6858" y="18288"/>
                </a:lnTo>
                <a:lnTo>
                  <a:pt x="3810" y="20574"/>
                </a:lnTo>
                <a:lnTo>
                  <a:pt x="3048" y="20574"/>
                </a:lnTo>
                <a:lnTo>
                  <a:pt x="3048" y="22860"/>
                </a:lnTo>
                <a:lnTo>
                  <a:pt x="2286" y="23622"/>
                </a:lnTo>
                <a:lnTo>
                  <a:pt x="762" y="23622"/>
                </a:lnTo>
                <a:lnTo>
                  <a:pt x="762" y="25908"/>
                </a:lnTo>
                <a:lnTo>
                  <a:pt x="0" y="27432"/>
                </a:lnTo>
                <a:lnTo>
                  <a:pt x="3048" y="27432"/>
                </a:lnTo>
                <a:lnTo>
                  <a:pt x="3810" y="25908"/>
                </a:lnTo>
                <a:lnTo>
                  <a:pt x="3810" y="24384"/>
                </a:lnTo>
                <a:lnTo>
                  <a:pt x="4572" y="24384"/>
                </a:lnTo>
                <a:lnTo>
                  <a:pt x="4572" y="22860"/>
                </a:lnTo>
                <a:lnTo>
                  <a:pt x="5334" y="22860"/>
                </a:lnTo>
                <a:lnTo>
                  <a:pt x="8382" y="19812"/>
                </a:lnTo>
                <a:lnTo>
                  <a:pt x="12954" y="19050"/>
                </a:lnTo>
                <a:lnTo>
                  <a:pt x="12954" y="39624"/>
                </a:lnTo>
                <a:lnTo>
                  <a:pt x="13716" y="39624"/>
                </a:lnTo>
                <a:lnTo>
                  <a:pt x="13716" y="35814"/>
                </a:lnTo>
                <a:lnTo>
                  <a:pt x="14478" y="35814"/>
                </a:lnTo>
                <a:lnTo>
                  <a:pt x="14478" y="33528"/>
                </a:lnTo>
                <a:lnTo>
                  <a:pt x="15240" y="33528"/>
                </a:lnTo>
                <a:close/>
              </a:path>
              <a:path w="24765" h="48895">
                <a:moveTo>
                  <a:pt x="24384" y="40386"/>
                </a:moveTo>
                <a:lnTo>
                  <a:pt x="24384" y="36576"/>
                </a:lnTo>
                <a:lnTo>
                  <a:pt x="22860" y="37338"/>
                </a:lnTo>
                <a:lnTo>
                  <a:pt x="22098" y="37338"/>
                </a:lnTo>
                <a:lnTo>
                  <a:pt x="22098" y="39624"/>
                </a:lnTo>
                <a:lnTo>
                  <a:pt x="20574" y="39624"/>
                </a:lnTo>
                <a:lnTo>
                  <a:pt x="20574" y="41148"/>
                </a:lnTo>
                <a:lnTo>
                  <a:pt x="19812" y="41910"/>
                </a:lnTo>
                <a:lnTo>
                  <a:pt x="19050" y="41910"/>
                </a:lnTo>
                <a:lnTo>
                  <a:pt x="19050" y="44196"/>
                </a:lnTo>
                <a:lnTo>
                  <a:pt x="18288" y="44958"/>
                </a:lnTo>
                <a:lnTo>
                  <a:pt x="16764" y="45720"/>
                </a:lnTo>
                <a:lnTo>
                  <a:pt x="12954" y="45720"/>
                </a:lnTo>
                <a:lnTo>
                  <a:pt x="12192" y="44196"/>
                </a:lnTo>
                <a:lnTo>
                  <a:pt x="12192" y="28194"/>
                </a:lnTo>
                <a:lnTo>
                  <a:pt x="10668" y="28194"/>
                </a:lnTo>
                <a:lnTo>
                  <a:pt x="10668" y="29718"/>
                </a:lnTo>
                <a:lnTo>
                  <a:pt x="9906" y="29718"/>
                </a:lnTo>
                <a:lnTo>
                  <a:pt x="9906" y="32766"/>
                </a:lnTo>
                <a:lnTo>
                  <a:pt x="9144" y="32766"/>
                </a:lnTo>
                <a:lnTo>
                  <a:pt x="9144" y="34290"/>
                </a:lnTo>
                <a:lnTo>
                  <a:pt x="8382" y="34290"/>
                </a:lnTo>
                <a:lnTo>
                  <a:pt x="8382" y="36576"/>
                </a:lnTo>
                <a:lnTo>
                  <a:pt x="7620" y="36576"/>
                </a:lnTo>
                <a:lnTo>
                  <a:pt x="7620" y="38100"/>
                </a:lnTo>
                <a:lnTo>
                  <a:pt x="6858" y="38100"/>
                </a:lnTo>
                <a:lnTo>
                  <a:pt x="6858" y="41910"/>
                </a:lnTo>
                <a:lnTo>
                  <a:pt x="5334" y="42672"/>
                </a:lnTo>
                <a:lnTo>
                  <a:pt x="6858" y="45720"/>
                </a:lnTo>
                <a:lnTo>
                  <a:pt x="9906" y="48768"/>
                </a:lnTo>
                <a:lnTo>
                  <a:pt x="17526" y="48768"/>
                </a:lnTo>
                <a:lnTo>
                  <a:pt x="19050" y="47244"/>
                </a:lnTo>
                <a:lnTo>
                  <a:pt x="22860" y="44196"/>
                </a:lnTo>
                <a:lnTo>
                  <a:pt x="22860" y="41910"/>
                </a:lnTo>
                <a:lnTo>
                  <a:pt x="23622" y="41910"/>
                </a:lnTo>
                <a:lnTo>
                  <a:pt x="23622" y="40386"/>
                </a:lnTo>
                <a:lnTo>
                  <a:pt x="24384" y="40386"/>
                </a:lnTo>
                <a:close/>
              </a:path>
              <a:path w="24765" h="48895">
                <a:moveTo>
                  <a:pt x="12954" y="42672"/>
                </a:moveTo>
                <a:lnTo>
                  <a:pt x="12954" y="25146"/>
                </a:lnTo>
                <a:lnTo>
                  <a:pt x="12192" y="25146"/>
                </a:lnTo>
                <a:lnTo>
                  <a:pt x="12192" y="44196"/>
                </a:lnTo>
                <a:lnTo>
                  <a:pt x="12954" y="42672"/>
                </a:lnTo>
                <a:close/>
              </a:path>
              <a:path w="24765" h="48895">
                <a:moveTo>
                  <a:pt x="19050" y="25146"/>
                </a:moveTo>
                <a:lnTo>
                  <a:pt x="18288" y="19050"/>
                </a:lnTo>
                <a:lnTo>
                  <a:pt x="17526" y="18288"/>
                </a:lnTo>
                <a:lnTo>
                  <a:pt x="15240" y="16764"/>
                </a:lnTo>
                <a:lnTo>
                  <a:pt x="15240" y="32004"/>
                </a:lnTo>
                <a:lnTo>
                  <a:pt x="16764" y="32004"/>
                </a:lnTo>
                <a:lnTo>
                  <a:pt x="16764" y="29718"/>
                </a:lnTo>
                <a:lnTo>
                  <a:pt x="17526" y="29718"/>
                </a:lnTo>
                <a:lnTo>
                  <a:pt x="17526" y="28194"/>
                </a:lnTo>
                <a:lnTo>
                  <a:pt x="18288" y="28194"/>
                </a:lnTo>
                <a:lnTo>
                  <a:pt x="18288" y="25146"/>
                </a:lnTo>
                <a:lnTo>
                  <a:pt x="19050" y="25146"/>
                </a:lnTo>
                <a:close/>
              </a:path>
              <a:path w="24765" h="48895">
                <a:moveTo>
                  <a:pt x="20574" y="5334"/>
                </a:moveTo>
                <a:lnTo>
                  <a:pt x="20574" y="0"/>
                </a:lnTo>
                <a:lnTo>
                  <a:pt x="16764" y="1524"/>
                </a:lnTo>
                <a:lnTo>
                  <a:pt x="15240" y="2286"/>
                </a:lnTo>
                <a:lnTo>
                  <a:pt x="14478" y="2286"/>
                </a:lnTo>
                <a:lnTo>
                  <a:pt x="14478" y="3810"/>
                </a:lnTo>
                <a:lnTo>
                  <a:pt x="13716" y="5334"/>
                </a:lnTo>
                <a:lnTo>
                  <a:pt x="15240" y="6858"/>
                </a:lnTo>
                <a:lnTo>
                  <a:pt x="19050" y="6858"/>
                </a:lnTo>
                <a:lnTo>
                  <a:pt x="20574" y="5334"/>
                </a:lnTo>
                <a:close/>
              </a:path>
            </a:pathLst>
          </a:custGeom>
          <a:solidFill>
            <a:srgbClr val="000000"/>
          </a:solidFill>
        </p:spPr>
        <p:txBody>
          <a:bodyPr wrap="square" lIns="0" tIns="0" rIns="0" bIns="0" rtlCol="0"/>
          <a:lstStyle/>
          <a:p>
            <a:endParaRPr/>
          </a:p>
        </p:txBody>
      </p:sp>
      <p:sp>
        <p:nvSpPr>
          <p:cNvPr id="50" name="object 50"/>
          <p:cNvSpPr/>
          <p:nvPr/>
        </p:nvSpPr>
        <p:spPr>
          <a:xfrm>
            <a:off x="1172768" y="5880262"/>
            <a:ext cx="71132" cy="27063"/>
          </a:xfrm>
          <a:custGeom>
            <a:avLst/>
            <a:gdLst/>
            <a:ahLst/>
            <a:cxnLst/>
            <a:rect l="l" t="t" r="r" b="b"/>
            <a:pathLst>
              <a:path w="83184" h="29845">
                <a:moveTo>
                  <a:pt x="83057" y="28956"/>
                </a:moveTo>
                <a:lnTo>
                  <a:pt x="83057" y="24384"/>
                </a:lnTo>
                <a:lnTo>
                  <a:pt x="761" y="24384"/>
                </a:lnTo>
                <a:lnTo>
                  <a:pt x="761" y="25908"/>
                </a:lnTo>
                <a:lnTo>
                  <a:pt x="0" y="27432"/>
                </a:lnTo>
                <a:lnTo>
                  <a:pt x="761" y="28956"/>
                </a:lnTo>
                <a:lnTo>
                  <a:pt x="4571" y="29718"/>
                </a:lnTo>
                <a:lnTo>
                  <a:pt x="78486" y="29718"/>
                </a:lnTo>
                <a:lnTo>
                  <a:pt x="83057" y="28956"/>
                </a:lnTo>
                <a:close/>
              </a:path>
              <a:path w="83184" h="29845">
                <a:moveTo>
                  <a:pt x="83057" y="5334"/>
                </a:moveTo>
                <a:lnTo>
                  <a:pt x="83057" y="0"/>
                </a:lnTo>
                <a:lnTo>
                  <a:pt x="761" y="0"/>
                </a:lnTo>
                <a:lnTo>
                  <a:pt x="761" y="2286"/>
                </a:lnTo>
                <a:lnTo>
                  <a:pt x="0" y="3048"/>
                </a:lnTo>
                <a:lnTo>
                  <a:pt x="761" y="5334"/>
                </a:lnTo>
                <a:lnTo>
                  <a:pt x="3809" y="6096"/>
                </a:lnTo>
                <a:lnTo>
                  <a:pt x="79247" y="6096"/>
                </a:lnTo>
                <a:lnTo>
                  <a:pt x="83057" y="5334"/>
                </a:lnTo>
                <a:close/>
              </a:path>
            </a:pathLst>
          </a:custGeom>
          <a:solidFill>
            <a:srgbClr val="000000"/>
          </a:solidFill>
        </p:spPr>
        <p:txBody>
          <a:bodyPr wrap="square" lIns="0" tIns="0" rIns="0" bIns="0" rtlCol="0"/>
          <a:lstStyle/>
          <a:p>
            <a:endParaRPr/>
          </a:p>
        </p:txBody>
      </p:sp>
      <p:sp>
        <p:nvSpPr>
          <p:cNvPr id="51" name="object 51"/>
          <p:cNvSpPr/>
          <p:nvPr/>
        </p:nvSpPr>
        <p:spPr>
          <a:xfrm>
            <a:off x="1309166" y="5838110"/>
            <a:ext cx="0" cy="111708"/>
          </a:xfrm>
          <a:custGeom>
            <a:avLst/>
            <a:gdLst/>
            <a:ahLst/>
            <a:cxnLst/>
            <a:rect l="l" t="t" r="r" b="b"/>
            <a:pathLst>
              <a:path h="123190">
                <a:moveTo>
                  <a:pt x="0" y="0"/>
                </a:moveTo>
                <a:lnTo>
                  <a:pt x="0" y="122681"/>
                </a:lnTo>
              </a:path>
            </a:pathLst>
          </a:custGeom>
          <a:ln w="6350">
            <a:solidFill>
              <a:srgbClr val="000000"/>
            </a:solidFill>
          </a:ln>
        </p:spPr>
        <p:txBody>
          <a:bodyPr wrap="square" lIns="0" tIns="0" rIns="0" bIns="0" rtlCol="0"/>
          <a:lstStyle/>
          <a:p>
            <a:endParaRPr/>
          </a:p>
        </p:txBody>
      </p:sp>
      <p:sp>
        <p:nvSpPr>
          <p:cNvPr id="52" name="object 52"/>
          <p:cNvSpPr/>
          <p:nvPr/>
        </p:nvSpPr>
        <p:spPr>
          <a:xfrm>
            <a:off x="1311338" y="5840528"/>
            <a:ext cx="14118" cy="0"/>
          </a:xfrm>
          <a:custGeom>
            <a:avLst/>
            <a:gdLst/>
            <a:ahLst/>
            <a:cxnLst/>
            <a:rect l="l" t="t" r="r" b="b"/>
            <a:pathLst>
              <a:path w="16509">
                <a:moveTo>
                  <a:pt x="0" y="0"/>
                </a:moveTo>
                <a:lnTo>
                  <a:pt x="16509" y="0"/>
                </a:lnTo>
              </a:path>
            </a:pathLst>
          </a:custGeom>
          <a:ln w="6604">
            <a:solidFill>
              <a:srgbClr val="000000"/>
            </a:solidFill>
          </a:ln>
        </p:spPr>
        <p:txBody>
          <a:bodyPr wrap="square" lIns="0" tIns="0" rIns="0" bIns="0" rtlCol="0"/>
          <a:lstStyle/>
          <a:p>
            <a:endParaRPr/>
          </a:p>
        </p:txBody>
      </p:sp>
      <p:sp>
        <p:nvSpPr>
          <p:cNvPr id="53" name="object 53"/>
          <p:cNvSpPr/>
          <p:nvPr/>
        </p:nvSpPr>
        <p:spPr>
          <a:xfrm>
            <a:off x="1311555" y="5947284"/>
            <a:ext cx="14118" cy="0"/>
          </a:xfrm>
          <a:custGeom>
            <a:avLst/>
            <a:gdLst/>
            <a:ahLst/>
            <a:cxnLst/>
            <a:rect l="l" t="t" r="r" b="b"/>
            <a:pathLst>
              <a:path w="16509">
                <a:moveTo>
                  <a:pt x="0" y="0"/>
                </a:moveTo>
                <a:lnTo>
                  <a:pt x="16002" y="0"/>
                </a:lnTo>
              </a:path>
            </a:pathLst>
          </a:custGeom>
          <a:ln w="5842">
            <a:solidFill>
              <a:srgbClr val="000000"/>
            </a:solidFill>
          </a:ln>
        </p:spPr>
        <p:txBody>
          <a:bodyPr wrap="square" lIns="0" tIns="0" rIns="0" bIns="0" rtlCol="0"/>
          <a:lstStyle/>
          <a:p>
            <a:endParaRPr/>
          </a:p>
        </p:txBody>
      </p:sp>
      <p:sp>
        <p:nvSpPr>
          <p:cNvPr id="54" name="object 54"/>
          <p:cNvSpPr/>
          <p:nvPr/>
        </p:nvSpPr>
        <p:spPr>
          <a:xfrm>
            <a:off x="1341952" y="5847786"/>
            <a:ext cx="25521" cy="92131"/>
          </a:xfrm>
          <a:custGeom>
            <a:avLst/>
            <a:gdLst/>
            <a:ahLst/>
            <a:cxnLst/>
            <a:rect l="l" t="t" r="r" b="b"/>
            <a:pathLst>
              <a:path w="29844" h="101600">
                <a:moveTo>
                  <a:pt x="29229" y="101346"/>
                </a:moveTo>
                <a:lnTo>
                  <a:pt x="28467" y="99060"/>
                </a:lnTo>
                <a:lnTo>
                  <a:pt x="19323" y="89916"/>
                </a:lnTo>
                <a:lnTo>
                  <a:pt x="17037" y="85344"/>
                </a:lnTo>
                <a:lnTo>
                  <a:pt x="15513" y="84582"/>
                </a:lnTo>
                <a:lnTo>
                  <a:pt x="12465" y="76962"/>
                </a:lnTo>
                <a:lnTo>
                  <a:pt x="10941" y="73914"/>
                </a:lnTo>
                <a:lnTo>
                  <a:pt x="9417" y="67056"/>
                </a:lnTo>
                <a:lnTo>
                  <a:pt x="8655" y="61722"/>
                </a:lnTo>
                <a:lnTo>
                  <a:pt x="7893" y="51054"/>
                </a:lnTo>
                <a:lnTo>
                  <a:pt x="7893" y="20574"/>
                </a:lnTo>
                <a:lnTo>
                  <a:pt x="7131" y="20574"/>
                </a:lnTo>
                <a:lnTo>
                  <a:pt x="7131" y="22860"/>
                </a:lnTo>
                <a:lnTo>
                  <a:pt x="5607" y="22860"/>
                </a:lnTo>
                <a:lnTo>
                  <a:pt x="5607" y="25146"/>
                </a:lnTo>
                <a:lnTo>
                  <a:pt x="4845" y="25146"/>
                </a:lnTo>
                <a:lnTo>
                  <a:pt x="4845" y="26670"/>
                </a:lnTo>
                <a:lnTo>
                  <a:pt x="4083" y="26670"/>
                </a:lnTo>
                <a:lnTo>
                  <a:pt x="4083" y="28956"/>
                </a:lnTo>
                <a:lnTo>
                  <a:pt x="3321" y="28956"/>
                </a:lnTo>
                <a:lnTo>
                  <a:pt x="3321" y="32766"/>
                </a:lnTo>
                <a:lnTo>
                  <a:pt x="2559" y="32766"/>
                </a:lnTo>
                <a:lnTo>
                  <a:pt x="2559" y="35052"/>
                </a:lnTo>
                <a:lnTo>
                  <a:pt x="1035" y="35052"/>
                </a:lnTo>
                <a:lnTo>
                  <a:pt x="1035" y="39624"/>
                </a:lnTo>
                <a:lnTo>
                  <a:pt x="273" y="39624"/>
                </a:lnTo>
                <a:lnTo>
                  <a:pt x="273" y="50292"/>
                </a:lnTo>
                <a:lnTo>
                  <a:pt x="0" y="58796"/>
                </a:lnTo>
                <a:lnTo>
                  <a:pt x="3391" y="71804"/>
                </a:lnTo>
                <a:lnTo>
                  <a:pt x="8655" y="83058"/>
                </a:lnTo>
                <a:lnTo>
                  <a:pt x="10179" y="85344"/>
                </a:lnTo>
                <a:lnTo>
                  <a:pt x="10941" y="86868"/>
                </a:lnTo>
                <a:lnTo>
                  <a:pt x="12465" y="88392"/>
                </a:lnTo>
                <a:lnTo>
                  <a:pt x="13227" y="89916"/>
                </a:lnTo>
                <a:lnTo>
                  <a:pt x="20085" y="97536"/>
                </a:lnTo>
                <a:lnTo>
                  <a:pt x="22371" y="98298"/>
                </a:lnTo>
                <a:lnTo>
                  <a:pt x="23133" y="99060"/>
                </a:lnTo>
                <a:lnTo>
                  <a:pt x="24657" y="99822"/>
                </a:lnTo>
                <a:lnTo>
                  <a:pt x="25419" y="101346"/>
                </a:lnTo>
                <a:lnTo>
                  <a:pt x="29229" y="101346"/>
                </a:lnTo>
                <a:close/>
              </a:path>
              <a:path w="29844" h="101600">
                <a:moveTo>
                  <a:pt x="10179" y="33528"/>
                </a:moveTo>
                <a:lnTo>
                  <a:pt x="10179" y="16764"/>
                </a:lnTo>
                <a:lnTo>
                  <a:pt x="8655" y="18288"/>
                </a:lnTo>
                <a:lnTo>
                  <a:pt x="7893" y="18288"/>
                </a:lnTo>
                <a:lnTo>
                  <a:pt x="7893" y="51054"/>
                </a:lnTo>
                <a:lnTo>
                  <a:pt x="8655" y="50292"/>
                </a:lnTo>
                <a:lnTo>
                  <a:pt x="8655" y="38862"/>
                </a:lnTo>
                <a:lnTo>
                  <a:pt x="9417" y="38862"/>
                </a:lnTo>
                <a:lnTo>
                  <a:pt x="9417" y="33528"/>
                </a:lnTo>
                <a:lnTo>
                  <a:pt x="10179" y="33528"/>
                </a:lnTo>
                <a:close/>
              </a:path>
              <a:path w="29844" h="101600">
                <a:moveTo>
                  <a:pt x="12465" y="28194"/>
                </a:moveTo>
                <a:lnTo>
                  <a:pt x="12465" y="13716"/>
                </a:lnTo>
                <a:lnTo>
                  <a:pt x="10941" y="15240"/>
                </a:lnTo>
                <a:lnTo>
                  <a:pt x="10179" y="15240"/>
                </a:lnTo>
                <a:lnTo>
                  <a:pt x="10179" y="30480"/>
                </a:lnTo>
                <a:lnTo>
                  <a:pt x="10941" y="30480"/>
                </a:lnTo>
                <a:lnTo>
                  <a:pt x="10941" y="28194"/>
                </a:lnTo>
                <a:lnTo>
                  <a:pt x="12465" y="28194"/>
                </a:lnTo>
                <a:close/>
              </a:path>
              <a:path w="29844" h="101600">
                <a:moveTo>
                  <a:pt x="29229" y="762"/>
                </a:moveTo>
                <a:lnTo>
                  <a:pt x="29229" y="0"/>
                </a:lnTo>
                <a:lnTo>
                  <a:pt x="25419" y="762"/>
                </a:lnTo>
                <a:lnTo>
                  <a:pt x="23133" y="3048"/>
                </a:lnTo>
                <a:lnTo>
                  <a:pt x="20847" y="3810"/>
                </a:lnTo>
                <a:lnTo>
                  <a:pt x="13227" y="12192"/>
                </a:lnTo>
                <a:lnTo>
                  <a:pt x="12465" y="12192"/>
                </a:lnTo>
                <a:lnTo>
                  <a:pt x="12465" y="25908"/>
                </a:lnTo>
                <a:lnTo>
                  <a:pt x="13227" y="25908"/>
                </a:lnTo>
                <a:lnTo>
                  <a:pt x="13227" y="22860"/>
                </a:lnTo>
                <a:lnTo>
                  <a:pt x="13989" y="22860"/>
                </a:lnTo>
                <a:lnTo>
                  <a:pt x="13989" y="20574"/>
                </a:lnTo>
                <a:lnTo>
                  <a:pt x="14751" y="20574"/>
                </a:lnTo>
                <a:lnTo>
                  <a:pt x="14751" y="18288"/>
                </a:lnTo>
                <a:lnTo>
                  <a:pt x="15513" y="18288"/>
                </a:lnTo>
                <a:lnTo>
                  <a:pt x="15513" y="16764"/>
                </a:lnTo>
                <a:lnTo>
                  <a:pt x="17037" y="16764"/>
                </a:lnTo>
                <a:lnTo>
                  <a:pt x="17799" y="16002"/>
                </a:lnTo>
                <a:lnTo>
                  <a:pt x="17799" y="13716"/>
                </a:lnTo>
                <a:lnTo>
                  <a:pt x="18561" y="13716"/>
                </a:lnTo>
                <a:lnTo>
                  <a:pt x="19323" y="12954"/>
                </a:lnTo>
                <a:lnTo>
                  <a:pt x="19323" y="11430"/>
                </a:lnTo>
                <a:lnTo>
                  <a:pt x="20085" y="11430"/>
                </a:lnTo>
                <a:lnTo>
                  <a:pt x="20847" y="9906"/>
                </a:lnTo>
                <a:lnTo>
                  <a:pt x="20847" y="8382"/>
                </a:lnTo>
                <a:lnTo>
                  <a:pt x="22371" y="8382"/>
                </a:lnTo>
                <a:lnTo>
                  <a:pt x="29229" y="762"/>
                </a:lnTo>
                <a:close/>
              </a:path>
            </a:pathLst>
          </a:custGeom>
          <a:solidFill>
            <a:srgbClr val="000000"/>
          </a:solidFill>
        </p:spPr>
        <p:txBody>
          <a:bodyPr wrap="square" lIns="0" tIns="0" rIns="0" bIns="0" rtlCol="0"/>
          <a:lstStyle/>
          <a:p>
            <a:endParaRPr/>
          </a:p>
        </p:txBody>
      </p:sp>
      <p:sp>
        <p:nvSpPr>
          <p:cNvPr id="55" name="object 55"/>
          <p:cNvSpPr/>
          <p:nvPr/>
        </p:nvSpPr>
        <p:spPr>
          <a:xfrm>
            <a:off x="1380625" y="5874736"/>
            <a:ext cx="40724" cy="42611"/>
          </a:xfrm>
          <a:custGeom>
            <a:avLst/>
            <a:gdLst/>
            <a:ahLst/>
            <a:cxnLst/>
            <a:rect l="l" t="t" r="r" b="b"/>
            <a:pathLst>
              <a:path w="47625" h="46990">
                <a:moveTo>
                  <a:pt x="43434" y="12953"/>
                </a:moveTo>
                <a:lnTo>
                  <a:pt x="43434" y="0"/>
                </a:lnTo>
                <a:lnTo>
                  <a:pt x="38862" y="653"/>
                </a:lnTo>
                <a:lnTo>
                  <a:pt x="32766" y="761"/>
                </a:lnTo>
                <a:lnTo>
                  <a:pt x="32766" y="0"/>
                </a:lnTo>
                <a:lnTo>
                  <a:pt x="12954" y="761"/>
                </a:lnTo>
                <a:lnTo>
                  <a:pt x="7620" y="3047"/>
                </a:lnTo>
                <a:lnTo>
                  <a:pt x="6858" y="3809"/>
                </a:lnTo>
                <a:lnTo>
                  <a:pt x="4572" y="4571"/>
                </a:lnTo>
                <a:lnTo>
                  <a:pt x="3810" y="5333"/>
                </a:lnTo>
                <a:lnTo>
                  <a:pt x="3048" y="5333"/>
                </a:lnTo>
                <a:lnTo>
                  <a:pt x="3048" y="7619"/>
                </a:lnTo>
                <a:lnTo>
                  <a:pt x="2286" y="7619"/>
                </a:lnTo>
                <a:lnTo>
                  <a:pt x="2286" y="9143"/>
                </a:lnTo>
                <a:lnTo>
                  <a:pt x="1524" y="9143"/>
                </a:lnTo>
                <a:lnTo>
                  <a:pt x="1524" y="12953"/>
                </a:lnTo>
                <a:lnTo>
                  <a:pt x="0" y="13715"/>
                </a:lnTo>
                <a:lnTo>
                  <a:pt x="1524" y="17525"/>
                </a:lnTo>
                <a:lnTo>
                  <a:pt x="3048" y="20573"/>
                </a:lnTo>
                <a:lnTo>
                  <a:pt x="4572" y="21335"/>
                </a:lnTo>
                <a:lnTo>
                  <a:pt x="6858" y="22859"/>
                </a:lnTo>
                <a:lnTo>
                  <a:pt x="7620" y="23621"/>
                </a:lnTo>
                <a:lnTo>
                  <a:pt x="7620" y="11429"/>
                </a:lnTo>
                <a:lnTo>
                  <a:pt x="8382" y="9905"/>
                </a:lnTo>
                <a:lnTo>
                  <a:pt x="8382" y="8381"/>
                </a:lnTo>
                <a:lnTo>
                  <a:pt x="9144" y="8381"/>
                </a:lnTo>
                <a:lnTo>
                  <a:pt x="11430" y="7619"/>
                </a:lnTo>
                <a:lnTo>
                  <a:pt x="13716" y="6095"/>
                </a:lnTo>
                <a:lnTo>
                  <a:pt x="13716" y="5333"/>
                </a:lnTo>
                <a:lnTo>
                  <a:pt x="31242" y="6095"/>
                </a:lnTo>
                <a:lnTo>
                  <a:pt x="34290" y="9143"/>
                </a:lnTo>
                <a:lnTo>
                  <a:pt x="35052" y="12191"/>
                </a:lnTo>
                <a:lnTo>
                  <a:pt x="36576" y="12953"/>
                </a:lnTo>
                <a:lnTo>
                  <a:pt x="38862" y="13715"/>
                </a:lnTo>
                <a:lnTo>
                  <a:pt x="39624" y="13715"/>
                </a:lnTo>
                <a:lnTo>
                  <a:pt x="43434" y="12953"/>
                </a:lnTo>
                <a:close/>
              </a:path>
              <a:path w="47625" h="46990">
                <a:moveTo>
                  <a:pt x="8382" y="44957"/>
                </a:moveTo>
                <a:lnTo>
                  <a:pt x="8382" y="30479"/>
                </a:lnTo>
                <a:lnTo>
                  <a:pt x="1524" y="30479"/>
                </a:lnTo>
                <a:lnTo>
                  <a:pt x="1524" y="33527"/>
                </a:lnTo>
                <a:lnTo>
                  <a:pt x="0" y="33527"/>
                </a:lnTo>
                <a:lnTo>
                  <a:pt x="0" y="44195"/>
                </a:lnTo>
                <a:lnTo>
                  <a:pt x="1524" y="46481"/>
                </a:lnTo>
                <a:lnTo>
                  <a:pt x="5334" y="46481"/>
                </a:lnTo>
                <a:lnTo>
                  <a:pt x="8382" y="44957"/>
                </a:lnTo>
                <a:close/>
              </a:path>
              <a:path w="47625" h="46990">
                <a:moveTo>
                  <a:pt x="47244" y="37337"/>
                </a:moveTo>
                <a:lnTo>
                  <a:pt x="46482" y="27431"/>
                </a:lnTo>
                <a:lnTo>
                  <a:pt x="44958" y="25907"/>
                </a:lnTo>
                <a:lnTo>
                  <a:pt x="41910" y="22097"/>
                </a:lnTo>
                <a:lnTo>
                  <a:pt x="36576" y="19049"/>
                </a:lnTo>
                <a:lnTo>
                  <a:pt x="32766" y="18287"/>
                </a:lnTo>
                <a:lnTo>
                  <a:pt x="27432" y="17525"/>
                </a:lnTo>
                <a:lnTo>
                  <a:pt x="15240" y="16001"/>
                </a:lnTo>
                <a:lnTo>
                  <a:pt x="12192" y="14477"/>
                </a:lnTo>
                <a:lnTo>
                  <a:pt x="8382" y="12953"/>
                </a:lnTo>
                <a:lnTo>
                  <a:pt x="7620" y="11429"/>
                </a:lnTo>
                <a:lnTo>
                  <a:pt x="7620" y="23621"/>
                </a:lnTo>
                <a:lnTo>
                  <a:pt x="34290" y="29717"/>
                </a:lnTo>
                <a:lnTo>
                  <a:pt x="36576" y="30479"/>
                </a:lnTo>
                <a:lnTo>
                  <a:pt x="38100" y="30479"/>
                </a:lnTo>
                <a:lnTo>
                  <a:pt x="38100" y="32003"/>
                </a:lnTo>
                <a:lnTo>
                  <a:pt x="38862" y="37337"/>
                </a:lnTo>
                <a:lnTo>
                  <a:pt x="38862" y="44449"/>
                </a:lnTo>
                <a:lnTo>
                  <a:pt x="41910" y="43433"/>
                </a:lnTo>
                <a:lnTo>
                  <a:pt x="44958" y="39623"/>
                </a:lnTo>
                <a:lnTo>
                  <a:pt x="44958" y="38099"/>
                </a:lnTo>
                <a:lnTo>
                  <a:pt x="46482" y="38099"/>
                </a:lnTo>
                <a:lnTo>
                  <a:pt x="47244" y="37337"/>
                </a:lnTo>
                <a:close/>
              </a:path>
              <a:path w="47625" h="46990">
                <a:moveTo>
                  <a:pt x="38862" y="44449"/>
                </a:moveTo>
                <a:lnTo>
                  <a:pt x="38862" y="37337"/>
                </a:lnTo>
                <a:lnTo>
                  <a:pt x="29805" y="41253"/>
                </a:lnTo>
                <a:lnTo>
                  <a:pt x="17217" y="40552"/>
                </a:lnTo>
                <a:lnTo>
                  <a:pt x="8382" y="32003"/>
                </a:lnTo>
                <a:lnTo>
                  <a:pt x="8382" y="44195"/>
                </a:lnTo>
                <a:lnTo>
                  <a:pt x="12192" y="44957"/>
                </a:lnTo>
                <a:lnTo>
                  <a:pt x="14478" y="46481"/>
                </a:lnTo>
                <a:lnTo>
                  <a:pt x="32766" y="46481"/>
                </a:lnTo>
                <a:lnTo>
                  <a:pt x="38862" y="44449"/>
                </a:lnTo>
                <a:close/>
              </a:path>
            </a:pathLst>
          </a:custGeom>
          <a:solidFill>
            <a:srgbClr val="000000"/>
          </a:solidFill>
        </p:spPr>
        <p:txBody>
          <a:bodyPr wrap="square" lIns="0" tIns="0" rIns="0" bIns="0" rtlCol="0"/>
          <a:lstStyle/>
          <a:p>
            <a:endParaRPr/>
          </a:p>
        </p:txBody>
      </p:sp>
      <p:sp>
        <p:nvSpPr>
          <p:cNvPr id="56" name="object 56"/>
          <p:cNvSpPr/>
          <p:nvPr/>
        </p:nvSpPr>
        <p:spPr>
          <a:xfrm>
            <a:off x="1436009" y="5919300"/>
            <a:ext cx="45611" cy="0"/>
          </a:xfrm>
          <a:custGeom>
            <a:avLst/>
            <a:gdLst/>
            <a:ahLst/>
            <a:cxnLst/>
            <a:rect l="l" t="t" r="r" b="b"/>
            <a:pathLst>
              <a:path w="53339">
                <a:moveTo>
                  <a:pt x="0" y="0"/>
                </a:moveTo>
                <a:lnTo>
                  <a:pt x="53340" y="0"/>
                </a:lnTo>
              </a:path>
            </a:pathLst>
          </a:custGeom>
          <a:ln w="5079">
            <a:solidFill>
              <a:srgbClr val="000000"/>
            </a:solidFill>
          </a:ln>
        </p:spPr>
        <p:txBody>
          <a:bodyPr wrap="square" lIns="0" tIns="0" rIns="0" bIns="0" rtlCol="0"/>
          <a:lstStyle/>
          <a:p>
            <a:endParaRPr/>
          </a:p>
        </p:txBody>
      </p:sp>
      <p:sp>
        <p:nvSpPr>
          <p:cNvPr id="57" name="object 57"/>
          <p:cNvSpPr/>
          <p:nvPr/>
        </p:nvSpPr>
        <p:spPr>
          <a:xfrm>
            <a:off x="1499219" y="5892006"/>
            <a:ext cx="24977" cy="43186"/>
          </a:xfrm>
          <a:custGeom>
            <a:avLst/>
            <a:gdLst/>
            <a:ahLst/>
            <a:cxnLst/>
            <a:rect l="l" t="t" r="r" b="b"/>
            <a:pathLst>
              <a:path w="29210" h="47625">
                <a:moveTo>
                  <a:pt x="28956" y="47244"/>
                </a:moveTo>
                <a:lnTo>
                  <a:pt x="28956" y="44958"/>
                </a:lnTo>
                <a:lnTo>
                  <a:pt x="25146" y="44958"/>
                </a:lnTo>
                <a:lnTo>
                  <a:pt x="19050" y="44196"/>
                </a:lnTo>
                <a:lnTo>
                  <a:pt x="18288" y="41910"/>
                </a:lnTo>
                <a:lnTo>
                  <a:pt x="18288" y="0"/>
                </a:lnTo>
                <a:lnTo>
                  <a:pt x="14478" y="1524"/>
                </a:lnTo>
                <a:lnTo>
                  <a:pt x="12954" y="2286"/>
                </a:lnTo>
                <a:lnTo>
                  <a:pt x="12192" y="3048"/>
                </a:lnTo>
                <a:lnTo>
                  <a:pt x="9144" y="3810"/>
                </a:lnTo>
                <a:lnTo>
                  <a:pt x="2286" y="5334"/>
                </a:lnTo>
                <a:lnTo>
                  <a:pt x="0" y="5334"/>
                </a:lnTo>
                <a:lnTo>
                  <a:pt x="0" y="7620"/>
                </a:lnTo>
                <a:lnTo>
                  <a:pt x="2286" y="7620"/>
                </a:lnTo>
                <a:lnTo>
                  <a:pt x="8382" y="6858"/>
                </a:lnTo>
                <a:lnTo>
                  <a:pt x="12192" y="6096"/>
                </a:lnTo>
                <a:lnTo>
                  <a:pt x="12192" y="47244"/>
                </a:lnTo>
                <a:lnTo>
                  <a:pt x="28956" y="47244"/>
                </a:lnTo>
                <a:close/>
              </a:path>
              <a:path w="29210" h="47625">
                <a:moveTo>
                  <a:pt x="12192" y="47244"/>
                </a:moveTo>
                <a:lnTo>
                  <a:pt x="12192" y="44196"/>
                </a:lnTo>
                <a:lnTo>
                  <a:pt x="4572" y="44958"/>
                </a:lnTo>
                <a:lnTo>
                  <a:pt x="1524" y="44958"/>
                </a:lnTo>
                <a:lnTo>
                  <a:pt x="1524" y="47244"/>
                </a:lnTo>
                <a:lnTo>
                  <a:pt x="12192" y="47244"/>
                </a:lnTo>
                <a:close/>
              </a:path>
            </a:pathLst>
          </a:custGeom>
          <a:solidFill>
            <a:srgbClr val="000000"/>
          </a:solidFill>
        </p:spPr>
        <p:txBody>
          <a:bodyPr wrap="square" lIns="0" tIns="0" rIns="0" bIns="0" rtlCol="0"/>
          <a:lstStyle/>
          <a:p>
            <a:endParaRPr/>
          </a:p>
        </p:txBody>
      </p:sp>
      <p:sp>
        <p:nvSpPr>
          <p:cNvPr id="58" name="object 58"/>
          <p:cNvSpPr/>
          <p:nvPr/>
        </p:nvSpPr>
        <p:spPr>
          <a:xfrm>
            <a:off x="1580123" y="5847785"/>
            <a:ext cx="560260" cy="91901"/>
          </a:xfrm>
          <a:prstGeom prst="rect">
            <a:avLst/>
          </a:prstGeom>
          <a:blipFill>
            <a:blip r:embed="rId20" cstate="print"/>
            <a:stretch>
              <a:fillRect/>
            </a:stretch>
          </a:blipFill>
        </p:spPr>
        <p:txBody>
          <a:bodyPr wrap="square" lIns="0" tIns="0" rIns="0" bIns="0" rtlCol="0"/>
          <a:lstStyle/>
          <a:p>
            <a:endParaRPr/>
          </a:p>
        </p:txBody>
      </p:sp>
      <p:sp>
        <p:nvSpPr>
          <p:cNvPr id="59" name="object 59"/>
          <p:cNvSpPr/>
          <p:nvPr/>
        </p:nvSpPr>
        <p:spPr>
          <a:xfrm>
            <a:off x="2210101" y="5847783"/>
            <a:ext cx="349905" cy="100883"/>
          </a:xfrm>
          <a:prstGeom prst="rect">
            <a:avLst/>
          </a:prstGeom>
          <a:blipFill>
            <a:blip r:embed="rId21" cstate="print"/>
            <a:stretch>
              <a:fillRect/>
            </a:stretch>
          </a:blipFill>
        </p:spPr>
        <p:txBody>
          <a:bodyPr wrap="square" lIns="0" tIns="0" rIns="0" bIns="0" rtlCol="0"/>
          <a:lstStyle/>
          <a:p>
            <a:endParaRPr/>
          </a:p>
        </p:txBody>
      </p:sp>
      <p:sp>
        <p:nvSpPr>
          <p:cNvPr id="60" name="object 60"/>
          <p:cNvSpPr/>
          <p:nvPr/>
        </p:nvSpPr>
        <p:spPr>
          <a:xfrm>
            <a:off x="2614847" y="5835806"/>
            <a:ext cx="376620" cy="115854"/>
          </a:xfrm>
          <a:prstGeom prst="rect">
            <a:avLst/>
          </a:prstGeom>
          <a:blipFill>
            <a:blip r:embed="rId22" cstate="print"/>
            <a:stretch>
              <a:fillRect/>
            </a:stretch>
          </a:blipFill>
        </p:spPr>
        <p:txBody>
          <a:bodyPr wrap="square" lIns="0" tIns="0" rIns="0" bIns="0" rtlCol="0"/>
          <a:lstStyle/>
          <a:p>
            <a:endParaRPr/>
          </a:p>
        </p:txBody>
      </p:sp>
      <p:sp>
        <p:nvSpPr>
          <p:cNvPr id="61" name="object 61"/>
          <p:cNvSpPr/>
          <p:nvPr/>
        </p:nvSpPr>
        <p:spPr>
          <a:xfrm>
            <a:off x="3059124" y="5851935"/>
            <a:ext cx="1469990" cy="68004"/>
          </a:xfrm>
          <a:prstGeom prst="rect">
            <a:avLst/>
          </a:prstGeom>
          <a:blipFill>
            <a:blip r:embed="rId23" cstate="print"/>
            <a:stretch>
              <a:fillRect/>
            </a:stretch>
          </a:blipFill>
        </p:spPr>
        <p:txBody>
          <a:bodyPr wrap="square" lIns="0" tIns="0" rIns="0" bIns="0" rtlCol="0"/>
          <a:lstStyle/>
          <a:p>
            <a:endParaRPr/>
          </a:p>
        </p:txBody>
      </p:sp>
      <p:sp>
        <p:nvSpPr>
          <p:cNvPr id="62" name="object 62"/>
          <p:cNvSpPr/>
          <p:nvPr/>
        </p:nvSpPr>
        <p:spPr>
          <a:xfrm>
            <a:off x="998140" y="5854003"/>
            <a:ext cx="80906" cy="63916"/>
          </a:xfrm>
          <a:custGeom>
            <a:avLst/>
            <a:gdLst/>
            <a:ahLst/>
            <a:cxnLst/>
            <a:rect l="l" t="t" r="r" b="b"/>
            <a:pathLst>
              <a:path w="94615" h="70484">
                <a:moveTo>
                  <a:pt x="94488" y="41909"/>
                </a:moveTo>
                <a:lnTo>
                  <a:pt x="93726" y="26669"/>
                </a:lnTo>
                <a:lnTo>
                  <a:pt x="91440" y="21335"/>
                </a:lnTo>
                <a:lnTo>
                  <a:pt x="89712" y="17094"/>
                </a:lnTo>
                <a:lnTo>
                  <a:pt x="87795" y="12763"/>
                </a:lnTo>
                <a:lnTo>
                  <a:pt x="83820" y="9905"/>
                </a:lnTo>
                <a:lnTo>
                  <a:pt x="81534" y="9143"/>
                </a:lnTo>
                <a:lnTo>
                  <a:pt x="78486" y="6095"/>
                </a:lnTo>
                <a:lnTo>
                  <a:pt x="74676" y="4571"/>
                </a:lnTo>
                <a:lnTo>
                  <a:pt x="70104" y="2285"/>
                </a:lnTo>
                <a:lnTo>
                  <a:pt x="66294" y="1523"/>
                </a:lnTo>
                <a:lnTo>
                  <a:pt x="61722" y="761"/>
                </a:lnTo>
                <a:lnTo>
                  <a:pt x="0" y="0"/>
                </a:lnTo>
                <a:lnTo>
                  <a:pt x="0" y="6095"/>
                </a:lnTo>
                <a:lnTo>
                  <a:pt x="10667" y="6095"/>
                </a:lnTo>
                <a:lnTo>
                  <a:pt x="10667" y="70103"/>
                </a:lnTo>
                <a:lnTo>
                  <a:pt x="25908" y="70103"/>
                </a:lnTo>
                <a:lnTo>
                  <a:pt x="25907" y="6095"/>
                </a:lnTo>
                <a:lnTo>
                  <a:pt x="55626" y="6857"/>
                </a:lnTo>
                <a:lnTo>
                  <a:pt x="67786" y="10795"/>
                </a:lnTo>
                <a:lnTo>
                  <a:pt x="74270" y="16942"/>
                </a:lnTo>
                <a:lnTo>
                  <a:pt x="78486" y="44195"/>
                </a:lnTo>
                <a:lnTo>
                  <a:pt x="78486" y="63237"/>
                </a:lnTo>
                <a:lnTo>
                  <a:pt x="88392" y="54863"/>
                </a:lnTo>
                <a:lnTo>
                  <a:pt x="88392" y="53339"/>
                </a:lnTo>
                <a:lnTo>
                  <a:pt x="89154" y="53339"/>
                </a:lnTo>
                <a:lnTo>
                  <a:pt x="89916" y="52577"/>
                </a:lnTo>
                <a:lnTo>
                  <a:pt x="89916" y="50291"/>
                </a:lnTo>
                <a:lnTo>
                  <a:pt x="90678" y="50291"/>
                </a:lnTo>
                <a:lnTo>
                  <a:pt x="91440" y="49529"/>
                </a:lnTo>
                <a:lnTo>
                  <a:pt x="91440" y="47243"/>
                </a:lnTo>
                <a:lnTo>
                  <a:pt x="92964" y="47243"/>
                </a:lnTo>
                <a:lnTo>
                  <a:pt x="92964" y="44957"/>
                </a:lnTo>
                <a:lnTo>
                  <a:pt x="93726" y="44957"/>
                </a:lnTo>
                <a:lnTo>
                  <a:pt x="93726" y="41909"/>
                </a:lnTo>
                <a:lnTo>
                  <a:pt x="94488" y="41909"/>
                </a:lnTo>
                <a:close/>
              </a:path>
              <a:path w="94615" h="70484">
                <a:moveTo>
                  <a:pt x="10667" y="70103"/>
                </a:moveTo>
                <a:lnTo>
                  <a:pt x="10668" y="62483"/>
                </a:lnTo>
                <a:lnTo>
                  <a:pt x="0" y="62483"/>
                </a:lnTo>
                <a:lnTo>
                  <a:pt x="0" y="70103"/>
                </a:lnTo>
                <a:lnTo>
                  <a:pt x="10667" y="70103"/>
                </a:lnTo>
                <a:close/>
              </a:path>
              <a:path w="94615" h="70484">
                <a:moveTo>
                  <a:pt x="78486" y="63237"/>
                </a:moveTo>
                <a:lnTo>
                  <a:pt x="78486" y="44195"/>
                </a:lnTo>
                <a:lnTo>
                  <a:pt x="77724" y="44195"/>
                </a:lnTo>
                <a:lnTo>
                  <a:pt x="77724" y="47243"/>
                </a:lnTo>
                <a:lnTo>
                  <a:pt x="76200" y="47243"/>
                </a:lnTo>
                <a:lnTo>
                  <a:pt x="76200" y="48767"/>
                </a:lnTo>
                <a:lnTo>
                  <a:pt x="75438" y="48767"/>
                </a:lnTo>
                <a:lnTo>
                  <a:pt x="75438" y="50291"/>
                </a:lnTo>
                <a:lnTo>
                  <a:pt x="74676" y="50291"/>
                </a:lnTo>
                <a:lnTo>
                  <a:pt x="74676" y="52577"/>
                </a:lnTo>
                <a:lnTo>
                  <a:pt x="68757" y="58356"/>
                </a:lnTo>
                <a:lnTo>
                  <a:pt x="66852" y="59918"/>
                </a:lnTo>
                <a:lnTo>
                  <a:pt x="58674" y="61721"/>
                </a:lnTo>
                <a:lnTo>
                  <a:pt x="48006" y="62483"/>
                </a:lnTo>
                <a:lnTo>
                  <a:pt x="25908" y="62483"/>
                </a:lnTo>
                <a:lnTo>
                  <a:pt x="25908" y="70103"/>
                </a:lnTo>
                <a:lnTo>
                  <a:pt x="51053" y="70103"/>
                </a:lnTo>
                <a:lnTo>
                  <a:pt x="66294" y="67990"/>
                </a:lnTo>
                <a:lnTo>
                  <a:pt x="66852" y="67871"/>
                </a:lnTo>
                <a:lnTo>
                  <a:pt x="78486" y="63237"/>
                </a:lnTo>
                <a:close/>
              </a:path>
            </a:pathLst>
          </a:custGeom>
          <a:solidFill>
            <a:srgbClr val="000000"/>
          </a:solidFill>
        </p:spPr>
        <p:txBody>
          <a:bodyPr wrap="square" lIns="0" tIns="0" rIns="0" bIns="0" rtlCol="0"/>
          <a:lstStyle/>
          <a:p>
            <a:endParaRPr/>
          </a:p>
        </p:txBody>
      </p:sp>
      <p:sp>
        <p:nvSpPr>
          <p:cNvPr id="63" name="object 63"/>
          <p:cNvSpPr/>
          <p:nvPr/>
        </p:nvSpPr>
        <p:spPr>
          <a:xfrm>
            <a:off x="1092626" y="5892006"/>
            <a:ext cx="21177" cy="44338"/>
          </a:xfrm>
          <a:custGeom>
            <a:avLst/>
            <a:gdLst/>
            <a:ahLst/>
            <a:cxnLst/>
            <a:rect l="l" t="t" r="r" b="b"/>
            <a:pathLst>
              <a:path w="24765" h="48895">
                <a:moveTo>
                  <a:pt x="15240" y="33528"/>
                </a:moveTo>
                <a:lnTo>
                  <a:pt x="15240" y="16002"/>
                </a:lnTo>
                <a:lnTo>
                  <a:pt x="8382" y="16764"/>
                </a:lnTo>
                <a:lnTo>
                  <a:pt x="6858" y="18288"/>
                </a:lnTo>
                <a:lnTo>
                  <a:pt x="3810" y="20574"/>
                </a:lnTo>
                <a:lnTo>
                  <a:pt x="3048" y="20574"/>
                </a:lnTo>
                <a:lnTo>
                  <a:pt x="3048" y="22860"/>
                </a:lnTo>
                <a:lnTo>
                  <a:pt x="2286" y="23622"/>
                </a:lnTo>
                <a:lnTo>
                  <a:pt x="762" y="23622"/>
                </a:lnTo>
                <a:lnTo>
                  <a:pt x="762" y="25908"/>
                </a:lnTo>
                <a:lnTo>
                  <a:pt x="0" y="27432"/>
                </a:lnTo>
                <a:lnTo>
                  <a:pt x="3048" y="27432"/>
                </a:lnTo>
                <a:lnTo>
                  <a:pt x="3810" y="25908"/>
                </a:lnTo>
                <a:lnTo>
                  <a:pt x="3810" y="24384"/>
                </a:lnTo>
                <a:lnTo>
                  <a:pt x="4572" y="24384"/>
                </a:lnTo>
                <a:lnTo>
                  <a:pt x="4572" y="22860"/>
                </a:lnTo>
                <a:lnTo>
                  <a:pt x="5334" y="22860"/>
                </a:lnTo>
                <a:lnTo>
                  <a:pt x="8382" y="19812"/>
                </a:lnTo>
                <a:lnTo>
                  <a:pt x="12954" y="19050"/>
                </a:lnTo>
                <a:lnTo>
                  <a:pt x="12954" y="39624"/>
                </a:lnTo>
                <a:lnTo>
                  <a:pt x="13716" y="39624"/>
                </a:lnTo>
                <a:lnTo>
                  <a:pt x="13716" y="35814"/>
                </a:lnTo>
                <a:lnTo>
                  <a:pt x="14478" y="35814"/>
                </a:lnTo>
                <a:lnTo>
                  <a:pt x="14478" y="33528"/>
                </a:lnTo>
                <a:lnTo>
                  <a:pt x="15240" y="33528"/>
                </a:lnTo>
                <a:close/>
              </a:path>
              <a:path w="24765" h="48895">
                <a:moveTo>
                  <a:pt x="24384" y="40386"/>
                </a:moveTo>
                <a:lnTo>
                  <a:pt x="24384" y="36576"/>
                </a:lnTo>
                <a:lnTo>
                  <a:pt x="22860" y="37338"/>
                </a:lnTo>
                <a:lnTo>
                  <a:pt x="22098" y="37338"/>
                </a:lnTo>
                <a:lnTo>
                  <a:pt x="22098" y="39624"/>
                </a:lnTo>
                <a:lnTo>
                  <a:pt x="20574" y="39624"/>
                </a:lnTo>
                <a:lnTo>
                  <a:pt x="20574" y="41148"/>
                </a:lnTo>
                <a:lnTo>
                  <a:pt x="19812" y="41910"/>
                </a:lnTo>
                <a:lnTo>
                  <a:pt x="19050" y="41910"/>
                </a:lnTo>
                <a:lnTo>
                  <a:pt x="19050" y="44196"/>
                </a:lnTo>
                <a:lnTo>
                  <a:pt x="18288" y="44958"/>
                </a:lnTo>
                <a:lnTo>
                  <a:pt x="16764" y="45720"/>
                </a:lnTo>
                <a:lnTo>
                  <a:pt x="12954" y="45720"/>
                </a:lnTo>
                <a:lnTo>
                  <a:pt x="12192" y="44196"/>
                </a:lnTo>
                <a:lnTo>
                  <a:pt x="12192" y="28194"/>
                </a:lnTo>
                <a:lnTo>
                  <a:pt x="10668" y="28194"/>
                </a:lnTo>
                <a:lnTo>
                  <a:pt x="10668" y="29718"/>
                </a:lnTo>
                <a:lnTo>
                  <a:pt x="9906" y="29718"/>
                </a:lnTo>
                <a:lnTo>
                  <a:pt x="9906" y="32766"/>
                </a:lnTo>
                <a:lnTo>
                  <a:pt x="9144" y="32766"/>
                </a:lnTo>
                <a:lnTo>
                  <a:pt x="9144" y="34290"/>
                </a:lnTo>
                <a:lnTo>
                  <a:pt x="8382" y="34290"/>
                </a:lnTo>
                <a:lnTo>
                  <a:pt x="8382" y="36576"/>
                </a:lnTo>
                <a:lnTo>
                  <a:pt x="7620" y="36576"/>
                </a:lnTo>
                <a:lnTo>
                  <a:pt x="7620" y="38100"/>
                </a:lnTo>
                <a:lnTo>
                  <a:pt x="6858" y="38100"/>
                </a:lnTo>
                <a:lnTo>
                  <a:pt x="6858" y="41910"/>
                </a:lnTo>
                <a:lnTo>
                  <a:pt x="5334" y="42672"/>
                </a:lnTo>
                <a:lnTo>
                  <a:pt x="6858" y="45720"/>
                </a:lnTo>
                <a:lnTo>
                  <a:pt x="9906" y="48768"/>
                </a:lnTo>
                <a:lnTo>
                  <a:pt x="17526" y="48768"/>
                </a:lnTo>
                <a:lnTo>
                  <a:pt x="19050" y="47244"/>
                </a:lnTo>
                <a:lnTo>
                  <a:pt x="22860" y="44196"/>
                </a:lnTo>
                <a:lnTo>
                  <a:pt x="22860" y="41910"/>
                </a:lnTo>
                <a:lnTo>
                  <a:pt x="23622" y="41910"/>
                </a:lnTo>
                <a:lnTo>
                  <a:pt x="23622" y="40386"/>
                </a:lnTo>
                <a:lnTo>
                  <a:pt x="24384" y="40386"/>
                </a:lnTo>
                <a:close/>
              </a:path>
              <a:path w="24765" h="48895">
                <a:moveTo>
                  <a:pt x="12954" y="42672"/>
                </a:moveTo>
                <a:lnTo>
                  <a:pt x="12954" y="25146"/>
                </a:lnTo>
                <a:lnTo>
                  <a:pt x="12192" y="25146"/>
                </a:lnTo>
                <a:lnTo>
                  <a:pt x="12192" y="44196"/>
                </a:lnTo>
                <a:lnTo>
                  <a:pt x="12954" y="42672"/>
                </a:lnTo>
                <a:close/>
              </a:path>
              <a:path w="24765" h="48895">
                <a:moveTo>
                  <a:pt x="19050" y="25146"/>
                </a:moveTo>
                <a:lnTo>
                  <a:pt x="18288" y="19050"/>
                </a:lnTo>
                <a:lnTo>
                  <a:pt x="17526" y="18288"/>
                </a:lnTo>
                <a:lnTo>
                  <a:pt x="15240" y="16764"/>
                </a:lnTo>
                <a:lnTo>
                  <a:pt x="15240" y="32004"/>
                </a:lnTo>
                <a:lnTo>
                  <a:pt x="16764" y="32004"/>
                </a:lnTo>
                <a:lnTo>
                  <a:pt x="16764" y="29718"/>
                </a:lnTo>
                <a:lnTo>
                  <a:pt x="17526" y="29718"/>
                </a:lnTo>
                <a:lnTo>
                  <a:pt x="17526" y="28194"/>
                </a:lnTo>
                <a:lnTo>
                  <a:pt x="18288" y="28194"/>
                </a:lnTo>
                <a:lnTo>
                  <a:pt x="18288" y="25146"/>
                </a:lnTo>
                <a:lnTo>
                  <a:pt x="19050" y="25146"/>
                </a:lnTo>
                <a:close/>
              </a:path>
              <a:path w="24765" h="48895">
                <a:moveTo>
                  <a:pt x="20574" y="5334"/>
                </a:moveTo>
                <a:lnTo>
                  <a:pt x="20574" y="0"/>
                </a:lnTo>
                <a:lnTo>
                  <a:pt x="16764" y="1524"/>
                </a:lnTo>
                <a:lnTo>
                  <a:pt x="15240" y="2286"/>
                </a:lnTo>
                <a:lnTo>
                  <a:pt x="14478" y="2286"/>
                </a:lnTo>
                <a:lnTo>
                  <a:pt x="14478" y="3810"/>
                </a:lnTo>
                <a:lnTo>
                  <a:pt x="13716" y="5334"/>
                </a:lnTo>
                <a:lnTo>
                  <a:pt x="15240" y="6858"/>
                </a:lnTo>
                <a:lnTo>
                  <a:pt x="19050" y="6858"/>
                </a:lnTo>
                <a:lnTo>
                  <a:pt x="20574" y="5334"/>
                </a:lnTo>
                <a:close/>
              </a:path>
            </a:pathLst>
          </a:custGeom>
          <a:solidFill>
            <a:srgbClr val="000000"/>
          </a:solidFill>
        </p:spPr>
        <p:txBody>
          <a:bodyPr wrap="square" lIns="0" tIns="0" rIns="0" bIns="0" rtlCol="0"/>
          <a:lstStyle/>
          <a:p>
            <a:endParaRPr/>
          </a:p>
        </p:txBody>
      </p:sp>
      <p:sp>
        <p:nvSpPr>
          <p:cNvPr id="64" name="object 64"/>
          <p:cNvSpPr/>
          <p:nvPr/>
        </p:nvSpPr>
        <p:spPr>
          <a:xfrm>
            <a:off x="1172768" y="5880262"/>
            <a:ext cx="71132" cy="27063"/>
          </a:xfrm>
          <a:custGeom>
            <a:avLst/>
            <a:gdLst/>
            <a:ahLst/>
            <a:cxnLst/>
            <a:rect l="l" t="t" r="r" b="b"/>
            <a:pathLst>
              <a:path w="83184" h="29845">
                <a:moveTo>
                  <a:pt x="83057" y="28956"/>
                </a:moveTo>
                <a:lnTo>
                  <a:pt x="83057" y="24384"/>
                </a:lnTo>
                <a:lnTo>
                  <a:pt x="761" y="24384"/>
                </a:lnTo>
                <a:lnTo>
                  <a:pt x="761" y="25908"/>
                </a:lnTo>
                <a:lnTo>
                  <a:pt x="0" y="27432"/>
                </a:lnTo>
                <a:lnTo>
                  <a:pt x="761" y="28956"/>
                </a:lnTo>
                <a:lnTo>
                  <a:pt x="4571" y="29718"/>
                </a:lnTo>
                <a:lnTo>
                  <a:pt x="78486" y="29718"/>
                </a:lnTo>
                <a:lnTo>
                  <a:pt x="83057" y="28956"/>
                </a:lnTo>
                <a:close/>
              </a:path>
              <a:path w="83184" h="29845">
                <a:moveTo>
                  <a:pt x="83057" y="5334"/>
                </a:moveTo>
                <a:lnTo>
                  <a:pt x="83057" y="0"/>
                </a:lnTo>
                <a:lnTo>
                  <a:pt x="761" y="0"/>
                </a:lnTo>
                <a:lnTo>
                  <a:pt x="761" y="2286"/>
                </a:lnTo>
                <a:lnTo>
                  <a:pt x="0" y="3048"/>
                </a:lnTo>
                <a:lnTo>
                  <a:pt x="761" y="5334"/>
                </a:lnTo>
                <a:lnTo>
                  <a:pt x="3809" y="6096"/>
                </a:lnTo>
                <a:lnTo>
                  <a:pt x="79247" y="6096"/>
                </a:lnTo>
                <a:lnTo>
                  <a:pt x="83057" y="5334"/>
                </a:lnTo>
                <a:close/>
              </a:path>
            </a:pathLst>
          </a:custGeom>
          <a:solidFill>
            <a:srgbClr val="000000"/>
          </a:solidFill>
        </p:spPr>
        <p:txBody>
          <a:bodyPr wrap="square" lIns="0" tIns="0" rIns="0" bIns="0" rtlCol="0"/>
          <a:lstStyle/>
          <a:p>
            <a:endParaRPr/>
          </a:p>
        </p:txBody>
      </p:sp>
      <p:sp>
        <p:nvSpPr>
          <p:cNvPr id="65" name="object 65"/>
          <p:cNvSpPr/>
          <p:nvPr/>
        </p:nvSpPr>
        <p:spPr>
          <a:xfrm>
            <a:off x="1341952" y="5847786"/>
            <a:ext cx="25521" cy="92131"/>
          </a:xfrm>
          <a:custGeom>
            <a:avLst/>
            <a:gdLst/>
            <a:ahLst/>
            <a:cxnLst/>
            <a:rect l="l" t="t" r="r" b="b"/>
            <a:pathLst>
              <a:path w="29844" h="101600">
                <a:moveTo>
                  <a:pt x="29229" y="101346"/>
                </a:moveTo>
                <a:lnTo>
                  <a:pt x="28467" y="99060"/>
                </a:lnTo>
                <a:lnTo>
                  <a:pt x="19323" y="89916"/>
                </a:lnTo>
                <a:lnTo>
                  <a:pt x="17037" y="85344"/>
                </a:lnTo>
                <a:lnTo>
                  <a:pt x="15513" y="84582"/>
                </a:lnTo>
                <a:lnTo>
                  <a:pt x="12465" y="76962"/>
                </a:lnTo>
                <a:lnTo>
                  <a:pt x="10941" y="73914"/>
                </a:lnTo>
                <a:lnTo>
                  <a:pt x="9417" y="67056"/>
                </a:lnTo>
                <a:lnTo>
                  <a:pt x="8655" y="61722"/>
                </a:lnTo>
                <a:lnTo>
                  <a:pt x="7893" y="51054"/>
                </a:lnTo>
                <a:lnTo>
                  <a:pt x="7893" y="20574"/>
                </a:lnTo>
                <a:lnTo>
                  <a:pt x="7131" y="20574"/>
                </a:lnTo>
                <a:lnTo>
                  <a:pt x="7131" y="22860"/>
                </a:lnTo>
                <a:lnTo>
                  <a:pt x="5607" y="22860"/>
                </a:lnTo>
                <a:lnTo>
                  <a:pt x="5607" y="25146"/>
                </a:lnTo>
                <a:lnTo>
                  <a:pt x="4845" y="25146"/>
                </a:lnTo>
                <a:lnTo>
                  <a:pt x="4845" y="26670"/>
                </a:lnTo>
                <a:lnTo>
                  <a:pt x="4083" y="26670"/>
                </a:lnTo>
                <a:lnTo>
                  <a:pt x="4083" y="28956"/>
                </a:lnTo>
                <a:lnTo>
                  <a:pt x="3321" y="28956"/>
                </a:lnTo>
                <a:lnTo>
                  <a:pt x="3321" y="32766"/>
                </a:lnTo>
                <a:lnTo>
                  <a:pt x="2559" y="32766"/>
                </a:lnTo>
                <a:lnTo>
                  <a:pt x="2559" y="35052"/>
                </a:lnTo>
                <a:lnTo>
                  <a:pt x="1035" y="35052"/>
                </a:lnTo>
                <a:lnTo>
                  <a:pt x="1035" y="39624"/>
                </a:lnTo>
                <a:lnTo>
                  <a:pt x="273" y="39624"/>
                </a:lnTo>
                <a:lnTo>
                  <a:pt x="273" y="50292"/>
                </a:lnTo>
                <a:lnTo>
                  <a:pt x="0" y="58796"/>
                </a:lnTo>
                <a:lnTo>
                  <a:pt x="3391" y="71804"/>
                </a:lnTo>
                <a:lnTo>
                  <a:pt x="8655" y="83058"/>
                </a:lnTo>
                <a:lnTo>
                  <a:pt x="10179" y="85344"/>
                </a:lnTo>
                <a:lnTo>
                  <a:pt x="10941" y="86868"/>
                </a:lnTo>
                <a:lnTo>
                  <a:pt x="12465" y="88392"/>
                </a:lnTo>
                <a:lnTo>
                  <a:pt x="13227" y="89916"/>
                </a:lnTo>
                <a:lnTo>
                  <a:pt x="20085" y="97536"/>
                </a:lnTo>
                <a:lnTo>
                  <a:pt x="22371" y="98298"/>
                </a:lnTo>
                <a:lnTo>
                  <a:pt x="23133" y="99060"/>
                </a:lnTo>
                <a:lnTo>
                  <a:pt x="24657" y="99822"/>
                </a:lnTo>
                <a:lnTo>
                  <a:pt x="25419" y="101346"/>
                </a:lnTo>
                <a:lnTo>
                  <a:pt x="29229" y="101346"/>
                </a:lnTo>
                <a:close/>
              </a:path>
              <a:path w="29844" h="101600">
                <a:moveTo>
                  <a:pt x="10179" y="33528"/>
                </a:moveTo>
                <a:lnTo>
                  <a:pt x="10179" y="16764"/>
                </a:lnTo>
                <a:lnTo>
                  <a:pt x="8655" y="18288"/>
                </a:lnTo>
                <a:lnTo>
                  <a:pt x="7893" y="18288"/>
                </a:lnTo>
                <a:lnTo>
                  <a:pt x="7893" y="51054"/>
                </a:lnTo>
                <a:lnTo>
                  <a:pt x="8655" y="50292"/>
                </a:lnTo>
                <a:lnTo>
                  <a:pt x="8655" y="38862"/>
                </a:lnTo>
                <a:lnTo>
                  <a:pt x="9417" y="38862"/>
                </a:lnTo>
                <a:lnTo>
                  <a:pt x="9417" y="33528"/>
                </a:lnTo>
                <a:lnTo>
                  <a:pt x="10179" y="33528"/>
                </a:lnTo>
                <a:close/>
              </a:path>
              <a:path w="29844" h="101600">
                <a:moveTo>
                  <a:pt x="12465" y="28194"/>
                </a:moveTo>
                <a:lnTo>
                  <a:pt x="12465" y="13716"/>
                </a:lnTo>
                <a:lnTo>
                  <a:pt x="10941" y="15240"/>
                </a:lnTo>
                <a:lnTo>
                  <a:pt x="10179" y="15240"/>
                </a:lnTo>
                <a:lnTo>
                  <a:pt x="10179" y="30480"/>
                </a:lnTo>
                <a:lnTo>
                  <a:pt x="10941" y="30480"/>
                </a:lnTo>
                <a:lnTo>
                  <a:pt x="10941" y="28194"/>
                </a:lnTo>
                <a:lnTo>
                  <a:pt x="12465" y="28194"/>
                </a:lnTo>
                <a:close/>
              </a:path>
              <a:path w="29844" h="101600">
                <a:moveTo>
                  <a:pt x="29229" y="762"/>
                </a:moveTo>
                <a:lnTo>
                  <a:pt x="29229" y="0"/>
                </a:lnTo>
                <a:lnTo>
                  <a:pt x="25419" y="762"/>
                </a:lnTo>
                <a:lnTo>
                  <a:pt x="23133" y="3048"/>
                </a:lnTo>
                <a:lnTo>
                  <a:pt x="20847" y="3810"/>
                </a:lnTo>
                <a:lnTo>
                  <a:pt x="13227" y="12192"/>
                </a:lnTo>
                <a:lnTo>
                  <a:pt x="12465" y="12192"/>
                </a:lnTo>
                <a:lnTo>
                  <a:pt x="12465" y="25908"/>
                </a:lnTo>
                <a:lnTo>
                  <a:pt x="13227" y="25908"/>
                </a:lnTo>
                <a:lnTo>
                  <a:pt x="13227" y="22860"/>
                </a:lnTo>
                <a:lnTo>
                  <a:pt x="13989" y="22860"/>
                </a:lnTo>
                <a:lnTo>
                  <a:pt x="13989" y="20574"/>
                </a:lnTo>
                <a:lnTo>
                  <a:pt x="14751" y="20574"/>
                </a:lnTo>
                <a:lnTo>
                  <a:pt x="14751" y="18288"/>
                </a:lnTo>
                <a:lnTo>
                  <a:pt x="15513" y="18288"/>
                </a:lnTo>
                <a:lnTo>
                  <a:pt x="15513" y="16764"/>
                </a:lnTo>
                <a:lnTo>
                  <a:pt x="17037" y="16764"/>
                </a:lnTo>
                <a:lnTo>
                  <a:pt x="17799" y="16002"/>
                </a:lnTo>
                <a:lnTo>
                  <a:pt x="17799" y="13716"/>
                </a:lnTo>
                <a:lnTo>
                  <a:pt x="18561" y="13716"/>
                </a:lnTo>
                <a:lnTo>
                  <a:pt x="19323" y="12954"/>
                </a:lnTo>
                <a:lnTo>
                  <a:pt x="19323" y="11430"/>
                </a:lnTo>
                <a:lnTo>
                  <a:pt x="20085" y="11430"/>
                </a:lnTo>
                <a:lnTo>
                  <a:pt x="20847" y="9906"/>
                </a:lnTo>
                <a:lnTo>
                  <a:pt x="20847" y="8382"/>
                </a:lnTo>
                <a:lnTo>
                  <a:pt x="22371" y="8382"/>
                </a:lnTo>
                <a:lnTo>
                  <a:pt x="29229" y="762"/>
                </a:lnTo>
                <a:close/>
              </a:path>
            </a:pathLst>
          </a:custGeom>
          <a:solidFill>
            <a:srgbClr val="000000"/>
          </a:solidFill>
        </p:spPr>
        <p:txBody>
          <a:bodyPr wrap="square" lIns="0" tIns="0" rIns="0" bIns="0" rtlCol="0"/>
          <a:lstStyle/>
          <a:p>
            <a:endParaRPr/>
          </a:p>
        </p:txBody>
      </p:sp>
      <p:sp>
        <p:nvSpPr>
          <p:cNvPr id="66" name="object 66"/>
          <p:cNvSpPr/>
          <p:nvPr/>
        </p:nvSpPr>
        <p:spPr>
          <a:xfrm>
            <a:off x="1380625" y="5874736"/>
            <a:ext cx="40724" cy="42611"/>
          </a:xfrm>
          <a:custGeom>
            <a:avLst/>
            <a:gdLst/>
            <a:ahLst/>
            <a:cxnLst/>
            <a:rect l="l" t="t" r="r" b="b"/>
            <a:pathLst>
              <a:path w="47625" h="46990">
                <a:moveTo>
                  <a:pt x="43434" y="12953"/>
                </a:moveTo>
                <a:lnTo>
                  <a:pt x="43434" y="0"/>
                </a:lnTo>
                <a:lnTo>
                  <a:pt x="38862" y="653"/>
                </a:lnTo>
                <a:lnTo>
                  <a:pt x="32766" y="761"/>
                </a:lnTo>
                <a:lnTo>
                  <a:pt x="32766" y="0"/>
                </a:lnTo>
                <a:lnTo>
                  <a:pt x="12954" y="761"/>
                </a:lnTo>
                <a:lnTo>
                  <a:pt x="7620" y="3047"/>
                </a:lnTo>
                <a:lnTo>
                  <a:pt x="6858" y="3809"/>
                </a:lnTo>
                <a:lnTo>
                  <a:pt x="4572" y="4571"/>
                </a:lnTo>
                <a:lnTo>
                  <a:pt x="3810" y="5333"/>
                </a:lnTo>
                <a:lnTo>
                  <a:pt x="3048" y="5333"/>
                </a:lnTo>
                <a:lnTo>
                  <a:pt x="3048" y="7619"/>
                </a:lnTo>
                <a:lnTo>
                  <a:pt x="2286" y="7619"/>
                </a:lnTo>
                <a:lnTo>
                  <a:pt x="2286" y="9143"/>
                </a:lnTo>
                <a:lnTo>
                  <a:pt x="1524" y="9143"/>
                </a:lnTo>
                <a:lnTo>
                  <a:pt x="1524" y="12953"/>
                </a:lnTo>
                <a:lnTo>
                  <a:pt x="0" y="13715"/>
                </a:lnTo>
                <a:lnTo>
                  <a:pt x="1524" y="17525"/>
                </a:lnTo>
                <a:lnTo>
                  <a:pt x="3048" y="20573"/>
                </a:lnTo>
                <a:lnTo>
                  <a:pt x="4572" y="21335"/>
                </a:lnTo>
                <a:lnTo>
                  <a:pt x="6858" y="22859"/>
                </a:lnTo>
                <a:lnTo>
                  <a:pt x="7620" y="23621"/>
                </a:lnTo>
                <a:lnTo>
                  <a:pt x="7620" y="11429"/>
                </a:lnTo>
                <a:lnTo>
                  <a:pt x="8382" y="9905"/>
                </a:lnTo>
                <a:lnTo>
                  <a:pt x="8382" y="8381"/>
                </a:lnTo>
                <a:lnTo>
                  <a:pt x="9144" y="8381"/>
                </a:lnTo>
                <a:lnTo>
                  <a:pt x="11430" y="7619"/>
                </a:lnTo>
                <a:lnTo>
                  <a:pt x="13716" y="6095"/>
                </a:lnTo>
                <a:lnTo>
                  <a:pt x="13716" y="5333"/>
                </a:lnTo>
                <a:lnTo>
                  <a:pt x="31242" y="6095"/>
                </a:lnTo>
                <a:lnTo>
                  <a:pt x="34290" y="9143"/>
                </a:lnTo>
                <a:lnTo>
                  <a:pt x="35052" y="12191"/>
                </a:lnTo>
                <a:lnTo>
                  <a:pt x="36576" y="12953"/>
                </a:lnTo>
                <a:lnTo>
                  <a:pt x="38862" y="13715"/>
                </a:lnTo>
                <a:lnTo>
                  <a:pt x="39624" y="13715"/>
                </a:lnTo>
                <a:lnTo>
                  <a:pt x="43434" y="12953"/>
                </a:lnTo>
                <a:close/>
              </a:path>
              <a:path w="47625" h="46990">
                <a:moveTo>
                  <a:pt x="8382" y="44957"/>
                </a:moveTo>
                <a:lnTo>
                  <a:pt x="8382" y="30479"/>
                </a:lnTo>
                <a:lnTo>
                  <a:pt x="1524" y="30479"/>
                </a:lnTo>
                <a:lnTo>
                  <a:pt x="1524" y="33527"/>
                </a:lnTo>
                <a:lnTo>
                  <a:pt x="0" y="33527"/>
                </a:lnTo>
                <a:lnTo>
                  <a:pt x="0" y="44195"/>
                </a:lnTo>
                <a:lnTo>
                  <a:pt x="1524" y="46481"/>
                </a:lnTo>
                <a:lnTo>
                  <a:pt x="5334" y="46481"/>
                </a:lnTo>
                <a:lnTo>
                  <a:pt x="8382" y="44957"/>
                </a:lnTo>
                <a:close/>
              </a:path>
              <a:path w="47625" h="46990">
                <a:moveTo>
                  <a:pt x="47244" y="37337"/>
                </a:moveTo>
                <a:lnTo>
                  <a:pt x="46482" y="27431"/>
                </a:lnTo>
                <a:lnTo>
                  <a:pt x="44958" y="25907"/>
                </a:lnTo>
                <a:lnTo>
                  <a:pt x="41910" y="22097"/>
                </a:lnTo>
                <a:lnTo>
                  <a:pt x="36576" y="19049"/>
                </a:lnTo>
                <a:lnTo>
                  <a:pt x="32766" y="18287"/>
                </a:lnTo>
                <a:lnTo>
                  <a:pt x="27432" y="17525"/>
                </a:lnTo>
                <a:lnTo>
                  <a:pt x="15240" y="16001"/>
                </a:lnTo>
                <a:lnTo>
                  <a:pt x="12192" y="14477"/>
                </a:lnTo>
                <a:lnTo>
                  <a:pt x="8382" y="12953"/>
                </a:lnTo>
                <a:lnTo>
                  <a:pt x="7620" y="11429"/>
                </a:lnTo>
                <a:lnTo>
                  <a:pt x="7620" y="23621"/>
                </a:lnTo>
                <a:lnTo>
                  <a:pt x="34290" y="29717"/>
                </a:lnTo>
                <a:lnTo>
                  <a:pt x="36576" y="30479"/>
                </a:lnTo>
                <a:lnTo>
                  <a:pt x="38100" y="30479"/>
                </a:lnTo>
                <a:lnTo>
                  <a:pt x="38100" y="32003"/>
                </a:lnTo>
                <a:lnTo>
                  <a:pt x="38862" y="37337"/>
                </a:lnTo>
                <a:lnTo>
                  <a:pt x="38862" y="44449"/>
                </a:lnTo>
                <a:lnTo>
                  <a:pt x="41910" y="43433"/>
                </a:lnTo>
                <a:lnTo>
                  <a:pt x="44958" y="39623"/>
                </a:lnTo>
                <a:lnTo>
                  <a:pt x="44958" y="38099"/>
                </a:lnTo>
                <a:lnTo>
                  <a:pt x="46482" y="38099"/>
                </a:lnTo>
                <a:lnTo>
                  <a:pt x="47244" y="37337"/>
                </a:lnTo>
                <a:close/>
              </a:path>
              <a:path w="47625" h="46990">
                <a:moveTo>
                  <a:pt x="38862" y="44449"/>
                </a:moveTo>
                <a:lnTo>
                  <a:pt x="38862" y="37337"/>
                </a:lnTo>
                <a:lnTo>
                  <a:pt x="29805" y="41253"/>
                </a:lnTo>
                <a:lnTo>
                  <a:pt x="17217" y="40552"/>
                </a:lnTo>
                <a:lnTo>
                  <a:pt x="8382" y="32003"/>
                </a:lnTo>
                <a:lnTo>
                  <a:pt x="8382" y="44195"/>
                </a:lnTo>
                <a:lnTo>
                  <a:pt x="12192" y="44957"/>
                </a:lnTo>
                <a:lnTo>
                  <a:pt x="14478" y="46481"/>
                </a:lnTo>
                <a:lnTo>
                  <a:pt x="32766" y="46481"/>
                </a:lnTo>
                <a:lnTo>
                  <a:pt x="38862" y="44449"/>
                </a:lnTo>
                <a:close/>
              </a:path>
            </a:pathLst>
          </a:custGeom>
          <a:solidFill>
            <a:srgbClr val="000000"/>
          </a:solidFill>
        </p:spPr>
        <p:txBody>
          <a:bodyPr wrap="square" lIns="0" tIns="0" rIns="0" bIns="0" rtlCol="0"/>
          <a:lstStyle/>
          <a:p>
            <a:endParaRPr/>
          </a:p>
        </p:txBody>
      </p:sp>
      <p:sp>
        <p:nvSpPr>
          <p:cNvPr id="67" name="object 67"/>
          <p:cNvSpPr/>
          <p:nvPr/>
        </p:nvSpPr>
        <p:spPr>
          <a:xfrm>
            <a:off x="1499219" y="5892006"/>
            <a:ext cx="24977" cy="43186"/>
          </a:xfrm>
          <a:custGeom>
            <a:avLst/>
            <a:gdLst/>
            <a:ahLst/>
            <a:cxnLst/>
            <a:rect l="l" t="t" r="r" b="b"/>
            <a:pathLst>
              <a:path w="29210" h="47625">
                <a:moveTo>
                  <a:pt x="28956" y="47244"/>
                </a:moveTo>
                <a:lnTo>
                  <a:pt x="28956" y="44958"/>
                </a:lnTo>
                <a:lnTo>
                  <a:pt x="25146" y="44958"/>
                </a:lnTo>
                <a:lnTo>
                  <a:pt x="19050" y="44196"/>
                </a:lnTo>
                <a:lnTo>
                  <a:pt x="18288" y="41910"/>
                </a:lnTo>
                <a:lnTo>
                  <a:pt x="18288" y="0"/>
                </a:lnTo>
                <a:lnTo>
                  <a:pt x="14478" y="1524"/>
                </a:lnTo>
                <a:lnTo>
                  <a:pt x="12954" y="2286"/>
                </a:lnTo>
                <a:lnTo>
                  <a:pt x="12192" y="3048"/>
                </a:lnTo>
                <a:lnTo>
                  <a:pt x="9144" y="3810"/>
                </a:lnTo>
                <a:lnTo>
                  <a:pt x="2286" y="5334"/>
                </a:lnTo>
                <a:lnTo>
                  <a:pt x="0" y="5334"/>
                </a:lnTo>
                <a:lnTo>
                  <a:pt x="0" y="7620"/>
                </a:lnTo>
                <a:lnTo>
                  <a:pt x="2286" y="7620"/>
                </a:lnTo>
                <a:lnTo>
                  <a:pt x="8382" y="6858"/>
                </a:lnTo>
                <a:lnTo>
                  <a:pt x="12192" y="6096"/>
                </a:lnTo>
                <a:lnTo>
                  <a:pt x="12192" y="47244"/>
                </a:lnTo>
                <a:lnTo>
                  <a:pt x="28956" y="47244"/>
                </a:lnTo>
                <a:close/>
              </a:path>
              <a:path w="29210" h="47625">
                <a:moveTo>
                  <a:pt x="12192" y="47244"/>
                </a:moveTo>
                <a:lnTo>
                  <a:pt x="12192" y="44196"/>
                </a:lnTo>
                <a:lnTo>
                  <a:pt x="4572" y="44958"/>
                </a:lnTo>
                <a:lnTo>
                  <a:pt x="1524" y="44958"/>
                </a:lnTo>
                <a:lnTo>
                  <a:pt x="1524" y="47244"/>
                </a:lnTo>
                <a:lnTo>
                  <a:pt x="12192" y="47244"/>
                </a:lnTo>
                <a:close/>
              </a:path>
            </a:pathLst>
          </a:custGeom>
          <a:solidFill>
            <a:srgbClr val="000000"/>
          </a:solidFill>
        </p:spPr>
        <p:txBody>
          <a:bodyPr wrap="square" lIns="0" tIns="0" rIns="0" bIns="0" rtlCol="0"/>
          <a:lstStyle/>
          <a:p>
            <a:endParaRPr/>
          </a:p>
        </p:txBody>
      </p:sp>
      <p:sp>
        <p:nvSpPr>
          <p:cNvPr id="70" name="object 13"/>
          <p:cNvSpPr txBox="1">
            <a:spLocks/>
          </p:cNvSpPr>
          <p:nvPr/>
        </p:nvSpPr>
        <p:spPr>
          <a:xfrm>
            <a:off x="609596" y="393046"/>
            <a:ext cx="7728154" cy="864948"/>
          </a:xfrm>
          <a:prstGeom prst="rect">
            <a:avLst/>
          </a:prstGeom>
        </p:spPr>
        <p:txBody>
          <a:bodyPr vert="horz" wrap="square" lIns="0" tIns="186023" rIns="0" bIns="0" rtlCol="0" anchor="ctr">
            <a:spAutoFit/>
          </a:bodyPr>
          <a:lstStyle>
            <a:lvl1pPr algn="ctr" defTabSz="521481" rtl="0" eaLnBrk="1" latinLnBrk="0" hangingPunct="1">
              <a:spcBef>
                <a:spcPct val="0"/>
              </a:spcBef>
              <a:buNone/>
              <a:defRPr sz="5000" kern="1200">
                <a:solidFill>
                  <a:schemeClr val="tx1"/>
                </a:solidFill>
                <a:latin typeface="+mj-lt"/>
                <a:ea typeface="+mj-ea"/>
                <a:cs typeface="+mj-cs"/>
              </a:defRPr>
            </a:lvl1pPr>
          </a:lstStyle>
          <a:p>
            <a:r>
              <a:rPr lang="en-US" sz="4400" dirty="0">
                <a:latin typeface="Arial"/>
                <a:cs typeface="Arial"/>
              </a:rPr>
              <a:t>Real Time Recurrent Learning</a:t>
            </a:r>
          </a:p>
        </p:txBody>
      </p:sp>
    </p:spTree>
    <p:extLst>
      <p:ext uri="{BB962C8B-B14F-4D97-AF65-F5344CB8AC3E}">
        <p14:creationId xmlns:p14="http://schemas.microsoft.com/office/powerpoint/2010/main" val="18592397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45" name="object 45"/>
          <p:cNvSpPr txBox="1">
            <a:spLocks noGrp="1"/>
          </p:cNvSpPr>
          <p:nvPr>
            <p:ph type="sldNum" sz="quarter" idx="12"/>
          </p:nvPr>
        </p:nvSpPr>
        <p:spPr>
          <a:xfrm>
            <a:off x="7968643" y="6158424"/>
            <a:ext cx="194934" cy="184666"/>
          </a:xfrm>
          <a:prstGeom prst="rect">
            <a:avLst/>
          </a:prstGeom>
        </p:spPr>
        <p:txBody>
          <a:bodyPr vert="horz" wrap="square" lIns="0" tIns="0" rIns="0" bIns="0" rtlCol="0">
            <a:spAutoFit/>
          </a:bodyPr>
          <a:lstStyle/>
          <a:p>
            <a:pPr marL="22253"/>
            <a:fld id="{81D60167-4931-47E6-BA6A-407CBD079E47}" type="slidenum">
              <a:rPr spc="-9" dirty="0"/>
              <a:pPr marL="22253"/>
              <a:t>28</a:t>
            </a:fld>
            <a:endParaRPr spc="-9" dirty="0"/>
          </a:p>
        </p:txBody>
      </p:sp>
      <p:sp>
        <p:nvSpPr>
          <p:cNvPr id="14" name="object 14"/>
          <p:cNvSpPr/>
          <p:nvPr/>
        </p:nvSpPr>
        <p:spPr>
          <a:xfrm>
            <a:off x="920605" y="1701199"/>
            <a:ext cx="7271761" cy="4419984"/>
          </a:xfrm>
          <a:custGeom>
            <a:avLst/>
            <a:gdLst/>
            <a:ahLst/>
            <a:cxnLst/>
            <a:rect l="l" t="t" r="r" b="b"/>
            <a:pathLst>
              <a:path w="8503920" h="4874259">
                <a:moveTo>
                  <a:pt x="0" y="0"/>
                </a:moveTo>
                <a:lnTo>
                  <a:pt x="0" y="4873752"/>
                </a:lnTo>
                <a:lnTo>
                  <a:pt x="8503919" y="4873752"/>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30" y="1709350"/>
            <a:ext cx="6331294" cy="338554"/>
          </a:xfrm>
          <a:prstGeom prst="rect">
            <a:avLst/>
          </a:prstGeom>
        </p:spPr>
        <p:txBody>
          <a:bodyPr vert="horz" wrap="square" lIns="0" tIns="0" rIns="0" bIns="0" rtlCol="0">
            <a:spAutoFit/>
          </a:bodyPr>
          <a:lstStyle/>
          <a:p>
            <a:pPr marL="251461" indent="-240335">
              <a:buClr>
                <a:srgbClr val="126D92"/>
              </a:buClr>
              <a:buSzPct val="84000"/>
              <a:buFont typeface="Wingdings 2"/>
              <a:buChar char=""/>
              <a:tabLst>
                <a:tab pos="251461" algn="l"/>
              </a:tabLst>
            </a:pPr>
            <a:r>
              <a:rPr sz="2200" spc="-4" dirty="0">
                <a:latin typeface="Arial"/>
                <a:cs typeface="Arial"/>
              </a:rPr>
              <a:t>Finally</a:t>
            </a:r>
            <a:r>
              <a:rPr sz="2200" dirty="0">
                <a:latin typeface="Arial"/>
                <a:cs typeface="Arial"/>
              </a:rPr>
              <a:t>,</a:t>
            </a:r>
            <a:r>
              <a:rPr sz="2200" spc="-4" dirty="0">
                <a:latin typeface="Arial"/>
                <a:cs typeface="Arial"/>
              </a:rPr>
              <a:t> w</a:t>
            </a:r>
            <a:r>
              <a:rPr sz="2200" dirty="0">
                <a:latin typeface="Arial"/>
                <a:cs typeface="Arial"/>
              </a:rPr>
              <a:t>e</a:t>
            </a:r>
            <a:r>
              <a:rPr sz="2200" spc="-9" dirty="0">
                <a:latin typeface="Arial"/>
                <a:cs typeface="Arial"/>
              </a:rPr>
              <a:t> </a:t>
            </a:r>
            <a:r>
              <a:rPr sz="2200" spc="-4" dirty="0">
                <a:latin typeface="Arial"/>
                <a:cs typeface="Arial"/>
              </a:rPr>
              <a:t>obtai</a:t>
            </a:r>
            <a:r>
              <a:rPr sz="2200" dirty="0">
                <a:latin typeface="Arial"/>
                <a:cs typeface="Arial"/>
              </a:rPr>
              <a:t>n</a:t>
            </a:r>
            <a:r>
              <a:rPr sz="2200" spc="-4" dirty="0">
                <a:latin typeface="Arial"/>
                <a:cs typeface="Arial"/>
              </a:rPr>
              <a:t> th</a:t>
            </a:r>
            <a:r>
              <a:rPr sz="2200" dirty="0">
                <a:latin typeface="Arial"/>
                <a:cs typeface="Arial"/>
              </a:rPr>
              <a:t>e</a:t>
            </a:r>
            <a:r>
              <a:rPr sz="2200" spc="-9" dirty="0">
                <a:latin typeface="Arial"/>
                <a:cs typeface="Arial"/>
              </a:rPr>
              <a:t> </a:t>
            </a:r>
            <a:r>
              <a:rPr sz="2200" spc="-4" dirty="0">
                <a:latin typeface="Arial"/>
                <a:cs typeface="Arial"/>
              </a:rPr>
              <a:t>followin</a:t>
            </a:r>
            <a:r>
              <a:rPr sz="2200" dirty="0">
                <a:latin typeface="Arial"/>
                <a:cs typeface="Arial"/>
              </a:rPr>
              <a:t>g</a:t>
            </a:r>
            <a:r>
              <a:rPr sz="2200" spc="-4" dirty="0">
                <a:latin typeface="Arial"/>
                <a:cs typeface="Arial"/>
              </a:rPr>
              <a:t> </a:t>
            </a:r>
            <a:r>
              <a:rPr sz="2200" dirty="0">
                <a:latin typeface="Arial"/>
                <a:cs typeface="Arial"/>
              </a:rPr>
              <a:t>recursion</a:t>
            </a:r>
          </a:p>
        </p:txBody>
      </p:sp>
      <p:sp>
        <p:nvSpPr>
          <p:cNvPr id="16" name="object 16"/>
          <p:cNvSpPr txBox="1"/>
          <p:nvPr/>
        </p:nvSpPr>
        <p:spPr>
          <a:xfrm>
            <a:off x="987927" y="3091317"/>
            <a:ext cx="6766559" cy="848905"/>
          </a:xfrm>
          <a:prstGeom prst="rect">
            <a:avLst/>
          </a:prstGeom>
        </p:spPr>
        <p:txBody>
          <a:bodyPr vert="horz" wrap="square" lIns="0" tIns="0" rIns="0" bIns="0" rtlCol="0">
            <a:spAutoFit/>
          </a:bodyPr>
          <a:lstStyle/>
          <a:p>
            <a:pPr marL="250906" marR="4453" indent="-239780">
              <a:lnSpc>
                <a:spcPct val="80000"/>
              </a:lnSpc>
              <a:buClr>
                <a:srgbClr val="126D92"/>
              </a:buClr>
              <a:buSzPct val="84000"/>
              <a:buFont typeface="Wingdings 2"/>
              <a:buChar char=""/>
              <a:tabLst>
                <a:tab pos="251461" algn="l"/>
              </a:tabLst>
            </a:pPr>
            <a:r>
              <a:rPr sz="2200" dirty="0">
                <a:latin typeface="Arial"/>
                <a:cs typeface="Arial"/>
              </a:rPr>
              <a:t>Since </a:t>
            </a:r>
            <a:r>
              <a:rPr sz="2200" spc="-4" dirty="0">
                <a:latin typeface="Arial"/>
                <a:cs typeface="Arial"/>
              </a:rPr>
              <a:t>th</a:t>
            </a:r>
            <a:r>
              <a:rPr sz="2200" dirty="0">
                <a:latin typeface="Arial"/>
                <a:cs typeface="Arial"/>
              </a:rPr>
              <a:t>e</a:t>
            </a:r>
            <a:r>
              <a:rPr sz="2200" spc="-13" dirty="0">
                <a:latin typeface="Arial"/>
                <a:cs typeface="Arial"/>
              </a:rPr>
              <a:t> </a:t>
            </a:r>
            <a:r>
              <a:rPr sz="2200" spc="-4" dirty="0">
                <a:latin typeface="Arial"/>
                <a:cs typeface="Arial"/>
              </a:rPr>
              <a:t>stat</a:t>
            </a:r>
            <a:r>
              <a:rPr sz="2200" dirty="0">
                <a:latin typeface="Arial"/>
                <a:cs typeface="Arial"/>
              </a:rPr>
              <a:t>e</a:t>
            </a:r>
            <a:r>
              <a:rPr sz="2200" spc="-9" dirty="0">
                <a:latin typeface="Arial"/>
                <a:cs typeface="Arial"/>
              </a:rPr>
              <a:t> </a:t>
            </a:r>
            <a:r>
              <a:rPr sz="2200" spc="-4" dirty="0">
                <a:latin typeface="Arial"/>
                <a:cs typeface="Arial"/>
              </a:rPr>
              <a:t>gradien</a:t>
            </a:r>
            <a:r>
              <a:rPr sz="2200" dirty="0">
                <a:latin typeface="Arial"/>
                <a:cs typeface="Arial"/>
              </a:rPr>
              <a:t>t</a:t>
            </a:r>
            <a:r>
              <a:rPr sz="2200" spc="9" dirty="0">
                <a:latin typeface="Arial"/>
                <a:cs typeface="Arial"/>
              </a:rPr>
              <a:t> </a:t>
            </a:r>
            <a:r>
              <a:rPr sz="2200" dirty="0">
                <a:latin typeface="Arial"/>
                <a:cs typeface="Arial"/>
              </a:rPr>
              <a:t>is independent</a:t>
            </a:r>
            <a:r>
              <a:rPr sz="2200" spc="-4" dirty="0">
                <a:latin typeface="Arial"/>
                <a:cs typeface="Arial"/>
              </a:rPr>
              <a:t> </a:t>
            </a:r>
            <a:r>
              <a:rPr sz="2200" dirty="0">
                <a:latin typeface="Arial"/>
                <a:cs typeface="Arial"/>
              </a:rPr>
              <a:t>of</a:t>
            </a:r>
            <a:r>
              <a:rPr sz="2200" spc="-9" dirty="0">
                <a:latin typeface="Arial"/>
                <a:cs typeface="Arial"/>
              </a:rPr>
              <a:t> </a:t>
            </a:r>
            <a:r>
              <a:rPr sz="2200" spc="-4" dirty="0">
                <a:latin typeface="Arial"/>
                <a:cs typeface="Arial"/>
              </a:rPr>
              <a:t>th</a:t>
            </a:r>
            <a:r>
              <a:rPr sz="2200" dirty="0">
                <a:latin typeface="Arial"/>
                <a:cs typeface="Arial"/>
              </a:rPr>
              <a:t>e</a:t>
            </a:r>
            <a:r>
              <a:rPr sz="2200" spc="-13" dirty="0">
                <a:latin typeface="Arial"/>
                <a:cs typeface="Arial"/>
              </a:rPr>
              <a:t> </a:t>
            </a:r>
            <a:r>
              <a:rPr sz="2200" spc="-4" dirty="0">
                <a:latin typeface="Arial"/>
                <a:cs typeface="Arial"/>
              </a:rPr>
              <a:t>error (future)</a:t>
            </a:r>
            <a:r>
              <a:rPr sz="2200" dirty="0">
                <a:latin typeface="Arial"/>
                <a:cs typeface="Arial"/>
              </a:rPr>
              <a:t>,</a:t>
            </a:r>
            <a:r>
              <a:rPr sz="2200" spc="-9" dirty="0">
                <a:latin typeface="Arial"/>
                <a:cs typeface="Arial"/>
              </a:rPr>
              <a:t> </a:t>
            </a:r>
            <a:r>
              <a:rPr sz="2200" spc="-4" dirty="0">
                <a:latin typeface="Arial"/>
                <a:cs typeface="Arial"/>
              </a:rPr>
              <a:t>w</a:t>
            </a:r>
            <a:r>
              <a:rPr sz="2200" dirty="0">
                <a:latin typeface="Arial"/>
                <a:cs typeface="Arial"/>
              </a:rPr>
              <a:t>e</a:t>
            </a:r>
            <a:r>
              <a:rPr sz="2200" spc="-4" dirty="0">
                <a:latin typeface="Arial"/>
                <a:cs typeface="Arial"/>
              </a:rPr>
              <a:t> ca</a:t>
            </a:r>
            <a:r>
              <a:rPr sz="2200" dirty="0">
                <a:latin typeface="Arial"/>
                <a:cs typeface="Arial"/>
              </a:rPr>
              <a:t>n</a:t>
            </a:r>
            <a:r>
              <a:rPr sz="2200" spc="-4" dirty="0">
                <a:latin typeface="Arial"/>
                <a:cs typeface="Arial"/>
              </a:rPr>
              <a:t> forwar</a:t>
            </a:r>
            <a:r>
              <a:rPr sz="2200" dirty="0">
                <a:latin typeface="Arial"/>
                <a:cs typeface="Arial"/>
              </a:rPr>
              <a:t>d </a:t>
            </a:r>
            <a:r>
              <a:rPr sz="2200" spc="-4" dirty="0">
                <a:latin typeface="Arial"/>
                <a:cs typeface="Arial"/>
              </a:rPr>
              <a:t>propagat</a:t>
            </a:r>
            <a:r>
              <a:rPr sz="2200" dirty="0">
                <a:latin typeface="Arial"/>
                <a:cs typeface="Arial"/>
              </a:rPr>
              <a:t>e </a:t>
            </a:r>
            <a:r>
              <a:rPr sz="2200" spc="-4" dirty="0">
                <a:latin typeface="Arial"/>
                <a:cs typeface="Arial"/>
              </a:rPr>
              <a:t>i</a:t>
            </a:r>
            <a:r>
              <a:rPr sz="2200" dirty="0">
                <a:latin typeface="Arial"/>
                <a:cs typeface="Arial"/>
              </a:rPr>
              <a:t>t</a:t>
            </a:r>
            <a:r>
              <a:rPr sz="2200" spc="-4" dirty="0">
                <a:latin typeface="Arial"/>
                <a:cs typeface="Arial"/>
              </a:rPr>
              <a:t> usin</a:t>
            </a:r>
            <a:r>
              <a:rPr sz="2200" dirty="0">
                <a:latin typeface="Arial"/>
                <a:cs typeface="Arial"/>
              </a:rPr>
              <a:t>g</a:t>
            </a:r>
            <a:r>
              <a:rPr sz="2200" spc="-4" dirty="0">
                <a:latin typeface="Arial"/>
                <a:cs typeface="Arial"/>
              </a:rPr>
              <a:t> the initialization</a:t>
            </a:r>
            <a:endParaRPr sz="2200" dirty="0">
              <a:latin typeface="Arial"/>
              <a:cs typeface="Arial"/>
            </a:endParaRPr>
          </a:p>
        </p:txBody>
      </p:sp>
      <p:sp>
        <p:nvSpPr>
          <p:cNvPr id="17" name="object 17"/>
          <p:cNvSpPr/>
          <p:nvPr/>
        </p:nvSpPr>
        <p:spPr>
          <a:xfrm>
            <a:off x="3008956" y="2354867"/>
            <a:ext cx="265197" cy="195548"/>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2876352" y="2618477"/>
            <a:ext cx="547988" cy="323034"/>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3512637" y="2584971"/>
            <a:ext cx="141721" cy="53551"/>
          </a:xfrm>
          <a:custGeom>
            <a:avLst/>
            <a:gdLst/>
            <a:ahLst/>
            <a:cxnLst/>
            <a:rect l="l" t="t" r="r" b="b"/>
            <a:pathLst>
              <a:path w="165735" h="59055">
                <a:moveTo>
                  <a:pt x="165354" y="57150"/>
                </a:moveTo>
                <a:lnTo>
                  <a:pt x="164592" y="50292"/>
                </a:lnTo>
                <a:lnTo>
                  <a:pt x="163830" y="49530"/>
                </a:lnTo>
                <a:lnTo>
                  <a:pt x="163830" y="48768"/>
                </a:lnTo>
                <a:lnTo>
                  <a:pt x="3048" y="49530"/>
                </a:lnTo>
                <a:lnTo>
                  <a:pt x="1524" y="50292"/>
                </a:lnTo>
                <a:lnTo>
                  <a:pt x="762" y="50292"/>
                </a:lnTo>
                <a:lnTo>
                  <a:pt x="762" y="53340"/>
                </a:lnTo>
                <a:lnTo>
                  <a:pt x="0" y="54102"/>
                </a:lnTo>
                <a:lnTo>
                  <a:pt x="762" y="55626"/>
                </a:lnTo>
                <a:lnTo>
                  <a:pt x="3048" y="57912"/>
                </a:lnTo>
                <a:lnTo>
                  <a:pt x="8382" y="58674"/>
                </a:lnTo>
                <a:lnTo>
                  <a:pt x="157734" y="58674"/>
                </a:lnTo>
                <a:lnTo>
                  <a:pt x="163830" y="57912"/>
                </a:lnTo>
                <a:lnTo>
                  <a:pt x="165354" y="57150"/>
                </a:lnTo>
                <a:close/>
              </a:path>
              <a:path w="165735" h="59055">
                <a:moveTo>
                  <a:pt x="165354" y="8382"/>
                </a:moveTo>
                <a:lnTo>
                  <a:pt x="164592" y="2286"/>
                </a:lnTo>
                <a:lnTo>
                  <a:pt x="163830" y="1524"/>
                </a:lnTo>
                <a:lnTo>
                  <a:pt x="163830" y="0"/>
                </a:lnTo>
                <a:lnTo>
                  <a:pt x="3048" y="1524"/>
                </a:lnTo>
                <a:lnTo>
                  <a:pt x="1524" y="2286"/>
                </a:lnTo>
                <a:lnTo>
                  <a:pt x="762" y="2286"/>
                </a:lnTo>
                <a:lnTo>
                  <a:pt x="762" y="4572"/>
                </a:lnTo>
                <a:lnTo>
                  <a:pt x="0" y="5334"/>
                </a:lnTo>
                <a:lnTo>
                  <a:pt x="762" y="7620"/>
                </a:lnTo>
                <a:lnTo>
                  <a:pt x="3048" y="9144"/>
                </a:lnTo>
                <a:lnTo>
                  <a:pt x="9144" y="9906"/>
                </a:lnTo>
                <a:lnTo>
                  <a:pt x="157734" y="9906"/>
                </a:lnTo>
                <a:lnTo>
                  <a:pt x="163830" y="9144"/>
                </a:lnTo>
                <a:lnTo>
                  <a:pt x="165354" y="8382"/>
                </a:lnTo>
                <a:close/>
              </a:path>
            </a:pathLst>
          </a:custGeom>
          <a:solidFill>
            <a:srgbClr val="000000"/>
          </a:solidFill>
        </p:spPr>
        <p:txBody>
          <a:bodyPr wrap="square" lIns="0" tIns="0" rIns="0" bIns="0" rtlCol="0"/>
          <a:lstStyle/>
          <a:p>
            <a:endParaRPr/>
          </a:p>
        </p:txBody>
      </p:sp>
      <p:sp>
        <p:nvSpPr>
          <p:cNvPr id="20" name="object 20"/>
          <p:cNvSpPr/>
          <p:nvPr/>
        </p:nvSpPr>
        <p:spPr>
          <a:xfrm>
            <a:off x="3735476" y="2354867"/>
            <a:ext cx="806995" cy="586644"/>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4617079" y="2537287"/>
            <a:ext cx="142264" cy="148561"/>
          </a:xfrm>
          <a:custGeom>
            <a:avLst/>
            <a:gdLst/>
            <a:ahLst/>
            <a:cxnLst/>
            <a:rect l="l" t="t" r="r" b="b"/>
            <a:pathLst>
              <a:path w="166370" h="163830">
                <a:moveTo>
                  <a:pt x="78486" y="86867"/>
                </a:moveTo>
                <a:lnTo>
                  <a:pt x="78486" y="76961"/>
                </a:lnTo>
                <a:lnTo>
                  <a:pt x="3048" y="77723"/>
                </a:lnTo>
                <a:lnTo>
                  <a:pt x="2286" y="78485"/>
                </a:lnTo>
                <a:lnTo>
                  <a:pt x="1524" y="78485"/>
                </a:lnTo>
                <a:lnTo>
                  <a:pt x="1524" y="81533"/>
                </a:lnTo>
                <a:lnTo>
                  <a:pt x="0" y="82295"/>
                </a:lnTo>
                <a:lnTo>
                  <a:pt x="1524" y="84581"/>
                </a:lnTo>
                <a:lnTo>
                  <a:pt x="3048" y="86105"/>
                </a:lnTo>
                <a:lnTo>
                  <a:pt x="8382" y="86867"/>
                </a:lnTo>
                <a:lnTo>
                  <a:pt x="78486" y="86867"/>
                </a:lnTo>
                <a:close/>
              </a:path>
              <a:path w="166370" h="163830">
                <a:moveTo>
                  <a:pt x="166116" y="85343"/>
                </a:moveTo>
                <a:lnTo>
                  <a:pt x="165354" y="78485"/>
                </a:lnTo>
                <a:lnTo>
                  <a:pt x="163830" y="77723"/>
                </a:lnTo>
                <a:lnTo>
                  <a:pt x="88392" y="76961"/>
                </a:lnTo>
                <a:lnTo>
                  <a:pt x="87630" y="1523"/>
                </a:lnTo>
                <a:lnTo>
                  <a:pt x="86868" y="761"/>
                </a:lnTo>
                <a:lnTo>
                  <a:pt x="80772" y="0"/>
                </a:lnTo>
                <a:lnTo>
                  <a:pt x="80772" y="1523"/>
                </a:lnTo>
                <a:lnTo>
                  <a:pt x="79248" y="1523"/>
                </a:lnTo>
                <a:lnTo>
                  <a:pt x="79248" y="6857"/>
                </a:lnTo>
                <a:lnTo>
                  <a:pt x="78486" y="6857"/>
                </a:lnTo>
                <a:lnTo>
                  <a:pt x="78486" y="156971"/>
                </a:lnTo>
                <a:lnTo>
                  <a:pt x="79248" y="162305"/>
                </a:lnTo>
                <a:lnTo>
                  <a:pt x="80772" y="163067"/>
                </a:lnTo>
                <a:lnTo>
                  <a:pt x="81534" y="163829"/>
                </a:lnTo>
                <a:lnTo>
                  <a:pt x="86868" y="163829"/>
                </a:lnTo>
                <a:lnTo>
                  <a:pt x="88392" y="162305"/>
                </a:lnTo>
                <a:lnTo>
                  <a:pt x="88392" y="86867"/>
                </a:lnTo>
                <a:lnTo>
                  <a:pt x="157734" y="86867"/>
                </a:lnTo>
                <a:lnTo>
                  <a:pt x="163830" y="86105"/>
                </a:lnTo>
                <a:lnTo>
                  <a:pt x="166116" y="85343"/>
                </a:lnTo>
                <a:close/>
              </a:path>
            </a:pathLst>
          </a:custGeom>
          <a:solidFill>
            <a:srgbClr val="000000"/>
          </a:solidFill>
        </p:spPr>
        <p:txBody>
          <a:bodyPr wrap="square" lIns="0" tIns="0" rIns="0" bIns="0" rtlCol="0"/>
          <a:lstStyle/>
          <a:p>
            <a:endParaRPr/>
          </a:p>
        </p:txBody>
      </p:sp>
      <p:sp>
        <p:nvSpPr>
          <p:cNvPr id="22" name="object 22"/>
          <p:cNvSpPr/>
          <p:nvPr/>
        </p:nvSpPr>
        <p:spPr>
          <a:xfrm>
            <a:off x="4824942" y="2519114"/>
            <a:ext cx="24977" cy="0"/>
          </a:xfrm>
          <a:custGeom>
            <a:avLst/>
            <a:gdLst/>
            <a:ahLst/>
            <a:cxnLst/>
            <a:rect l="l" t="t" r="r" b="b"/>
            <a:pathLst>
              <a:path w="29210">
                <a:moveTo>
                  <a:pt x="0" y="0"/>
                </a:moveTo>
                <a:lnTo>
                  <a:pt x="29210" y="0"/>
                </a:lnTo>
              </a:path>
            </a:pathLst>
          </a:custGeom>
          <a:ln w="12395">
            <a:solidFill>
              <a:srgbClr val="000000"/>
            </a:solidFill>
          </a:ln>
        </p:spPr>
        <p:txBody>
          <a:bodyPr wrap="square" lIns="0" tIns="0" rIns="0" bIns="0" rtlCol="0"/>
          <a:lstStyle/>
          <a:p>
            <a:endParaRPr/>
          </a:p>
        </p:txBody>
      </p:sp>
      <p:sp>
        <p:nvSpPr>
          <p:cNvPr id="23" name="object 23"/>
          <p:cNvSpPr/>
          <p:nvPr/>
        </p:nvSpPr>
        <p:spPr>
          <a:xfrm>
            <a:off x="4853172" y="2514417"/>
            <a:ext cx="0" cy="153168"/>
          </a:xfrm>
          <a:custGeom>
            <a:avLst/>
            <a:gdLst/>
            <a:ahLst/>
            <a:cxnLst/>
            <a:rect l="l" t="t" r="r" b="b"/>
            <a:pathLst>
              <a:path h="168910">
                <a:moveTo>
                  <a:pt x="0" y="0"/>
                </a:moveTo>
                <a:lnTo>
                  <a:pt x="0" y="168476"/>
                </a:lnTo>
              </a:path>
            </a:pathLst>
          </a:custGeom>
          <a:ln w="8889">
            <a:solidFill>
              <a:srgbClr val="000000"/>
            </a:solidFill>
          </a:ln>
        </p:spPr>
        <p:txBody>
          <a:bodyPr wrap="square" lIns="0" tIns="0" rIns="0" bIns="0" rtlCol="0"/>
          <a:lstStyle/>
          <a:p>
            <a:endParaRPr/>
          </a:p>
        </p:txBody>
      </p:sp>
      <p:sp>
        <p:nvSpPr>
          <p:cNvPr id="24" name="object 24"/>
          <p:cNvSpPr/>
          <p:nvPr/>
        </p:nvSpPr>
        <p:spPr>
          <a:xfrm>
            <a:off x="4855887" y="2450916"/>
            <a:ext cx="950998" cy="296431"/>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4824942" y="2662354"/>
            <a:ext cx="24977" cy="0"/>
          </a:xfrm>
          <a:custGeom>
            <a:avLst/>
            <a:gdLst/>
            <a:ahLst/>
            <a:cxnLst/>
            <a:rect l="l" t="t" r="r" b="b"/>
            <a:pathLst>
              <a:path w="29210">
                <a:moveTo>
                  <a:pt x="0" y="0"/>
                </a:moveTo>
                <a:lnTo>
                  <a:pt x="28955" y="0"/>
                </a:lnTo>
              </a:path>
            </a:pathLst>
          </a:custGeom>
          <a:ln w="11937">
            <a:solidFill>
              <a:srgbClr val="000000"/>
            </a:solidFill>
          </a:ln>
        </p:spPr>
        <p:txBody>
          <a:bodyPr wrap="square" lIns="0" tIns="0" rIns="0" bIns="0" rtlCol="0"/>
          <a:lstStyle/>
          <a:p>
            <a:endParaRPr/>
          </a:p>
        </p:txBody>
      </p:sp>
      <p:sp>
        <p:nvSpPr>
          <p:cNvPr id="26" name="object 26"/>
          <p:cNvSpPr/>
          <p:nvPr/>
        </p:nvSpPr>
        <p:spPr>
          <a:xfrm>
            <a:off x="5867472" y="2468880"/>
            <a:ext cx="454821" cy="254972"/>
          </a:xfrm>
          <a:prstGeom prst="rect">
            <a:avLst/>
          </a:prstGeom>
          <a:blipFill>
            <a:blip r:embed="rId7" cstate="print"/>
            <a:stretch>
              <a:fillRect/>
            </a:stretch>
          </a:blipFill>
        </p:spPr>
        <p:txBody>
          <a:bodyPr wrap="square" lIns="0" tIns="0" rIns="0" bIns="0" rtlCol="0"/>
          <a:lstStyle/>
          <a:p>
            <a:endParaRPr/>
          </a:p>
        </p:txBody>
      </p:sp>
      <p:sp>
        <p:nvSpPr>
          <p:cNvPr id="27" name="object 27"/>
          <p:cNvSpPr/>
          <p:nvPr/>
        </p:nvSpPr>
        <p:spPr>
          <a:xfrm>
            <a:off x="3512637" y="2584971"/>
            <a:ext cx="141721" cy="53551"/>
          </a:xfrm>
          <a:custGeom>
            <a:avLst/>
            <a:gdLst/>
            <a:ahLst/>
            <a:cxnLst/>
            <a:rect l="l" t="t" r="r" b="b"/>
            <a:pathLst>
              <a:path w="165735" h="59055">
                <a:moveTo>
                  <a:pt x="165354" y="57150"/>
                </a:moveTo>
                <a:lnTo>
                  <a:pt x="164592" y="50292"/>
                </a:lnTo>
                <a:lnTo>
                  <a:pt x="163830" y="49530"/>
                </a:lnTo>
                <a:lnTo>
                  <a:pt x="163830" y="48768"/>
                </a:lnTo>
                <a:lnTo>
                  <a:pt x="3048" y="49530"/>
                </a:lnTo>
                <a:lnTo>
                  <a:pt x="1524" y="50292"/>
                </a:lnTo>
                <a:lnTo>
                  <a:pt x="762" y="50292"/>
                </a:lnTo>
                <a:lnTo>
                  <a:pt x="762" y="53340"/>
                </a:lnTo>
                <a:lnTo>
                  <a:pt x="0" y="54102"/>
                </a:lnTo>
                <a:lnTo>
                  <a:pt x="762" y="55626"/>
                </a:lnTo>
                <a:lnTo>
                  <a:pt x="3048" y="57912"/>
                </a:lnTo>
                <a:lnTo>
                  <a:pt x="8382" y="58674"/>
                </a:lnTo>
                <a:lnTo>
                  <a:pt x="157734" y="58674"/>
                </a:lnTo>
                <a:lnTo>
                  <a:pt x="163830" y="57912"/>
                </a:lnTo>
                <a:lnTo>
                  <a:pt x="165354" y="57150"/>
                </a:lnTo>
                <a:close/>
              </a:path>
              <a:path w="165735" h="59055">
                <a:moveTo>
                  <a:pt x="165354" y="8382"/>
                </a:moveTo>
                <a:lnTo>
                  <a:pt x="164592" y="2286"/>
                </a:lnTo>
                <a:lnTo>
                  <a:pt x="163830" y="1524"/>
                </a:lnTo>
                <a:lnTo>
                  <a:pt x="163830" y="0"/>
                </a:lnTo>
                <a:lnTo>
                  <a:pt x="3048" y="1524"/>
                </a:lnTo>
                <a:lnTo>
                  <a:pt x="1524" y="2286"/>
                </a:lnTo>
                <a:lnTo>
                  <a:pt x="762" y="2286"/>
                </a:lnTo>
                <a:lnTo>
                  <a:pt x="762" y="4572"/>
                </a:lnTo>
                <a:lnTo>
                  <a:pt x="0" y="5334"/>
                </a:lnTo>
                <a:lnTo>
                  <a:pt x="762" y="7620"/>
                </a:lnTo>
                <a:lnTo>
                  <a:pt x="3048" y="9144"/>
                </a:lnTo>
                <a:lnTo>
                  <a:pt x="9144" y="9906"/>
                </a:lnTo>
                <a:lnTo>
                  <a:pt x="157734" y="9906"/>
                </a:lnTo>
                <a:lnTo>
                  <a:pt x="163830" y="9144"/>
                </a:lnTo>
                <a:lnTo>
                  <a:pt x="165354" y="8382"/>
                </a:lnTo>
                <a:close/>
              </a:path>
            </a:pathLst>
          </a:custGeom>
          <a:solidFill>
            <a:srgbClr val="000000"/>
          </a:solidFill>
        </p:spPr>
        <p:txBody>
          <a:bodyPr wrap="square" lIns="0" tIns="0" rIns="0" bIns="0" rtlCol="0"/>
          <a:lstStyle/>
          <a:p>
            <a:endParaRPr/>
          </a:p>
        </p:txBody>
      </p:sp>
      <p:sp>
        <p:nvSpPr>
          <p:cNvPr id="28" name="object 28"/>
          <p:cNvSpPr/>
          <p:nvPr/>
        </p:nvSpPr>
        <p:spPr>
          <a:xfrm>
            <a:off x="4617079" y="2537287"/>
            <a:ext cx="142264" cy="148561"/>
          </a:xfrm>
          <a:custGeom>
            <a:avLst/>
            <a:gdLst/>
            <a:ahLst/>
            <a:cxnLst/>
            <a:rect l="l" t="t" r="r" b="b"/>
            <a:pathLst>
              <a:path w="166370" h="163830">
                <a:moveTo>
                  <a:pt x="78486" y="86867"/>
                </a:moveTo>
                <a:lnTo>
                  <a:pt x="78486" y="76961"/>
                </a:lnTo>
                <a:lnTo>
                  <a:pt x="3048" y="77723"/>
                </a:lnTo>
                <a:lnTo>
                  <a:pt x="2286" y="78485"/>
                </a:lnTo>
                <a:lnTo>
                  <a:pt x="1524" y="78485"/>
                </a:lnTo>
                <a:lnTo>
                  <a:pt x="1524" y="81533"/>
                </a:lnTo>
                <a:lnTo>
                  <a:pt x="0" y="82295"/>
                </a:lnTo>
                <a:lnTo>
                  <a:pt x="1524" y="84581"/>
                </a:lnTo>
                <a:lnTo>
                  <a:pt x="3048" y="86105"/>
                </a:lnTo>
                <a:lnTo>
                  <a:pt x="8382" y="86867"/>
                </a:lnTo>
                <a:lnTo>
                  <a:pt x="78486" y="86867"/>
                </a:lnTo>
                <a:close/>
              </a:path>
              <a:path w="166370" h="163830">
                <a:moveTo>
                  <a:pt x="166116" y="85343"/>
                </a:moveTo>
                <a:lnTo>
                  <a:pt x="165354" y="78485"/>
                </a:lnTo>
                <a:lnTo>
                  <a:pt x="163830" y="77723"/>
                </a:lnTo>
                <a:lnTo>
                  <a:pt x="88392" y="76961"/>
                </a:lnTo>
                <a:lnTo>
                  <a:pt x="87630" y="1523"/>
                </a:lnTo>
                <a:lnTo>
                  <a:pt x="86868" y="761"/>
                </a:lnTo>
                <a:lnTo>
                  <a:pt x="80772" y="0"/>
                </a:lnTo>
                <a:lnTo>
                  <a:pt x="80772" y="1523"/>
                </a:lnTo>
                <a:lnTo>
                  <a:pt x="79248" y="1523"/>
                </a:lnTo>
                <a:lnTo>
                  <a:pt x="79248" y="6857"/>
                </a:lnTo>
                <a:lnTo>
                  <a:pt x="78486" y="6857"/>
                </a:lnTo>
                <a:lnTo>
                  <a:pt x="78486" y="156971"/>
                </a:lnTo>
                <a:lnTo>
                  <a:pt x="79248" y="162305"/>
                </a:lnTo>
                <a:lnTo>
                  <a:pt x="80772" y="163067"/>
                </a:lnTo>
                <a:lnTo>
                  <a:pt x="81534" y="163829"/>
                </a:lnTo>
                <a:lnTo>
                  <a:pt x="86868" y="163829"/>
                </a:lnTo>
                <a:lnTo>
                  <a:pt x="88392" y="162305"/>
                </a:lnTo>
                <a:lnTo>
                  <a:pt x="88392" y="86867"/>
                </a:lnTo>
                <a:lnTo>
                  <a:pt x="157734" y="86867"/>
                </a:lnTo>
                <a:lnTo>
                  <a:pt x="163830" y="86105"/>
                </a:lnTo>
                <a:lnTo>
                  <a:pt x="166116" y="85343"/>
                </a:lnTo>
                <a:close/>
              </a:path>
            </a:pathLst>
          </a:custGeom>
          <a:solidFill>
            <a:srgbClr val="000000"/>
          </a:solidFill>
        </p:spPr>
        <p:txBody>
          <a:bodyPr wrap="square" lIns="0" tIns="0" rIns="0" bIns="0" rtlCol="0"/>
          <a:lstStyle/>
          <a:p>
            <a:endParaRPr/>
          </a:p>
        </p:txBody>
      </p:sp>
      <p:sp>
        <p:nvSpPr>
          <p:cNvPr id="29" name="object 29"/>
          <p:cNvSpPr/>
          <p:nvPr/>
        </p:nvSpPr>
        <p:spPr>
          <a:xfrm>
            <a:off x="3800960" y="4220520"/>
            <a:ext cx="457427" cy="379349"/>
          </a:xfrm>
          <a:prstGeom prst="rect">
            <a:avLst/>
          </a:prstGeom>
          <a:blipFill>
            <a:blip r:embed="rId8" cstate="print"/>
            <a:stretch>
              <a:fillRect/>
            </a:stretch>
          </a:blipFill>
        </p:spPr>
        <p:txBody>
          <a:bodyPr wrap="square" lIns="0" tIns="0" rIns="0" bIns="0" rtlCol="0"/>
          <a:lstStyle/>
          <a:p>
            <a:endParaRPr/>
          </a:p>
        </p:txBody>
      </p:sp>
      <p:sp>
        <p:nvSpPr>
          <p:cNvPr id="30" name="object 30"/>
          <p:cNvSpPr/>
          <p:nvPr/>
        </p:nvSpPr>
        <p:spPr>
          <a:xfrm>
            <a:off x="4349275" y="4342137"/>
            <a:ext cx="142264" cy="52974"/>
          </a:xfrm>
          <a:custGeom>
            <a:avLst/>
            <a:gdLst/>
            <a:ahLst/>
            <a:cxnLst/>
            <a:rect l="l" t="t" r="r" b="b"/>
            <a:pathLst>
              <a:path w="166370" h="58420">
                <a:moveTo>
                  <a:pt x="166116" y="56388"/>
                </a:moveTo>
                <a:lnTo>
                  <a:pt x="165354" y="50292"/>
                </a:lnTo>
                <a:lnTo>
                  <a:pt x="164592" y="48768"/>
                </a:lnTo>
                <a:lnTo>
                  <a:pt x="164592" y="48006"/>
                </a:lnTo>
                <a:lnTo>
                  <a:pt x="3810" y="48768"/>
                </a:lnTo>
                <a:lnTo>
                  <a:pt x="2286" y="50292"/>
                </a:lnTo>
                <a:lnTo>
                  <a:pt x="1524" y="50292"/>
                </a:lnTo>
                <a:lnTo>
                  <a:pt x="1524" y="52578"/>
                </a:lnTo>
                <a:lnTo>
                  <a:pt x="0" y="53340"/>
                </a:lnTo>
                <a:lnTo>
                  <a:pt x="1524" y="55626"/>
                </a:lnTo>
                <a:lnTo>
                  <a:pt x="3048" y="57150"/>
                </a:lnTo>
                <a:lnTo>
                  <a:pt x="8382" y="57912"/>
                </a:lnTo>
                <a:lnTo>
                  <a:pt x="158496" y="57912"/>
                </a:lnTo>
                <a:lnTo>
                  <a:pt x="164592" y="57150"/>
                </a:lnTo>
                <a:lnTo>
                  <a:pt x="166116" y="56388"/>
                </a:lnTo>
                <a:close/>
              </a:path>
              <a:path w="166370" h="58420">
                <a:moveTo>
                  <a:pt x="166116" y="7620"/>
                </a:moveTo>
                <a:lnTo>
                  <a:pt x="165354" y="1524"/>
                </a:lnTo>
                <a:lnTo>
                  <a:pt x="164592" y="762"/>
                </a:lnTo>
                <a:lnTo>
                  <a:pt x="164592" y="0"/>
                </a:lnTo>
                <a:lnTo>
                  <a:pt x="3810" y="762"/>
                </a:lnTo>
                <a:lnTo>
                  <a:pt x="2286" y="1524"/>
                </a:lnTo>
                <a:lnTo>
                  <a:pt x="1524" y="1524"/>
                </a:lnTo>
                <a:lnTo>
                  <a:pt x="1524" y="4572"/>
                </a:lnTo>
                <a:lnTo>
                  <a:pt x="0" y="5334"/>
                </a:lnTo>
                <a:lnTo>
                  <a:pt x="1524" y="6858"/>
                </a:lnTo>
                <a:lnTo>
                  <a:pt x="3048" y="9144"/>
                </a:lnTo>
                <a:lnTo>
                  <a:pt x="9144" y="9906"/>
                </a:lnTo>
                <a:lnTo>
                  <a:pt x="158496" y="9906"/>
                </a:lnTo>
                <a:lnTo>
                  <a:pt x="164592" y="9144"/>
                </a:lnTo>
                <a:lnTo>
                  <a:pt x="166116" y="7620"/>
                </a:lnTo>
                <a:close/>
              </a:path>
            </a:pathLst>
          </a:custGeom>
          <a:solidFill>
            <a:srgbClr val="000000"/>
          </a:solidFill>
        </p:spPr>
        <p:txBody>
          <a:bodyPr wrap="square" lIns="0" tIns="0" rIns="0" bIns="0" rtlCol="0"/>
          <a:lstStyle/>
          <a:p>
            <a:endParaRPr/>
          </a:p>
        </p:txBody>
      </p:sp>
      <p:sp>
        <p:nvSpPr>
          <p:cNvPr id="31" name="object 31"/>
          <p:cNvSpPr/>
          <p:nvPr/>
        </p:nvSpPr>
        <p:spPr>
          <a:xfrm>
            <a:off x="4572119" y="4277876"/>
            <a:ext cx="103712" cy="148561"/>
          </a:xfrm>
          <a:custGeom>
            <a:avLst/>
            <a:gdLst/>
            <a:ahLst/>
            <a:cxnLst/>
            <a:rect l="l" t="t" r="r" b="b"/>
            <a:pathLst>
              <a:path w="121285" h="163829">
                <a:moveTo>
                  <a:pt x="121157" y="103631"/>
                </a:moveTo>
                <a:lnTo>
                  <a:pt x="118538" y="49366"/>
                </a:lnTo>
                <a:lnTo>
                  <a:pt x="101478" y="14371"/>
                </a:lnTo>
                <a:lnTo>
                  <a:pt x="73151" y="761"/>
                </a:lnTo>
                <a:lnTo>
                  <a:pt x="73151" y="0"/>
                </a:lnTo>
                <a:lnTo>
                  <a:pt x="38698" y="3654"/>
                </a:lnTo>
                <a:lnTo>
                  <a:pt x="29804" y="7526"/>
                </a:lnTo>
                <a:lnTo>
                  <a:pt x="19049" y="15239"/>
                </a:lnTo>
                <a:lnTo>
                  <a:pt x="18287" y="15239"/>
                </a:lnTo>
                <a:lnTo>
                  <a:pt x="18287" y="16763"/>
                </a:lnTo>
                <a:lnTo>
                  <a:pt x="16001" y="19811"/>
                </a:lnTo>
                <a:lnTo>
                  <a:pt x="14477" y="19811"/>
                </a:lnTo>
                <a:lnTo>
                  <a:pt x="14477" y="21335"/>
                </a:lnTo>
                <a:lnTo>
                  <a:pt x="13715" y="21335"/>
                </a:lnTo>
                <a:lnTo>
                  <a:pt x="13715" y="23621"/>
                </a:lnTo>
                <a:lnTo>
                  <a:pt x="12953" y="24383"/>
                </a:lnTo>
                <a:lnTo>
                  <a:pt x="12191" y="24383"/>
                </a:lnTo>
                <a:lnTo>
                  <a:pt x="12191" y="25907"/>
                </a:lnTo>
                <a:lnTo>
                  <a:pt x="11429" y="25907"/>
                </a:lnTo>
                <a:lnTo>
                  <a:pt x="11429" y="28193"/>
                </a:lnTo>
                <a:lnTo>
                  <a:pt x="10667" y="28193"/>
                </a:lnTo>
                <a:lnTo>
                  <a:pt x="10667" y="29717"/>
                </a:lnTo>
                <a:lnTo>
                  <a:pt x="9143" y="30479"/>
                </a:lnTo>
                <a:lnTo>
                  <a:pt x="8381" y="30479"/>
                </a:lnTo>
                <a:lnTo>
                  <a:pt x="8381" y="33527"/>
                </a:lnTo>
                <a:lnTo>
                  <a:pt x="7619" y="33527"/>
                </a:lnTo>
                <a:lnTo>
                  <a:pt x="7619" y="35813"/>
                </a:lnTo>
                <a:lnTo>
                  <a:pt x="6857" y="35813"/>
                </a:lnTo>
                <a:lnTo>
                  <a:pt x="6857" y="38861"/>
                </a:lnTo>
                <a:lnTo>
                  <a:pt x="6095" y="38861"/>
                </a:lnTo>
                <a:lnTo>
                  <a:pt x="6095" y="41147"/>
                </a:lnTo>
                <a:lnTo>
                  <a:pt x="4571" y="41147"/>
                </a:lnTo>
                <a:lnTo>
                  <a:pt x="4571" y="44195"/>
                </a:lnTo>
                <a:lnTo>
                  <a:pt x="3809" y="44195"/>
                </a:lnTo>
                <a:lnTo>
                  <a:pt x="3809" y="48767"/>
                </a:lnTo>
                <a:lnTo>
                  <a:pt x="3047" y="48767"/>
                </a:lnTo>
                <a:lnTo>
                  <a:pt x="3047" y="54101"/>
                </a:lnTo>
                <a:lnTo>
                  <a:pt x="2285" y="54101"/>
                </a:lnTo>
                <a:lnTo>
                  <a:pt x="2285" y="60197"/>
                </a:lnTo>
                <a:lnTo>
                  <a:pt x="1523" y="60197"/>
                </a:lnTo>
                <a:lnTo>
                  <a:pt x="1523" y="82295"/>
                </a:lnTo>
                <a:lnTo>
                  <a:pt x="0" y="83057"/>
                </a:lnTo>
                <a:lnTo>
                  <a:pt x="1523" y="104393"/>
                </a:lnTo>
                <a:lnTo>
                  <a:pt x="11429" y="137921"/>
                </a:lnTo>
                <a:lnTo>
                  <a:pt x="12953" y="141731"/>
                </a:lnTo>
                <a:lnTo>
                  <a:pt x="13715" y="142493"/>
                </a:lnTo>
                <a:lnTo>
                  <a:pt x="16001" y="145541"/>
                </a:lnTo>
                <a:lnTo>
                  <a:pt x="22097" y="152399"/>
                </a:lnTo>
                <a:lnTo>
                  <a:pt x="23621" y="153161"/>
                </a:lnTo>
                <a:lnTo>
                  <a:pt x="25907" y="154685"/>
                </a:lnTo>
                <a:lnTo>
                  <a:pt x="27431" y="155447"/>
                </a:lnTo>
                <a:lnTo>
                  <a:pt x="28193" y="156971"/>
                </a:lnTo>
                <a:lnTo>
                  <a:pt x="32765" y="158800"/>
                </a:lnTo>
                <a:lnTo>
                  <a:pt x="32765" y="78485"/>
                </a:lnTo>
                <a:lnTo>
                  <a:pt x="33527" y="78485"/>
                </a:lnTo>
                <a:lnTo>
                  <a:pt x="33527" y="41147"/>
                </a:lnTo>
                <a:lnTo>
                  <a:pt x="34289" y="41147"/>
                </a:lnTo>
                <a:lnTo>
                  <a:pt x="34289" y="32003"/>
                </a:lnTo>
                <a:lnTo>
                  <a:pt x="35813" y="32003"/>
                </a:lnTo>
                <a:lnTo>
                  <a:pt x="35813" y="28955"/>
                </a:lnTo>
                <a:lnTo>
                  <a:pt x="36575" y="28955"/>
                </a:lnTo>
                <a:lnTo>
                  <a:pt x="36575" y="25145"/>
                </a:lnTo>
                <a:lnTo>
                  <a:pt x="37337" y="25145"/>
                </a:lnTo>
                <a:lnTo>
                  <a:pt x="37337" y="23621"/>
                </a:lnTo>
                <a:lnTo>
                  <a:pt x="38099" y="23621"/>
                </a:lnTo>
                <a:lnTo>
                  <a:pt x="38099" y="20573"/>
                </a:lnTo>
                <a:lnTo>
                  <a:pt x="38861" y="20573"/>
                </a:lnTo>
                <a:lnTo>
                  <a:pt x="40385" y="19811"/>
                </a:lnTo>
                <a:lnTo>
                  <a:pt x="40385" y="18287"/>
                </a:lnTo>
                <a:lnTo>
                  <a:pt x="41147" y="18287"/>
                </a:lnTo>
                <a:lnTo>
                  <a:pt x="45719" y="13715"/>
                </a:lnTo>
                <a:lnTo>
                  <a:pt x="51053" y="10667"/>
                </a:lnTo>
                <a:lnTo>
                  <a:pt x="53339" y="9905"/>
                </a:lnTo>
                <a:lnTo>
                  <a:pt x="67817" y="9143"/>
                </a:lnTo>
                <a:lnTo>
                  <a:pt x="67817" y="9905"/>
                </a:lnTo>
                <a:lnTo>
                  <a:pt x="70865" y="10667"/>
                </a:lnTo>
                <a:lnTo>
                  <a:pt x="81954" y="18952"/>
                </a:lnTo>
                <a:lnTo>
                  <a:pt x="87015" y="30113"/>
                </a:lnTo>
                <a:lnTo>
                  <a:pt x="89915" y="119633"/>
                </a:lnTo>
                <a:lnTo>
                  <a:pt x="89915" y="157980"/>
                </a:lnTo>
                <a:lnTo>
                  <a:pt x="90832" y="157875"/>
                </a:lnTo>
                <a:lnTo>
                  <a:pt x="94170" y="158165"/>
                </a:lnTo>
                <a:lnTo>
                  <a:pt x="102107" y="150113"/>
                </a:lnTo>
                <a:lnTo>
                  <a:pt x="102107" y="148589"/>
                </a:lnTo>
                <a:lnTo>
                  <a:pt x="102869" y="148589"/>
                </a:lnTo>
                <a:lnTo>
                  <a:pt x="106679" y="144779"/>
                </a:lnTo>
                <a:lnTo>
                  <a:pt x="106679" y="143255"/>
                </a:lnTo>
                <a:lnTo>
                  <a:pt x="107441" y="143255"/>
                </a:lnTo>
                <a:lnTo>
                  <a:pt x="108203" y="142493"/>
                </a:lnTo>
                <a:lnTo>
                  <a:pt x="108203" y="140207"/>
                </a:lnTo>
                <a:lnTo>
                  <a:pt x="109727" y="140207"/>
                </a:lnTo>
                <a:lnTo>
                  <a:pt x="109727" y="138683"/>
                </a:lnTo>
                <a:lnTo>
                  <a:pt x="110489" y="138683"/>
                </a:lnTo>
                <a:lnTo>
                  <a:pt x="111251" y="137921"/>
                </a:lnTo>
                <a:lnTo>
                  <a:pt x="111251" y="136397"/>
                </a:lnTo>
                <a:lnTo>
                  <a:pt x="112013" y="136397"/>
                </a:lnTo>
                <a:lnTo>
                  <a:pt x="112013" y="134111"/>
                </a:lnTo>
                <a:lnTo>
                  <a:pt x="112775" y="134111"/>
                </a:lnTo>
                <a:lnTo>
                  <a:pt x="114299" y="133349"/>
                </a:lnTo>
                <a:lnTo>
                  <a:pt x="114299" y="131063"/>
                </a:lnTo>
                <a:lnTo>
                  <a:pt x="115061" y="131063"/>
                </a:lnTo>
                <a:lnTo>
                  <a:pt x="115061" y="128015"/>
                </a:lnTo>
                <a:lnTo>
                  <a:pt x="115823" y="128015"/>
                </a:lnTo>
                <a:lnTo>
                  <a:pt x="115823" y="124967"/>
                </a:lnTo>
                <a:lnTo>
                  <a:pt x="116585" y="124967"/>
                </a:lnTo>
                <a:lnTo>
                  <a:pt x="116585" y="122681"/>
                </a:lnTo>
                <a:lnTo>
                  <a:pt x="117347" y="122681"/>
                </a:lnTo>
                <a:lnTo>
                  <a:pt x="117347" y="119633"/>
                </a:lnTo>
                <a:lnTo>
                  <a:pt x="118871" y="119633"/>
                </a:lnTo>
                <a:lnTo>
                  <a:pt x="118871" y="115823"/>
                </a:lnTo>
                <a:lnTo>
                  <a:pt x="119633" y="115823"/>
                </a:lnTo>
                <a:lnTo>
                  <a:pt x="119633" y="110489"/>
                </a:lnTo>
                <a:lnTo>
                  <a:pt x="120395" y="110489"/>
                </a:lnTo>
                <a:lnTo>
                  <a:pt x="120395" y="103631"/>
                </a:lnTo>
                <a:lnTo>
                  <a:pt x="121157" y="103631"/>
                </a:lnTo>
                <a:close/>
              </a:path>
              <a:path w="121285" h="163829">
                <a:moveTo>
                  <a:pt x="33582" y="102433"/>
                </a:moveTo>
                <a:lnTo>
                  <a:pt x="33395" y="90588"/>
                </a:lnTo>
                <a:lnTo>
                  <a:pt x="32765" y="78485"/>
                </a:lnTo>
                <a:lnTo>
                  <a:pt x="32765" y="158800"/>
                </a:lnTo>
                <a:lnTo>
                  <a:pt x="33261" y="158998"/>
                </a:lnTo>
                <a:lnTo>
                  <a:pt x="33261" y="114661"/>
                </a:lnTo>
                <a:lnTo>
                  <a:pt x="33582" y="102433"/>
                </a:lnTo>
                <a:close/>
              </a:path>
              <a:path w="121285" h="163829">
                <a:moveTo>
                  <a:pt x="89915" y="157980"/>
                </a:moveTo>
                <a:lnTo>
                  <a:pt x="89915" y="119633"/>
                </a:lnTo>
                <a:lnTo>
                  <a:pt x="88391" y="119633"/>
                </a:lnTo>
                <a:lnTo>
                  <a:pt x="88391" y="128015"/>
                </a:lnTo>
                <a:lnTo>
                  <a:pt x="87629" y="128015"/>
                </a:lnTo>
                <a:lnTo>
                  <a:pt x="87629" y="132587"/>
                </a:lnTo>
                <a:lnTo>
                  <a:pt x="86867" y="132587"/>
                </a:lnTo>
                <a:lnTo>
                  <a:pt x="86867" y="136397"/>
                </a:lnTo>
                <a:lnTo>
                  <a:pt x="86105" y="136397"/>
                </a:lnTo>
                <a:lnTo>
                  <a:pt x="86105" y="137921"/>
                </a:lnTo>
                <a:lnTo>
                  <a:pt x="85343" y="137921"/>
                </a:lnTo>
                <a:lnTo>
                  <a:pt x="85343" y="139445"/>
                </a:lnTo>
                <a:lnTo>
                  <a:pt x="84581" y="139445"/>
                </a:lnTo>
                <a:lnTo>
                  <a:pt x="84581" y="142493"/>
                </a:lnTo>
                <a:lnTo>
                  <a:pt x="83057" y="143255"/>
                </a:lnTo>
                <a:lnTo>
                  <a:pt x="82295" y="143255"/>
                </a:lnTo>
                <a:lnTo>
                  <a:pt x="82295" y="144779"/>
                </a:lnTo>
                <a:lnTo>
                  <a:pt x="76199" y="151637"/>
                </a:lnTo>
                <a:lnTo>
                  <a:pt x="70865" y="153923"/>
                </a:lnTo>
                <a:lnTo>
                  <a:pt x="67817" y="154685"/>
                </a:lnTo>
                <a:lnTo>
                  <a:pt x="55625" y="154685"/>
                </a:lnTo>
                <a:lnTo>
                  <a:pt x="33261" y="114661"/>
                </a:lnTo>
                <a:lnTo>
                  <a:pt x="33261" y="158998"/>
                </a:lnTo>
                <a:lnTo>
                  <a:pt x="35813" y="160019"/>
                </a:lnTo>
                <a:lnTo>
                  <a:pt x="41147" y="162305"/>
                </a:lnTo>
                <a:lnTo>
                  <a:pt x="44195" y="163067"/>
                </a:lnTo>
                <a:lnTo>
                  <a:pt x="48767" y="163829"/>
                </a:lnTo>
                <a:lnTo>
                  <a:pt x="73151" y="163702"/>
                </a:lnTo>
                <a:lnTo>
                  <a:pt x="81533" y="162305"/>
                </a:lnTo>
                <a:lnTo>
                  <a:pt x="89915" y="157980"/>
                </a:lnTo>
                <a:close/>
              </a:path>
            </a:pathLst>
          </a:custGeom>
          <a:solidFill>
            <a:srgbClr val="000000"/>
          </a:solidFill>
        </p:spPr>
        <p:txBody>
          <a:bodyPr wrap="square" lIns="0" tIns="0" rIns="0" bIns="0" rtlCol="0"/>
          <a:lstStyle/>
          <a:p>
            <a:endParaRPr/>
          </a:p>
        </p:txBody>
      </p:sp>
      <p:sp>
        <p:nvSpPr>
          <p:cNvPr id="32" name="object 32"/>
          <p:cNvSpPr/>
          <p:nvPr/>
        </p:nvSpPr>
        <p:spPr>
          <a:xfrm>
            <a:off x="4349275" y="4342137"/>
            <a:ext cx="142264" cy="52974"/>
          </a:xfrm>
          <a:custGeom>
            <a:avLst/>
            <a:gdLst/>
            <a:ahLst/>
            <a:cxnLst/>
            <a:rect l="l" t="t" r="r" b="b"/>
            <a:pathLst>
              <a:path w="166370" h="58420">
                <a:moveTo>
                  <a:pt x="166116" y="56388"/>
                </a:moveTo>
                <a:lnTo>
                  <a:pt x="165354" y="50292"/>
                </a:lnTo>
                <a:lnTo>
                  <a:pt x="164592" y="48768"/>
                </a:lnTo>
                <a:lnTo>
                  <a:pt x="164592" y="48006"/>
                </a:lnTo>
                <a:lnTo>
                  <a:pt x="3810" y="48768"/>
                </a:lnTo>
                <a:lnTo>
                  <a:pt x="2286" y="50292"/>
                </a:lnTo>
                <a:lnTo>
                  <a:pt x="1524" y="50292"/>
                </a:lnTo>
                <a:lnTo>
                  <a:pt x="1524" y="52578"/>
                </a:lnTo>
                <a:lnTo>
                  <a:pt x="0" y="53340"/>
                </a:lnTo>
                <a:lnTo>
                  <a:pt x="1524" y="55626"/>
                </a:lnTo>
                <a:lnTo>
                  <a:pt x="3048" y="57150"/>
                </a:lnTo>
                <a:lnTo>
                  <a:pt x="8382" y="57912"/>
                </a:lnTo>
                <a:lnTo>
                  <a:pt x="158496" y="57912"/>
                </a:lnTo>
                <a:lnTo>
                  <a:pt x="164592" y="57150"/>
                </a:lnTo>
                <a:lnTo>
                  <a:pt x="166116" y="56388"/>
                </a:lnTo>
                <a:close/>
              </a:path>
              <a:path w="166370" h="58420">
                <a:moveTo>
                  <a:pt x="166116" y="7620"/>
                </a:moveTo>
                <a:lnTo>
                  <a:pt x="165354" y="1524"/>
                </a:lnTo>
                <a:lnTo>
                  <a:pt x="164592" y="762"/>
                </a:lnTo>
                <a:lnTo>
                  <a:pt x="164592" y="0"/>
                </a:lnTo>
                <a:lnTo>
                  <a:pt x="3810" y="762"/>
                </a:lnTo>
                <a:lnTo>
                  <a:pt x="2286" y="1524"/>
                </a:lnTo>
                <a:lnTo>
                  <a:pt x="1524" y="1524"/>
                </a:lnTo>
                <a:lnTo>
                  <a:pt x="1524" y="4572"/>
                </a:lnTo>
                <a:lnTo>
                  <a:pt x="0" y="5334"/>
                </a:lnTo>
                <a:lnTo>
                  <a:pt x="1524" y="6858"/>
                </a:lnTo>
                <a:lnTo>
                  <a:pt x="3048" y="9144"/>
                </a:lnTo>
                <a:lnTo>
                  <a:pt x="9144" y="9906"/>
                </a:lnTo>
                <a:lnTo>
                  <a:pt x="158496" y="9906"/>
                </a:lnTo>
                <a:lnTo>
                  <a:pt x="164592" y="9144"/>
                </a:lnTo>
                <a:lnTo>
                  <a:pt x="166116" y="7620"/>
                </a:lnTo>
                <a:close/>
              </a:path>
            </a:pathLst>
          </a:custGeom>
          <a:solidFill>
            <a:srgbClr val="000000"/>
          </a:solidFill>
        </p:spPr>
        <p:txBody>
          <a:bodyPr wrap="square" lIns="0" tIns="0" rIns="0" bIns="0" rtlCol="0"/>
          <a:lstStyle/>
          <a:p>
            <a:endParaRPr/>
          </a:p>
        </p:txBody>
      </p:sp>
      <p:sp>
        <p:nvSpPr>
          <p:cNvPr id="33" name="object 33"/>
          <p:cNvSpPr/>
          <p:nvPr/>
        </p:nvSpPr>
        <p:spPr>
          <a:xfrm>
            <a:off x="4572119" y="4277876"/>
            <a:ext cx="103712" cy="148561"/>
          </a:xfrm>
          <a:custGeom>
            <a:avLst/>
            <a:gdLst/>
            <a:ahLst/>
            <a:cxnLst/>
            <a:rect l="l" t="t" r="r" b="b"/>
            <a:pathLst>
              <a:path w="121285" h="163829">
                <a:moveTo>
                  <a:pt x="121157" y="103631"/>
                </a:moveTo>
                <a:lnTo>
                  <a:pt x="118538" y="49366"/>
                </a:lnTo>
                <a:lnTo>
                  <a:pt x="101478" y="14371"/>
                </a:lnTo>
                <a:lnTo>
                  <a:pt x="73151" y="761"/>
                </a:lnTo>
                <a:lnTo>
                  <a:pt x="73151" y="0"/>
                </a:lnTo>
                <a:lnTo>
                  <a:pt x="38698" y="3654"/>
                </a:lnTo>
                <a:lnTo>
                  <a:pt x="29804" y="7526"/>
                </a:lnTo>
                <a:lnTo>
                  <a:pt x="19049" y="15239"/>
                </a:lnTo>
                <a:lnTo>
                  <a:pt x="18287" y="15239"/>
                </a:lnTo>
                <a:lnTo>
                  <a:pt x="18287" y="16763"/>
                </a:lnTo>
                <a:lnTo>
                  <a:pt x="16001" y="19811"/>
                </a:lnTo>
                <a:lnTo>
                  <a:pt x="14477" y="19811"/>
                </a:lnTo>
                <a:lnTo>
                  <a:pt x="14477" y="21335"/>
                </a:lnTo>
                <a:lnTo>
                  <a:pt x="13715" y="21335"/>
                </a:lnTo>
                <a:lnTo>
                  <a:pt x="13715" y="23621"/>
                </a:lnTo>
                <a:lnTo>
                  <a:pt x="12953" y="24383"/>
                </a:lnTo>
                <a:lnTo>
                  <a:pt x="12191" y="24383"/>
                </a:lnTo>
                <a:lnTo>
                  <a:pt x="12191" y="25907"/>
                </a:lnTo>
                <a:lnTo>
                  <a:pt x="11429" y="25907"/>
                </a:lnTo>
                <a:lnTo>
                  <a:pt x="11429" y="28193"/>
                </a:lnTo>
                <a:lnTo>
                  <a:pt x="10667" y="28193"/>
                </a:lnTo>
                <a:lnTo>
                  <a:pt x="10667" y="29717"/>
                </a:lnTo>
                <a:lnTo>
                  <a:pt x="9143" y="30479"/>
                </a:lnTo>
                <a:lnTo>
                  <a:pt x="8381" y="30479"/>
                </a:lnTo>
                <a:lnTo>
                  <a:pt x="8381" y="33527"/>
                </a:lnTo>
                <a:lnTo>
                  <a:pt x="7619" y="33527"/>
                </a:lnTo>
                <a:lnTo>
                  <a:pt x="7619" y="35813"/>
                </a:lnTo>
                <a:lnTo>
                  <a:pt x="6857" y="35813"/>
                </a:lnTo>
                <a:lnTo>
                  <a:pt x="6857" y="38861"/>
                </a:lnTo>
                <a:lnTo>
                  <a:pt x="6095" y="38861"/>
                </a:lnTo>
                <a:lnTo>
                  <a:pt x="6095" y="41147"/>
                </a:lnTo>
                <a:lnTo>
                  <a:pt x="4571" y="41147"/>
                </a:lnTo>
                <a:lnTo>
                  <a:pt x="4571" y="44195"/>
                </a:lnTo>
                <a:lnTo>
                  <a:pt x="3809" y="44195"/>
                </a:lnTo>
                <a:lnTo>
                  <a:pt x="3809" y="48767"/>
                </a:lnTo>
                <a:lnTo>
                  <a:pt x="3047" y="48767"/>
                </a:lnTo>
                <a:lnTo>
                  <a:pt x="3047" y="54101"/>
                </a:lnTo>
                <a:lnTo>
                  <a:pt x="2285" y="54101"/>
                </a:lnTo>
                <a:lnTo>
                  <a:pt x="2285" y="60197"/>
                </a:lnTo>
                <a:lnTo>
                  <a:pt x="1523" y="60197"/>
                </a:lnTo>
                <a:lnTo>
                  <a:pt x="1523" y="82295"/>
                </a:lnTo>
                <a:lnTo>
                  <a:pt x="0" y="83057"/>
                </a:lnTo>
                <a:lnTo>
                  <a:pt x="1523" y="104393"/>
                </a:lnTo>
                <a:lnTo>
                  <a:pt x="11429" y="137921"/>
                </a:lnTo>
                <a:lnTo>
                  <a:pt x="12953" y="141731"/>
                </a:lnTo>
                <a:lnTo>
                  <a:pt x="13715" y="142493"/>
                </a:lnTo>
                <a:lnTo>
                  <a:pt x="16001" y="145541"/>
                </a:lnTo>
                <a:lnTo>
                  <a:pt x="22097" y="152399"/>
                </a:lnTo>
                <a:lnTo>
                  <a:pt x="23621" y="153161"/>
                </a:lnTo>
                <a:lnTo>
                  <a:pt x="25907" y="154685"/>
                </a:lnTo>
                <a:lnTo>
                  <a:pt x="27431" y="155447"/>
                </a:lnTo>
                <a:lnTo>
                  <a:pt x="28193" y="156971"/>
                </a:lnTo>
                <a:lnTo>
                  <a:pt x="32765" y="158800"/>
                </a:lnTo>
                <a:lnTo>
                  <a:pt x="32765" y="78485"/>
                </a:lnTo>
                <a:lnTo>
                  <a:pt x="33527" y="78485"/>
                </a:lnTo>
                <a:lnTo>
                  <a:pt x="33527" y="41147"/>
                </a:lnTo>
                <a:lnTo>
                  <a:pt x="34289" y="41147"/>
                </a:lnTo>
                <a:lnTo>
                  <a:pt x="34289" y="32003"/>
                </a:lnTo>
                <a:lnTo>
                  <a:pt x="35813" y="32003"/>
                </a:lnTo>
                <a:lnTo>
                  <a:pt x="35813" y="28955"/>
                </a:lnTo>
                <a:lnTo>
                  <a:pt x="36575" y="28955"/>
                </a:lnTo>
                <a:lnTo>
                  <a:pt x="36575" y="25145"/>
                </a:lnTo>
                <a:lnTo>
                  <a:pt x="37337" y="25145"/>
                </a:lnTo>
                <a:lnTo>
                  <a:pt x="37337" y="23621"/>
                </a:lnTo>
                <a:lnTo>
                  <a:pt x="38099" y="23621"/>
                </a:lnTo>
                <a:lnTo>
                  <a:pt x="38099" y="20573"/>
                </a:lnTo>
                <a:lnTo>
                  <a:pt x="38861" y="20573"/>
                </a:lnTo>
                <a:lnTo>
                  <a:pt x="40385" y="19811"/>
                </a:lnTo>
                <a:lnTo>
                  <a:pt x="40385" y="18287"/>
                </a:lnTo>
                <a:lnTo>
                  <a:pt x="41147" y="18287"/>
                </a:lnTo>
                <a:lnTo>
                  <a:pt x="45719" y="13715"/>
                </a:lnTo>
                <a:lnTo>
                  <a:pt x="51053" y="10667"/>
                </a:lnTo>
                <a:lnTo>
                  <a:pt x="53339" y="9905"/>
                </a:lnTo>
                <a:lnTo>
                  <a:pt x="67817" y="9143"/>
                </a:lnTo>
                <a:lnTo>
                  <a:pt x="67817" y="9905"/>
                </a:lnTo>
                <a:lnTo>
                  <a:pt x="70865" y="10667"/>
                </a:lnTo>
                <a:lnTo>
                  <a:pt x="81954" y="18952"/>
                </a:lnTo>
                <a:lnTo>
                  <a:pt x="87015" y="30113"/>
                </a:lnTo>
                <a:lnTo>
                  <a:pt x="89915" y="119633"/>
                </a:lnTo>
                <a:lnTo>
                  <a:pt x="89915" y="157980"/>
                </a:lnTo>
                <a:lnTo>
                  <a:pt x="90832" y="157875"/>
                </a:lnTo>
                <a:lnTo>
                  <a:pt x="94170" y="158165"/>
                </a:lnTo>
                <a:lnTo>
                  <a:pt x="102107" y="150113"/>
                </a:lnTo>
                <a:lnTo>
                  <a:pt x="102107" y="148589"/>
                </a:lnTo>
                <a:lnTo>
                  <a:pt x="102869" y="148589"/>
                </a:lnTo>
                <a:lnTo>
                  <a:pt x="106679" y="144779"/>
                </a:lnTo>
                <a:lnTo>
                  <a:pt x="106679" y="143255"/>
                </a:lnTo>
                <a:lnTo>
                  <a:pt x="107441" y="143255"/>
                </a:lnTo>
                <a:lnTo>
                  <a:pt x="108203" y="142493"/>
                </a:lnTo>
                <a:lnTo>
                  <a:pt x="108203" y="140207"/>
                </a:lnTo>
                <a:lnTo>
                  <a:pt x="109727" y="140207"/>
                </a:lnTo>
                <a:lnTo>
                  <a:pt x="109727" y="138683"/>
                </a:lnTo>
                <a:lnTo>
                  <a:pt x="110489" y="138683"/>
                </a:lnTo>
                <a:lnTo>
                  <a:pt x="111251" y="137921"/>
                </a:lnTo>
                <a:lnTo>
                  <a:pt x="111251" y="136397"/>
                </a:lnTo>
                <a:lnTo>
                  <a:pt x="112013" y="136397"/>
                </a:lnTo>
                <a:lnTo>
                  <a:pt x="112013" y="134111"/>
                </a:lnTo>
                <a:lnTo>
                  <a:pt x="112775" y="134111"/>
                </a:lnTo>
                <a:lnTo>
                  <a:pt x="114299" y="133349"/>
                </a:lnTo>
                <a:lnTo>
                  <a:pt x="114299" y="131063"/>
                </a:lnTo>
                <a:lnTo>
                  <a:pt x="115061" y="131063"/>
                </a:lnTo>
                <a:lnTo>
                  <a:pt x="115061" y="128015"/>
                </a:lnTo>
                <a:lnTo>
                  <a:pt x="115823" y="128015"/>
                </a:lnTo>
                <a:lnTo>
                  <a:pt x="115823" y="124967"/>
                </a:lnTo>
                <a:lnTo>
                  <a:pt x="116585" y="124967"/>
                </a:lnTo>
                <a:lnTo>
                  <a:pt x="116585" y="122681"/>
                </a:lnTo>
                <a:lnTo>
                  <a:pt x="117347" y="122681"/>
                </a:lnTo>
                <a:lnTo>
                  <a:pt x="117347" y="119633"/>
                </a:lnTo>
                <a:lnTo>
                  <a:pt x="118871" y="119633"/>
                </a:lnTo>
                <a:lnTo>
                  <a:pt x="118871" y="115823"/>
                </a:lnTo>
                <a:lnTo>
                  <a:pt x="119633" y="115823"/>
                </a:lnTo>
                <a:lnTo>
                  <a:pt x="119633" y="110489"/>
                </a:lnTo>
                <a:lnTo>
                  <a:pt x="120395" y="110489"/>
                </a:lnTo>
                <a:lnTo>
                  <a:pt x="120395" y="103631"/>
                </a:lnTo>
                <a:lnTo>
                  <a:pt x="121157" y="103631"/>
                </a:lnTo>
                <a:close/>
              </a:path>
              <a:path w="121285" h="163829">
                <a:moveTo>
                  <a:pt x="33582" y="102433"/>
                </a:moveTo>
                <a:lnTo>
                  <a:pt x="33395" y="90588"/>
                </a:lnTo>
                <a:lnTo>
                  <a:pt x="32765" y="78485"/>
                </a:lnTo>
                <a:lnTo>
                  <a:pt x="32765" y="158800"/>
                </a:lnTo>
                <a:lnTo>
                  <a:pt x="33261" y="158998"/>
                </a:lnTo>
                <a:lnTo>
                  <a:pt x="33261" y="114661"/>
                </a:lnTo>
                <a:lnTo>
                  <a:pt x="33582" y="102433"/>
                </a:lnTo>
                <a:close/>
              </a:path>
              <a:path w="121285" h="163829">
                <a:moveTo>
                  <a:pt x="89915" y="157980"/>
                </a:moveTo>
                <a:lnTo>
                  <a:pt x="89915" y="119633"/>
                </a:lnTo>
                <a:lnTo>
                  <a:pt x="88391" y="119633"/>
                </a:lnTo>
                <a:lnTo>
                  <a:pt x="88391" y="128015"/>
                </a:lnTo>
                <a:lnTo>
                  <a:pt x="87629" y="128015"/>
                </a:lnTo>
                <a:lnTo>
                  <a:pt x="87629" y="132587"/>
                </a:lnTo>
                <a:lnTo>
                  <a:pt x="86867" y="132587"/>
                </a:lnTo>
                <a:lnTo>
                  <a:pt x="86867" y="136397"/>
                </a:lnTo>
                <a:lnTo>
                  <a:pt x="86105" y="136397"/>
                </a:lnTo>
                <a:lnTo>
                  <a:pt x="86105" y="137921"/>
                </a:lnTo>
                <a:lnTo>
                  <a:pt x="85343" y="137921"/>
                </a:lnTo>
                <a:lnTo>
                  <a:pt x="85343" y="139445"/>
                </a:lnTo>
                <a:lnTo>
                  <a:pt x="84581" y="139445"/>
                </a:lnTo>
                <a:lnTo>
                  <a:pt x="84581" y="142493"/>
                </a:lnTo>
                <a:lnTo>
                  <a:pt x="83057" y="143255"/>
                </a:lnTo>
                <a:lnTo>
                  <a:pt x="82295" y="143255"/>
                </a:lnTo>
                <a:lnTo>
                  <a:pt x="82295" y="144779"/>
                </a:lnTo>
                <a:lnTo>
                  <a:pt x="76199" y="151637"/>
                </a:lnTo>
                <a:lnTo>
                  <a:pt x="70865" y="153923"/>
                </a:lnTo>
                <a:lnTo>
                  <a:pt x="67817" y="154685"/>
                </a:lnTo>
                <a:lnTo>
                  <a:pt x="55625" y="154685"/>
                </a:lnTo>
                <a:lnTo>
                  <a:pt x="33261" y="114661"/>
                </a:lnTo>
                <a:lnTo>
                  <a:pt x="33261" y="158998"/>
                </a:lnTo>
                <a:lnTo>
                  <a:pt x="35813" y="160019"/>
                </a:lnTo>
                <a:lnTo>
                  <a:pt x="41147" y="162305"/>
                </a:lnTo>
                <a:lnTo>
                  <a:pt x="44195" y="163067"/>
                </a:lnTo>
                <a:lnTo>
                  <a:pt x="48767" y="163829"/>
                </a:lnTo>
                <a:lnTo>
                  <a:pt x="73151" y="163702"/>
                </a:lnTo>
                <a:lnTo>
                  <a:pt x="81533" y="162305"/>
                </a:lnTo>
                <a:lnTo>
                  <a:pt x="89915" y="157980"/>
                </a:lnTo>
                <a:close/>
              </a:path>
            </a:pathLst>
          </a:custGeom>
          <a:solidFill>
            <a:srgbClr val="000000"/>
          </a:solidFill>
        </p:spPr>
        <p:txBody>
          <a:bodyPr wrap="square" lIns="0" tIns="0" rIns="0" bIns="0" rtlCol="0"/>
          <a:lstStyle/>
          <a:p>
            <a:endParaRPr/>
          </a:p>
        </p:txBody>
      </p:sp>
      <p:sp>
        <p:nvSpPr>
          <p:cNvPr id="34" name="object 34"/>
          <p:cNvSpPr/>
          <p:nvPr/>
        </p:nvSpPr>
        <p:spPr>
          <a:xfrm>
            <a:off x="1306343" y="4988893"/>
            <a:ext cx="436566" cy="153398"/>
          </a:xfrm>
          <a:prstGeom prst="rect">
            <a:avLst/>
          </a:prstGeom>
          <a:blipFill>
            <a:blip r:embed="rId9" cstate="print"/>
            <a:stretch>
              <a:fillRect/>
            </a:stretch>
          </a:blipFill>
        </p:spPr>
        <p:txBody>
          <a:bodyPr wrap="square" lIns="0" tIns="0" rIns="0" bIns="0" rtlCol="0"/>
          <a:lstStyle/>
          <a:p>
            <a:endParaRPr/>
          </a:p>
        </p:txBody>
      </p:sp>
      <p:sp>
        <p:nvSpPr>
          <p:cNvPr id="35" name="object 35"/>
          <p:cNvSpPr/>
          <p:nvPr/>
        </p:nvSpPr>
        <p:spPr>
          <a:xfrm>
            <a:off x="1824359" y="4984059"/>
            <a:ext cx="285397" cy="158235"/>
          </a:xfrm>
          <a:prstGeom prst="rect">
            <a:avLst/>
          </a:prstGeom>
          <a:blipFill>
            <a:blip r:embed="rId10" cstate="print"/>
            <a:stretch>
              <a:fillRect/>
            </a:stretch>
          </a:blipFill>
        </p:spPr>
        <p:txBody>
          <a:bodyPr wrap="square" lIns="0" tIns="0" rIns="0" bIns="0" rtlCol="0"/>
          <a:lstStyle/>
          <a:p>
            <a:endParaRPr/>
          </a:p>
        </p:txBody>
      </p:sp>
      <p:sp>
        <p:nvSpPr>
          <p:cNvPr id="36" name="object 36"/>
          <p:cNvSpPr/>
          <p:nvPr/>
        </p:nvSpPr>
        <p:spPr>
          <a:xfrm>
            <a:off x="2193158" y="4984059"/>
            <a:ext cx="531699" cy="158235"/>
          </a:xfrm>
          <a:prstGeom prst="rect">
            <a:avLst/>
          </a:prstGeom>
          <a:blipFill>
            <a:blip r:embed="rId11" cstate="print"/>
            <a:stretch>
              <a:fillRect/>
            </a:stretch>
          </a:blipFill>
        </p:spPr>
        <p:txBody>
          <a:bodyPr wrap="square" lIns="0" tIns="0" rIns="0" bIns="0" rtlCol="0"/>
          <a:lstStyle/>
          <a:p>
            <a:endParaRPr/>
          </a:p>
        </p:txBody>
      </p:sp>
      <p:sp>
        <p:nvSpPr>
          <p:cNvPr id="37" name="object 37"/>
          <p:cNvSpPr/>
          <p:nvPr/>
        </p:nvSpPr>
        <p:spPr>
          <a:xfrm>
            <a:off x="2808266" y="5000640"/>
            <a:ext cx="436565" cy="142148"/>
          </a:xfrm>
          <a:prstGeom prst="rect">
            <a:avLst/>
          </a:prstGeom>
          <a:blipFill>
            <a:blip r:embed="rId12" cstate="print"/>
            <a:stretch>
              <a:fillRect/>
            </a:stretch>
          </a:blipFill>
        </p:spPr>
        <p:txBody>
          <a:bodyPr wrap="square" lIns="0" tIns="0" rIns="0" bIns="0" rtlCol="0"/>
          <a:lstStyle/>
          <a:p>
            <a:endParaRPr/>
          </a:p>
        </p:txBody>
      </p:sp>
      <p:sp>
        <p:nvSpPr>
          <p:cNvPr id="38" name="object 38"/>
          <p:cNvSpPr/>
          <p:nvPr/>
        </p:nvSpPr>
        <p:spPr>
          <a:xfrm>
            <a:off x="3328888" y="4988895"/>
            <a:ext cx="128363" cy="153895"/>
          </a:xfrm>
          <a:prstGeom prst="rect">
            <a:avLst/>
          </a:prstGeom>
          <a:blipFill>
            <a:blip r:embed="rId13" cstate="print"/>
            <a:stretch>
              <a:fillRect/>
            </a:stretch>
          </a:blipFill>
        </p:spPr>
        <p:txBody>
          <a:bodyPr wrap="square" lIns="0" tIns="0" rIns="0" bIns="0" rtlCol="0"/>
          <a:lstStyle/>
          <a:p>
            <a:endParaRPr/>
          </a:p>
        </p:txBody>
      </p:sp>
      <p:sp>
        <p:nvSpPr>
          <p:cNvPr id="39" name="object 39"/>
          <p:cNvSpPr/>
          <p:nvPr/>
        </p:nvSpPr>
        <p:spPr>
          <a:xfrm>
            <a:off x="3542610" y="4980604"/>
            <a:ext cx="1087505" cy="204531"/>
          </a:xfrm>
          <a:prstGeom prst="rect">
            <a:avLst/>
          </a:prstGeom>
          <a:blipFill>
            <a:blip r:embed="rId14" cstate="print"/>
            <a:stretch>
              <a:fillRect/>
            </a:stretch>
          </a:blipFill>
        </p:spPr>
        <p:txBody>
          <a:bodyPr wrap="square" lIns="0" tIns="0" rIns="0" bIns="0" rtlCol="0"/>
          <a:lstStyle/>
          <a:p>
            <a:endParaRPr/>
          </a:p>
        </p:txBody>
      </p:sp>
      <p:sp>
        <p:nvSpPr>
          <p:cNvPr id="40" name="object 40"/>
          <p:cNvSpPr/>
          <p:nvPr/>
        </p:nvSpPr>
        <p:spPr>
          <a:xfrm>
            <a:off x="4712866" y="4984059"/>
            <a:ext cx="1114862" cy="199003"/>
          </a:xfrm>
          <a:prstGeom prst="rect">
            <a:avLst/>
          </a:prstGeom>
          <a:blipFill>
            <a:blip r:embed="rId15" cstate="print"/>
            <a:stretch>
              <a:fillRect/>
            </a:stretch>
          </a:blipFill>
        </p:spPr>
        <p:txBody>
          <a:bodyPr wrap="square" lIns="0" tIns="0" rIns="0" bIns="0" rtlCol="0"/>
          <a:lstStyle/>
          <a:p>
            <a:endParaRPr/>
          </a:p>
        </p:txBody>
      </p:sp>
      <p:sp>
        <p:nvSpPr>
          <p:cNvPr id="41" name="object 41"/>
          <p:cNvSpPr/>
          <p:nvPr/>
        </p:nvSpPr>
        <p:spPr>
          <a:xfrm>
            <a:off x="5917009" y="4980601"/>
            <a:ext cx="175919" cy="161690"/>
          </a:xfrm>
          <a:prstGeom prst="rect">
            <a:avLst/>
          </a:prstGeom>
          <a:blipFill>
            <a:blip r:embed="rId16" cstate="print"/>
            <a:stretch>
              <a:fillRect/>
            </a:stretch>
          </a:blipFill>
        </p:spPr>
        <p:txBody>
          <a:bodyPr wrap="square" lIns="0" tIns="0" rIns="0" bIns="0" rtlCol="0"/>
          <a:lstStyle/>
          <a:p>
            <a:endParaRPr/>
          </a:p>
        </p:txBody>
      </p:sp>
      <p:sp>
        <p:nvSpPr>
          <p:cNvPr id="42" name="object 42"/>
          <p:cNvSpPr/>
          <p:nvPr/>
        </p:nvSpPr>
        <p:spPr>
          <a:xfrm>
            <a:off x="6156792" y="4984059"/>
            <a:ext cx="284734" cy="158235"/>
          </a:xfrm>
          <a:prstGeom prst="rect">
            <a:avLst/>
          </a:prstGeom>
          <a:blipFill>
            <a:blip r:embed="rId17" cstate="print"/>
            <a:stretch>
              <a:fillRect/>
            </a:stretch>
          </a:blipFill>
        </p:spPr>
        <p:txBody>
          <a:bodyPr wrap="square" lIns="0" tIns="0" rIns="0" bIns="0" rtlCol="0"/>
          <a:lstStyle/>
          <a:p>
            <a:endParaRPr/>
          </a:p>
        </p:txBody>
      </p:sp>
      <p:sp>
        <p:nvSpPr>
          <p:cNvPr id="43" name="object 43"/>
          <p:cNvSpPr/>
          <p:nvPr/>
        </p:nvSpPr>
        <p:spPr>
          <a:xfrm>
            <a:off x="6524939" y="4980601"/>
            <a:ext cx="425488" cy="161690"/>
          </a:xfrm>
          <a:prstGeom prst="rect">
            <a:avLst/>
          </a:prstGeom>
          <a:blipFill>
            <a:blip r:embed="rId18" cstate="print"/>
            <a:stretch>
              <a:fillRect/>
            </a:stretch>
          </a:blipFill>
        </p:spPr>
        <p:txBody>
          <a:bodyPr wrap="square" lIns="0" tIns="0" rIns="0" bIns="0" rtlCol="0"/>
          <a:lstStyle/>
          <a:p>
            <a:endParaRPr/>
          </a:p>
        </p:txBody>
      </p:sp>
      <p:sp>
        <p:nvSpPr>
          <p:cNvPr id="44" name="object 44"/>
          <p:cNvSpPr/>
          <p:nvPr/>
        </p:nvSpPr>
        <p:spPr>
          <a:xfrm>
            <a:off x="7031231" y="4984055"/>
            <a:ext cx="723255" cy="201076"/>
          </a:xfrm>
          <a:prstGeom prst="rect">
            <a:avLst/>
          </a:prstGeom>
          <a:blipFill>
            <a:blip r:embed="rId19" cstate="print"/>
            <a:stretch>
              <a:fillRect/>
            </a:stretch>
          </a:blipFill>
        </p:spPr>
        <p:txBody>
          <a:bodyPr wrap="square" lIns="0" tIns="0" rIns="0" bIns="0" rtlCol="0"/>
          <a:lstStyle/>
          <a:p>
            <a:endParaRPr/>
          </a:p>
        </p:txBody>
      </p:sp>
      <p:sp>
        <p:nvSpPr>
          <p:cNvPr id="47" name="object 13"/>
          <p:cNvSpPr txBox="1">
            <a:spLocks/>
          </p:cNvSpPr>
          <p:nvPr/>
        </p:nvSpPr>
        <p:spPr>
          <a:xfrm>
            <a:off x="662570" y="393046"/>
            <a:ext cx="7819087" cy="864948"/>
          </a:xfrm>
          <a:prstGeom prst="rect">
            <a:avLst/>
          </a:prstGeom>
        </p:spPr>
        <p:txBody>
          <a:bodyPr vert="horz" wrap="square" lIns="0" tIns="186023" rIns="0" bIns="0" rtlCol="0" anchor="ctr">
            <a:spAutoFit/>
          </a:bodyPr>
          <a:lstStyle>
            <a:lvl1pPr algn="ctr" defTabSz="521481" rtl="0" eaLnBrk="1" latinLnBrk="0" hangingPunct="1">
              <a:spcBef>
                <a:spcPct val="0"/>
              </a:spcBef>
              <a:buNone/>
              <a:defRPr sz="5000" kern="1200">
                <a:solidFill>
                  <a:schemeClr val="tx1"/>
                </a:solidFill>
                <a:latin typeface="+mj-lt"/>
                <a:ea typeface="+mj-ea"/>
                <a:cs typeface="+mj-cs"/>
              </a:defRPr>
            </a:lvl1pPr>
          </a:lstStyle>
          <a:p>
            <a:r>
              <a:rPr lang="en-US" sz="4400" dirty="0">
                <a:latin typeface="Arial"/>
                <a:cs typeface="Arial"/>
              </a:rPr>
              <a:t>Real Time Recurrent Learning</a:t>
            </a:r>
          </a:p>
        </p:txBody>
      </p:sp>
    </p:spTree>
    <p:extLst>
      <p:ext uri="{BB962C8B-B14F-4D97-AF65-F5344CB8AC3E}">
        <p14:creationId xmlns:p14="http://schemas.microsoft.com/office/powerpoint/2010/main" val="21903321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1043314" y="423815"/>
            <a:ext cx="7057373" cy="803410"/>
          </a:xfrm>
          <a:prstGeom prst="rect">
            <a:avLst/>
          </a:prstGeom>
        </p:spPr>
        <p:txBody>
          <a:bodyPr vert="horz" wrap="square" lIns="0" tIns="186040" rIns="0" bIns="0" rtlCol="0">
            <a:spAutoFit/>
          </a:bodyPr>
          <a:lstStyle/>
          <a:p>
            <a:r>
              <a:rPr sz="4000" spc="-4" dirty="0">
                <a:latin typeface="Arial"/>
                <a:cs typeface="Arial"/>
              </a:rPr>
              <a:t>Syntacti</a:t>
            </a:r>
            <a:r>
              <a:rPr sz="4000" dirty="0">
                <a:latin typeface="Arial"/>
                <a:cs typeface="Arial"/>
              </a:rPr>
              <a:t>c</a:t>
            </a:r>
            <a:r>
              <a:rPr sz="4000" spc="-9" dirty="0">
                <a:latin typeface="Arial"/>
                <a:cs typeface="Arial"/>
              </a:rPr>
              <a:t> </a:t>
            </a:r>
            <a:r>
              <a:rPr sz="4000" dirty="0">
                <a:latin typeface="Arial"/>
                <a:cs typeface="Arial"/>
              </a:rPr>
              <a:t>Pattern Recognition</a:t>
            </a:r>
          </a:p>
        </p:txBody>
      </p:sp>
      <p:sp>
        <p:nvSpPr>
          <p:cNvPr id="17" name="object 17"/>
          <p:cNvSpPr txBox="1">
            <a:spLocks noGrp="1"/>
          </p:cNvSpPr>
          <p:nvPr>
            <p:ph type="sldNum" sz="quarter" idx="12"/>
          </p:nvPr>
        </p:nvSpPr>
        <p:spPr>
          <a:xfrm>
            <a:off x="7968643" y="6158425"/>
            <a:ext cx="194934" cy="184666"/>
          </a:xfrm>
          <a:prstGeom prst="rect">
            <a:avLst/>
          </a:prstGeom>
        </p:spPr>
        <p:txBody>
          <a:bodyPr vert="horz" wrap="square" lIns="0" tIns="0" rIns="0" bIns="0" rtlCol="0">
            <a:spAutoFit/>
          </a:bodyPr>
          <a:lstStyle/>
          <a:p>
            <a:pPr marL="22255"/>
            <a:fld id="{81D60167-4931-47E6-BA6A-407CBD079E47}" type="slidenum">
              <a:rPr dirty="0"/>
              <a:pPr marL="22255"/>
              <a:t>29</a:t>
            </a:fld>
            <a:endParaRPr dirty="0"/>
          </a:p>
        </p:txBody>
      </p:sp>
      <p:sp>
        <p:nvSpPr>
          <p:cNvPr id="14" name="object 14"/>
          <p:cNvSpPr/>
          <p:nvPr/>
        </p:nvSpPr>
        <p:spPr>
          <a:xfrm>
            <a:off x="920604"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29" y="1764384"/>
            <a:ext cx="7204435" cy="1118500"/>
          </a:xfrm>
          <a:prstGeom prst="rect">
            <a:avLst/>
          </a:prstGeom>
        </p:spPr>
        <p:txBody>
          <a:bodyPr vert="horz" wrap="square" lIns="0" tIns="0" rIns="0" bIns="0" rtlCol="0">
            <a:spAutoFit/>
          </a:bodyPr>
          <a:lstStyle/>
          <a:p>
            <a:pPr marL="411723" marR="4453" indent="-400596">
              <a:lnSpc>
                <a:spcPts val="2796"/>
              </a:lnSpc>
              <a:buClr>
                <a:srgbClr val="9DDAF3"/>
              </a:buClr>
              <a:buSzPct val="83928"/>
              <a:buFont typeface="Wingdings 2"/>
              <a:buChar char=""/>
              <a:tabLst>
                <a:tab pos="411723" algn="l"/>
                <a:tab pos="1832159" algn="l"/>
              </a:tabLst>
            </a:pPr>
            <a:r>
              <a:rPr lang="en-US" sz="2500" u="heavy" dirty="0">
                <a:latin typeface="Arial"/>
                <a:cs typeface="Arial"/>
              </a:rPr>
              <a:t>Problem</a:t>
            </a:r>
            <a:r>
              <a:rPr sz="2500" dirty="0">
                <a:latin typeface="Arial"/>
                <a:cs typeface="Arial"/>
              </a:rPr>
              <a:t>:	</a:t>
            </a:r>
            <a:r>
              <a:rPr sz="2500" spc="-4" dirty="0">
                <a:latin typeface="Arial"/>
                <a:cs typeface="Arial"/>
              </a:rPr>
              <a:t>Give</a:t>
            </a:r>
            <a:r>
              <a:rPr sz="2500" dirty="0">
                <a:latin typeface="Arial"/>
                <a:cs typeface="Arial"/>
              </a:rPr>
              <a:t>n</a:t>
            </a:r>
            <a:r>
              <a:rPr sz="2500" spc="-13" dirty="0">
                <a:latin typeface="Arial"/>
                <a:cs typeface="Arial"/>
              </a:rPr>
              <a:t> </a:t>
            </a:r>
            <a:r>
              <a:rPr sz="2500" dirty="0">
                <a:latin typeface="Arial"/>
                <a:cs typeface="Arial"/>
              </a:rPr>
              <a:t>a</a:t>
            </a:r>
            <a:r>
              <a:rPr sz="2500" spc="-4" dirty="0">
                <a:latin typeface="Arial"/>
                <a:cs typeface="Arial"/>
              </a:rPr>
              <a:t> se</a:t>
            </a:r>
            <a:r>
              <a:rPr sz="2500" dirty="0">
                <a:latin typeface="Arial"/>
                <a:cs typeface="Arial"/>
              </a:rPr>
              <a:t>t</a:t>
            </a:r>
            <a:r>
              <a:rPr sz="2500" spc="-4" dirty="0">
                <a:latin typeface="Arial"/>
                <a:cs typeface="Arial"/>
              </a:rPr>
              <a:t> o</a:t>
            </a:r>
            <a:r>
              <a:rPr sz="2500" dirty="0">
                <a:latin typeface="Arial"/>
                <a:cs typeface="Arial"/>
              </a:rPr>
              <a:t>f</a:t>
            </a:r>
            <a:r>
              <a:rPr sz="2500" spc="-4" dirty="0">
                <a:latin typeface="Arial"/>
                <a:cs typeface="Arial"/>
              </a:rPr>
              <a:t> positiv</a:t>
            </a:r>
            <a:r>
              <a:rPr sz="2500" dirty="0">
                <a:latin typeface="Arial"/>
                <a:cs typeface="Arial"/>
              </a:rPr>
              <a:t>e</a:t>
            </a:r>
            <a:r>
              <a:rPr sz="2500" spc="4" dirty="0">
                <a:latin typeface="Arial"/>
                <a:cs typeface="Arial"/>
              </a:rPr>
              <a:t> </a:t>
            </a:r>
            <a:r>
              <a:rPr sz="2500" dirty="0">
                <a:latin typeface="Arial"/>
                <a:cs typeface="Arial"/>
              </a:rPr>
              <a:t>and</a:t>
            </a:r>
            <a:r>
              <a:rPr sz="2500" spc="-4" dirty="0">
                <a:latin typeface="Arial"/>
                <a:cs typeface="Arial"/>
              </a:rPr>
              <a:t> </a:t>
            </a:r>
            <a:r>
              <a:rPr sz="2500" dirty="0">
                <a:latin typeface="Arial"/>
                <a:cs typeface="Arial"/>
              </a:rPr>
              <a:t>negative </a:t>
            </a:r>
            <a:r>
              <a:rPr sz="2500" spc="-4" dirty="0">
                <a:latin typeface="Arial"/>
                <a:cs typeface="Arial"/>
              </a:rPr>
              <a:t>trainin</a:t>
            </a:r>
            <a:r>
              <a:rPr sz="2500" dirty="0">
                <a:latin typeface="Arial"/>
                <a:cs typeface="Arial"/>
              </a:rPr>
              <a:t>g</a:t>
            </a:r>
            <a:r>
              <a:rPr sz="2500" spc="-4" dirty="0">
                <a:latin typeface="Arial"/>
                <a:cs typeface="Arial"/>
              </a:rPr>
              <a:t> sequences</a:t>
            </a:r>
            <a:r>
              <a:rPr sz="2500" dirty="0">
                <a:latin typeface="Arial"/>
                <a:cs typeface="Arial"/>
              </a:rPr>
              <a:t>,</a:t>
            </a:r>
            <a:r>
              <a:rPr sz="2500" spc="-9" dirty="0">
                <a:latin typeface="Arial"/>
                <a:cs typeface="Arial"/>
              </a:rPr>
              <a:t> </a:t>
            </a:r>
            <a:r>
              <a:rPr sz="2500" spc="-4" dirty="0">
                <a:latin typeface="Arial"/>
                <a:cs typeface="Arial"/>
              </a:rPr>
              <a:t>describ</a:t>
            </a:r>
            <a:r>
              <a:rPr sz="2500" dirty="0">
                <a:latin typeface="Arial"/>
                <a:cs typeface="Arial"/>
              </a:rPr>
              <a:t>e</a:t>
            </a:r>
            <a:r>
              <a:rPr sz="2500" spc="-4" dirty="0">
                <a:latin typeface="Arial"/>
                <a:cs typeface="Arial"/>
              </a:rPr>
              <a:t> th</a:t>
            </a:r>
            <a:r>
              <a:rPr sz="2500" dirty="0">
                <a:latin typeface="Arial"/>
                <a:cs typeface="Arial"/>
              </a:rPr>
              <a:t>e</a:t>
            </a:r>
            <a:r>
              <a:rPr sz="2500" spc="-13" dirty="0">
                <a:latin typeface="Arial"/>
                <a:cs typeface="Arial"/>
              </a:rPr>
              <a:t> </a:t>
            </a:r>
            <a:r>
              <a:rPr sz="2500" spc="-4" dirty="0">
                <a:latin typeface="Arial"/>
                <a:cs typeface="Arial"/>
              </a:rPr>
              <a:t>discriminating propert</a:t>
            </a:r>
            <a:r>
              <a:rPr sz="2500" dirty="0">
                <a:latin typeface="Arial"/>
                <a:cs typeface="Arial"/>
              </a:rPr>
              <a:t>y</a:t>
            </a:r>
            <a:r>
              <a:rPr sz="2500" spc="-4" dirty="0">
                <a:latin typeface="Arial"/>
                <a:cs typeface="Arial"/>
              </a:rPr>
              <a:t> o</a:t>
            </a:r>
            <a:r>
              <a:rPr sz="2500" dirty="0">
                <a:latin typeface="Arial"/>
                <a:cs typeface="Arial"/>
              </a:rPr>
              <a:t>f</a:t>
            </a:r>
            <a:r>
              <a:rPr sz="2500" spc="-9" dirty="0">
                <a:latin typeface="Arial"/>
                <a:cs typeface="Arial"/>
              </a:rPr>
              <a:t> </a:t>
            </a:r>
            <a:r>
              <a:rPr sz="2500" spc="-4" dirty="0">
                <a:latin typeface="Arial"/>
                <a:cs typeface="Arial"/>
              </a:rPr>
              <a:t>th</a:t>
            </a:r>
            <a:r>
              <a:rPr sz="2500" dirty="0">
                <a:latin typeface="Arial"/>
                <a:cs typeface="Arial"/>
              </a:rPr>
              <a:t>e</a:t>
            </a:r>
            <a:r>
              <a:rPr sz="2500" spc="-9" dirty="0">
                <a:latin typeface="Arial"/>
                <a:cs typeface="Arial"/>
              </a:rPr>
              <a:t> </a:t>
            </a:r>
            <a:r>
              <a:rPr sz="2500" spc="-4" dirty="0">
                <a:latin typeface="Arial"/>
                <a:cs typeface="Arial"/>
              </a:rPr>
              <a:t>two.</a:t>
            </a:r>
            <a:endParaRPr sz="2500" dirty="0">
              <a:latin typeface="Arial"/>
              <a:cs typeface="Arial"/>
            </a:endParaRPr>
          </a:p>
        </p:txBody>
      </p:sp>
      <p:graphicFrame>
        <p:nvGraphicFramePr>
          <p:cNvPr id="16" name="object 16"/>
          <p:cNvGraphicFramePr>
            <a:graphicFrameLocks noGrp="1"/>
          </p:cNvGraphicFramePr>
          <p:nvPr/>
        </p:nvGraphicFramePr>
        <p:xfrm>
          <a:off x="1750831" y="3312513"/>
          <a:ext cx="5017526" cy="2468972"/>
        </p:xfrm>
        <a:graphic>
          <a:graphicData uri="http://schemas.openxmlformats.org/drawingml/2006/table">
            <a:tbl>
              <a:tblPr firstRow="1" bandRow="1">
                <a:tableStyleId>{2D5ABB26-0587-4C30-8999-92F81FD0307C}</a:tableStyleId>
              </a:tblPr>
              <a:tblGrid>
                <a:gridCol w="2468622"/>
                <a:gridCol w="2548904"/>
              </a:tblGrid>
              <a:tr h="548640">
                <a:tc>
                  <a:txBody>
                    <a:bodyPr/>
                    <a:lstStyle/>
                    <a:p>
                      <a:pPr marL="34925">
                        <a:lnSpc>
                          <a:spcPct val="100000"/>
                        </a:lnSpc>
                      </a:pPr>
                      <a:r>
                        <a:rPr sz="1800" b="1" dirty="0">
                          <a:solidFill>
                            <a:srgbClr val="00B050"/>
                          </a:solidFill>
                          <a:latin typeface="Georgia"/>
                          <a:cs typeface="Georgia"/>
                        </a:rPr>
                        <a:t>Positive</a:t>
                      </a:r>
                      <a:r>
                        <a:rPr sz="1800" b="1" spc="-5" dirty="0">
                          <a:solidFill>
                            <a:srgbClr val="00B050"/>
                          </a:solidFill>
                          <a:latin typeface="Georgia"/>
                          <a:cs typeface="Georgia"/>
                        </a:rPr>
                        <a:t> </a:t>
                      </a:r>
                      <a:r>
                        <a:rPr sz="1800" spc="-5" dirty="0">
                          <a:latin typeface="Georgia"/>
                          <a:cs typeface="Georgia"/>
                        </a:rPr>
                        <a:t>Samples</a:t>
                      </a:r>
                      <a:endParaRPr sz="1800">
                        <a:latin typeface="Georgia"/>
                        <a:cs typeface="Georgia"/>
                      </a:endParaRPr>
                    </a:p>
                  </a:txBody>
                  <a:tcPr marL="0" marR="0" marT="0" marB="0">
                    <a:solidFill>
                      <a:srgbClr val="FFFFFF"/>
                    </a:solidFill>
                  </a:tcPr>
                </a:tc>
                <a:tc>
                  <a:txBody>
                    <a:bodyPr/>
                    <a:lstStyle/>
                    <a:p>
                      <a:pPr marL="805180">
                        <a:lnSpc>
                          <a:spcPct val="100000"/>
                        </a:lnSpc>
                      </a:pPr>
                      <a:r>
                        <a:rPr sz="1800" b="1" dirty="0">
                          <a:solidFill>
                            <a:srgbClr val="FF0000"/>
                          </a:solidFill>
                          <a:latin typeface="Georgia"/>
                          <a:cs typeface="Georgia"/>
                        </a:rPr>
                        <a:t>Negative</a:t>
                      </a:r>
                      <a:r>
                        <a:rPr sz="1800" b="1" spc="-25" dirty="0">
                          <a:solidFill>
                            <a:srgbClr val="FF0000"/>
                          </a:solidFill>
                          <a:latin typeface="Georgia"/>
                          <a:cs typeface="Georgia"/>
                        </a:rPr>
                        <a:t> </a:t>
                      </a:r>
                      <a:r>
                        <a:rPr sz="1800" spc="-5" dirty="0">
                          <a:latin typeface="Georgia"/>
                          <a:cs typeface="Georgia"/>
                        </a:rPr>
                        <a:t>Samples</a:t>
                      </a:r>
                      <a:endParaRPr sz="1800">
                        <a:latin typeface="Georgia"/>
                        <a:cs typeface="Georgia"/>
                      </a:endParaRPr>
                    </a:p>
                  </a:txBody>
                  <a:tcPr marL="0" marR="0" marT="0" marB="0">
                    <a:solidFill>
                      <a:srgbClr val="FFFFFF"/>
                    </a:solidFill>
                  </a:tcPr>
                </a:tc>
              </a:tr>
              <a:tr h="317764">
                <a:tc>
                  <a:txBody>
                    <a:bodyPr/>
                    <a:lstStyle/>
                    <a:p>
                      <a:pPr marL="34925">
                        <a:lnSpc>
                          <a:spcPct val="100000"/>
                        </a:lnSpc>
                      </a:pPr>
                      <a:r>
                        <a:rPr sz="1800" dirty="0">
                          <a:latin typeface="Georgia"/>
                          <a:cs typeface="Georgia"/>
                        </a:rPr>
                        <a:t>1</a:t>
                      </a:r>
                      <a:endParaRPr sz="1800">
                        <a:latin typeface="Georgia"/>
                        <a:cs typeface="Georgia"/>
                      </a:endParaRPr>
                    </a:p>
                  </a:txBody>
                  <a:tcPr marL="0" marR="0" marT="0" marB="0">
                    <a:solidFill>
                      <a:srgbClr val="FFFFFF"/>
                    </a:solidFill>
                  </a:tcPr>
                </a:tc>
                <a:tc>
                  <a:txBody>
                    <a:bodyPr/>
                    <a:lstStyle/>
                    <a:p>
                      <a:pPr marL="805180">
                        <a:lnSpc>
                          <a:spcPct val="100000"/>
                        </a:lnSpc>
                      </a:pPr>
                      <a:r>
                        <a:rPr sz="1800" dirty="0">
                          <a:latin typeface="Georgia"/>
                          <a:cs typeface="Georgia"/>
                        </a:rPr>
                        <a:t>10</a:t>
                      </a:r>
                      <a:endParaRPr sz="1800">
                        <a:latin typeface="Georgia"/>
                        <a:cs typeface="Georgia"/>
                      </a:endParaRPr>
                    </a:p>
                  </a:txBody>
                  <a:tcPr marL="0" marR="0" marT="0" marB="0">
                    <a:solidFill>
                      <a:srgbClr val="FFFFFF"/>
                    </a:solidFill>
                  </a:tcPr>
                </a:tc>
              </a:tr>
              <a:tr h="317764">
                <a:tc>
                  <a:txBody>
                    <a:bodyPr/>
                    <a:lstStyle/>
                    <a:p>
                      <a:pPr marL="34925">
                        <a:lnSpc>
                          <a:spcPct val="100000"/>
                        </a:lnSpc>
                      </a:pPr>
                      <a:r>
                        <a:rPr sz="1800" spc="-5" dirty="0">
                          <a:latin typeface="Georgia"/>
                          <a:cs typeface="Georgia"/>
                        </a:rPr>
                        <a:t>11</a:t>
                      </a:r>
                      <a:endParaRPr sz="1800">
                        <a:latin typeface="Georgia"/>
                        <a:cs typeface="Georgia"/>
                      </a:endParaRPr>
                    </a:p>
                  </a:txBody>
                  <a:tcPr marL="0" marR="0" marT="0" marB="0">
                    <a:solidFill>
                      <a:srgbClr val="FFFFFF"/>
                    </a:solidFill>
                  </a:tcPr>
                </a:tc>
                <a:tc>
                  <a:txBody>
                    <a:bodyPr/>
                    <a:lstStyle/>
                    <a:p>
                      <a:pPr marL="805180">
                        <a:lnSpc>
                          <a:spcPct val="100000"/>
                        </a:lnSpc>
                      </a:pPr>
                      <a:r>
                        <a:rPr sz="1800" spc="-5" dirty="0">
                          <a:latin typeface="Georgia"/>
                          <a:cs typeface="Georgia"/>
                        </a:rPr>
                        <a:t>01</a:t>
                      </a:r>
                      <a:endParaRPr sz="1800">
                        <a:latin typeface="Georgia"/>
                        <a:cs typeface="Georgia"/>
                      </a:endParaRPr>
                    </a:p>
                  </a:txBody>
                  <a:tcPr marL="0" marR="0" marT="0" marB="0">
                    <a:solidFill>
                      <a:srgbClr val="FFFFFF"/>
                    </a:solidFill>
                  </a:tcPr>
                </a:tc>
              </a:tr>
              <a:tr h="317764">
                <a:tc>
                  <a:txBody>
                    <a:bodyPr/>
                    <a:lstStyle/>
                    <a:p>
                      <a:pPr marL="34925">
                        <a:lnSpc>
                          <a:spcPct val="100000"/>
                        </a:lnSpc>
                      </a:pPr>
                      <a:r>
                        <a:rPr sz="1800" spc="-5" dirty="0">
                          <a:latin typeface="Georgia"/>
                          <a:cs typeface="Georgia"/>
                        </a:rPr>
                        <a:t>111</a:t>
                      </a:r>
                      <a:endParaRPr sz="1800">
                        <a:latin typeface="Georgia"/>
                        <a:cs typeface="Georgia"/>
                      </a:endParaRPr>
                    </a:p>
                  </a:txBody>
                  <a:tcPr marL="0" marR="0" marT="0" marB="0">
                    <a:solidFill>
                      <a:srgbClr val="FFFFFF"/>
                    </a:solidFill>
                  </a:tcPr>
                </a:tc>
                <a:tc>
                  <a:txBody>
                    <a:bodyPr/>
                    <a:lstStyle/>
                    <a:p>
                      <a:pPr marL="805180">
                        <a:lnSpc>
                          <a:spcPct val="100000"/>
                        </a:lnSpc>
                      </a:pPr>
                      <a:r>
                        <a:rPr sz="1800" spc="-5" dirty="0">
                          <a:latin typeface="Georgia"/>
                          <a:cs typeface="Georgia"/>
                        </a:rPr>
                        <a:t>00</a:t>
                      </a:r>
                      <a:endParaRPr sz="1800">
                        <a:latin typeface="Georgia"/>
                        <a:cs typeface="Georgia"/>
                      </a:endParaRPr>
                    </a:p>
                  </a:txBody>
                  <a:tcPr marL="0" marR="0" marT="0" marB="0">
                    <a:solidFill>
                      <a:srgbClr val="FFFFFF"/>
                    </a:solidFill>
                  </a:tcPr>
                </a:tc>
              </a:tr>
              <a:tr h="317764">
                <a:tc>
                  <a:txBody>
                    <a:bodyPr/>
                    <a:lstStyle/>
                    <a:p>
                      <a:pPr marL="34925">
                        <a:lnSpc>
                          <a:spcPct val="100000"/>
                        </a:lnSpc>
                      </a:pPr>
                      <a:r>
                        <a:rPr sz="1800" spc="-5" dirty="0">
                          <a:latin typeface="Georgia"/>
                          <a:cs typeface="Georgia"/>
                        </a:rPr>
                        <a:t>1111</a:t>
                      </a:r>
                      <a:endParaRPr sz="1800">
                        <a:latin typeface="Georgia"/>
                        <a:cs typeface="Georgia"/>
                      </a:endParaRPr>
                    </a:p>
                  </a:txBody>
                  <a:tcPr marL="0" marR="0" marT="0" marB="0">
                    <a:solidFill>
                      <a:srgbClr val="FFFFFF"/>
                    </a:solidFill>
                  </a:tcPr>
                </a:tc>
                <a:tc>
                  <a:txBody>
                    <a:bodyPr/>
                    <a:lstStyle/>
                    <a:p>
                      <a:pPr marL="805180">
                        <a:lnSpc>
                          <a:spcPct val="100000"/>
                        </a:lnSpc>
                      </a:pPr>
                      <a:r>
                        <a:rPr sz="1800" spc="-5" dirty="0">
                          <a:latin typeface="Georgia"/>
                          <a:cs typeface="Georgia"/>
                        </a:rPr>
                        <a:t>011</a:t>
                      </a:r>
                      <a:endParaRPr sz="1800">
                        <a:latin typeface="Georgia"/>
                        <a:cs typeface="Georgia"/>
                      </a:endParaRPr>
                    </a:p>
                  </a:txBody>
                  <a:tcPr marL="0" marR="0" marT="0" marB="0">
                    <a:solidFill>
                      <a:srgbClr val="FFFFFF"/>
                    </a:solidFill>
                  </a:tcPr>
                </a:tc>
              </a:tr>
              <a:tr h="317764">
                <a:tc>
                  <a:txBody>
                    <a:bodyPr/>
                    <a:lstStyle/>
                    <a:p>
                      <a:pPr marL="34925">
                        <a:lnSpc>
                          <a:spcPct val="100000"/>
                        </a:lnSpc>
                      </a:pPr>
                      <a:r>
                        <a:rPr sz="1800" dirty="0">
                          <a:latin typeface="Georgia"/>
                          <a:cs typeface="Georgia"/>
                        </a:rPr>
                        <a:t>11111</a:t>
                      </a:r>
                      <a:endParaRPr sz="1800">
                        <a:latin typeface="Georgia"/>
                        <a:cs typeface="Georgia"/>
                      </a:endParaRPr>
                    </a:p>
                  </a:txBody>
                  <a:tcPr marL="0" marR="0" marT="0" marB="0">
                    <a:solidFill>
                      <a:srgbClr val="FFFFFF"/>
                    </a:solidFill>
                  </a:tcPr>
                </a:tc>
                <a:tc>
                  <a:txBody>
                    <a:bodyPr/>
                    <a:lstStyle/>
                    <a:p>
                      <a:pPr marL="805815">
                        <a:lnSpc>
                          <a:spcPct val="100000"/>
                        </a:lnSpc>
                      </a:pPr>
                      <a:r>
                        <a:rPr sz="1800" dirty="0">
                          <a:latin typeface="Georgia"/>
                          <a:cs typeface="Georgia"/>
                        </a:rPr>
                        <a:t>110</a:t>
                      </a:r>
                      <a:endParaRPr sz="1800">
                        <a:latin typeface="Georgia"/>
                        <a:cs typeface="Georgia"/>
                      </a:endParaRPr>
                    </a:p>
                  </a:txBody>
                  <a:tcPr marL="0" marR="0" marT="0" marB="0">
                    <a:solidFill>
                      <a:srgbClr val="FFFFFF"/>
                    </a:solidFill>
                  </a:tcPr>
                </a:tc>
              </a:tr>
              <a:tr h="331512">
                <a:tc>
                  <a:txBody>
                    <a:bodyPr/>
                    <a:lstStyle/>
                    <a:p>
                      <a:pPr marL="34925">
                        <a:lnSpc>
                          <a:spcPct val="100000"/>
                        </a:lnSpc>
                      </a:pPr>
                      <a:r>
                        <a:rPr sz="1800" dirty="0">
                          <a:latin typeface="Georgia"/>
                          <a:cs typeface="Georgia"/>
                        </a:rPr>
                        <a:t>111111</a:t>
                      </a:r>
                      <a:endParaRPr sz="1800">
                        <a:latin typeface="Georgia"/>
                        <a:cs typeface="Georgia"/>
                      </a:endParaRPr>
                    </a:p>
                  </a:txBody>
                  <a:tcPr marL="0" marR="0" marT="0" marB="0">
                    <a:solidFill>
                      <a:srgbClr val="FFFFFF"/>
                    </a:solidFill>
                  </a:tcPr>
                </a:tc>
                <a:tc>
                  <a:txBody>
                    <a:bodyPr/>
                    <a:lstStyle/>
                    <a:p>
                      <a:pPr marL="805815">
                        <a:lnSpc>
                          <a:spcPct val="100000"/>
                        </a:lnSpc>
                      </a:pPr>
                      <a:r>
                        <a:rPr sz="1800" dirty="0">
                          <a:latin typeface="Georgia"/>
                          <a:cs typeface="Georgia"/>
                        </a:rPr>
                        <a:t>11111110</a:t>
                      </a:r>
                      <a:endParaRPr sz="1800">
                        <a:latin typeface="Georgia"/>
                        <a:cs typeface="Georgia"/>
                      </a:endParaRPr>
                    </a:p>
                  </a:txBody>
                  <a:tcPr marL="0" marR="0" marT="0" marB="0">
                    <a:solidFill>
                      <a:srgbClr val="FFFFFF"/>
                    </a:solidFill>
                  </a:tcPr>
                </a:tc>
              </a:tr>
            </a:tbl>
          </a:graphicData>
        </a:graphic>
      </p:graphicFrame>
    </p:spTree>
    <p:extLst>
      <p:ext uri="{BB962C8B-B14F-4D97-AF65-F5344CB8AC3E}">
        <p14:creationId xmlns:p14="http://schemas.microsoft.com/office/powerpoint/2010/main" val="33428550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0" y="0"/>
            <a:ext cx="8815388" cy="1143000"/>
          </a:xfrm>
        </p:spPr>
        <p:txBody>
          <a:bodyPr>
            <a:normAutofit fontScale="90000"/>
          </a:bodyPr>
          <a:lstStyle/>
          <a:p>
            <a:pPr eaLnBrk="1" hangingPunct="1"/>
            <a:r>
              <a:rPr lang="en-US" dirty="0">
                <a:latin typeface="Arial" charset="0"/>
              </a:rPr>
              <a:t>Data Mining: From data to Information</a:t>
            </a:r>
          </a:p>
        </p:txBody>
      </p:sp>
      <p:pic>
        <p:nvPicPr>
          <p:cNvPr id="19458" name="Picture 3" descr="bluetoo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1714500"/>
            <a:ext cx="19812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bmi_over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956175"/>
            <a:ext cx="3048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remote_sens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563" y="1790700"/>
            <a:ext cx="11001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antenna_ar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5232400"/>
            <a:ext cx="1752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galax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138" y="40005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descr="speech_wavefor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3500" y="1985963"/>
            <a:ext cx="2286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descr="s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00" y="3319463"/>
            <a:ext cx="12954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0" name="Text Box 10"/>
          <p:cNvSpPr txBox="1">
            <a:spLocks noChangeArrowheads="1"/>
          </p:cNvSpPr>
          <p:nvPr/>
        </p:nvSpPr>
        <p:spPr bwMode="auto">
          <a:xfrm>
            <a:off x="2832100" y="3465513"/>
            <a:ext cx="915988"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tx2"/>
                </a:solidFill>
                <a:latin typeface="Arial" charset="0"/>
                <a:cs typeface="+mn-cs"/>
              </a:rPr>
              <a:t>Remote</a:t>
            </a:r>
          </a:p>
          <a:p>
            <a:pPr>
              <a:defRPr/>
            </a:pPr>
            <a:r>
              <a:rPr lang="en-US" sz="1600">
                <a:solidFill>
                  <a:schemeClr val="tx2"/>
                </a:solidFill>
                <a:latin typeface="Arial" charset="0"/>
                <a:cs typeface="+mn-cs"/>
              </a:rPr>
              <a:t>Sensing</a:t>
            </a:r>
          </a:p>
        </p:txBody>
      </p:sp>
      <p:sp>
        <p:nvSpPr>
          <p:cNvPr id="353291" name="Text Box 11"/>
          <p:cNvSpPr txBox="1">
            <a:spLocks noChangeArrowheads="1"/>
          </p:cNvSpPr>
          <p:nvPr/>
        </p:nvSpPr>
        <p:spPr bwMode="auto">
          <a:xfrm>
            <a:off x="2603500" y="4303713"/>
            <a:ext cx="1276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tx2"/>
                </a:solidFill>
                <a:latin typeface="Arial" charset="0"/>
                <a:cs typeface="+mn-cs"/>
              </a:rPr>
              <a:t>Biomedical</a:t>
            </a:r>
          </a:p>
          <a:p>
            <a:pPr>
              <a:defRPr/>
            </a:pPr>
            <a:r>
              <a:rPr lang="en-US" sz="1600">
                <a:solidFill>
                  <a:schemeClr val="tx2"/>
                </a:solidFill>
                <a:latin typeface="Arial" charset="0"/>
                <a:cs typeface="+mn-cs"/>
              </a:rPr>
              <a:t>Applications</a:t>
            </a:r>
          </a:p>
        </p:txBody>
      </p:sp>
      <p:sp>
        <p:nvSpPr>
          <p:cNvPr id="353292" name="Text Box 12"/>
          <p:cNvSpPr txBox="1">
            <a:spLocks noChangeArrowheads="1"/>
          </p:cNvSpPr>
          <p:nvPr/>
        </p:nvSpPr>
        <p:spPr bwMode="auto">
          <a:xfrm>
            <a:off x="5803900" y="4456113"/>
            <a:ext cx="827088"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tx2"/>
                </a:solidFill>
                <a:latin typeface="Arial" charset="0"/>
                <a:cs typeface="+mn-cs"/>
              </a:rPr>
              <a:t>Sensor</a:t>
            </a:r>
          </a:p>
          <a:p>
            <a:pPr>
              <a:defRPr/>
            </a:pPr>
            <a:r>
              <a:rPr lang="en-US" sz="1600">
                <a:solidFill>
                  <a:schemeClr val="tx2"/>
                </a:solidFill>
                <a:latin typeface="Arial" charset="0"/>
                <a:cs typeface="+mn-cs"/>
              </a:rPr>
              <a:t>Arrays</a:t>
            </a:r>
          </a:p>
        </p:txBody>
      </p:sp>
      <p:sp>
        <p:nvSpPr>
          <p:cNvPr id="353293" name="Text Box 13"/>
          <p:cNvSpPr txBox="1">
            <a:spLocks noChangeArrowheads="1"/>
          </p:cNvSpPr>
          <p:nvPr/>
        </p:nvSpPr>
        <p:spPr bwMode="auto">
          <a:xfrm>
            <a:off x="4059238" y="3108325"/>
            <a:ext cx="1695450"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tx2"/>
                </a:solidFill>
                <a:latin typeface="Arial" charset="0"/>
                <a:cs typeface="+mn-cs"/>
              </a:rPr>
              <a:t>Wireless</a:t>
            </a:r>
          </a:p>
          <a:p>
            <a:pPr>
              <a:defRPr/>
            </a:pPr>
            <a:r>
              <a:rPr lang="en-US" sz="1600">
                <a:solidFill>
                  <a:schemeClr val="tx2"/>
                </a:solidFill>
                <a:latin typeface="Arial" charset="0"/>
                <a:cs typeface="+mn-cs"/>
              </a:rPr>
              <a:t>Communications</a:t>
            </a:r>
          </a:p>
        </p:txBody>
      </p:sp>
      <p:sp>
        <p:nvSpPr>
          <p:cNvPr id="353294" name="Text Box 14"/>
          <p:cNvSpPr txBox="1">
            <a:spLocks noChangeArrowheads="1"/>
          </p:cNvSpPr>
          <p:nvPr/>
        </p:nvSpPr>
        <p:spPr bwMode="auto">
          <a:xfrm>
            <a:off x="5835650" y="3540125"/>
            <a:ext cx="1187450"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tx2"/>
                </a:solidFill>
                <a:latin typeface="Arial" charset="0"/>
                <a:cs typeface="+mn-cs"/>
              </a:rPr>
              <a:t>Speech</a:t>
            </a:r>
          </a:p>
          <a:p>
            <a:pPr>
              <a:defRPr/>
            </a:pPr>
            <a:r>
              <a:rPr lang="en-US" sz="1600">
                <a:solidFill>
                  <a:schemeClr val="tx2"/>
                </a:solidFill>
                <a:latin typeface="Arial" charset="0"/>
                <a:cs typeface="+mn-cs"/>
              </a:rPr>
              <a:t>Processing</a:t>
            </a:r>
          </a:p>
        </p:txBody>
      </p:sp>
      <p:grpSp>
        <p:nvGrpSpPr>
          <p:cNvPr id="19470" name="Group 15"/>
          <p:cNvGrpSpPr>
            <a:grpSpLocks/>
          </p:cNvGrpSpPr>
          <p:nvPr/>
        </p:nvGrpSpPr>
        <p:grpSpPr bwMode="auto">
          <a:xfrm>
            <a:off x="3898900" y="3771900"/>
            <a:ext cx="1981200" cy="914400"/>
            <a:chOff x="2400" y="2256"/>
            <a:chExt cx="1248" cy="576"/>
          </a:xfrm>
        </p:grpSpPr>
        <p:sp>
          <p:nvSpPr>
            <p:cNvPr id="353296" name="Oval 16"/>
            <p:cNvSpPr>
              <a:spLocks noChangeArrowheads="1"/>
            </p:cNvSpPr>
            <p:nvPr/>
          </p:nvSpPr>
          <p:spPr bwMode="auto">
            <a:xfrm>
              <a:off x="2400" y="2304"/>
              <a:ext cx="1248" cy="528"/>
            </a:xfrm>
            <a:prstGeom prst="ellipse">
              <a:avLst/>
            </a:prstGeom>
            <a:noFill/>
            <a:ln w="25400">
              <a:solidFill>
                <a:srgbClr val="66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3297" name="Text Box 17"/>
            <p:cNvSpPr txBox="1">
              <a:spLocks noChangeArrowheads="1"/>
            </p:cNvSpPr>
            <p:nvPr/>
          </p:nvSpPr>
          <p:spPr bwMode="auto">
            <a:xfrm>
              <a:off x="2532" y="2446"/>
              <a:ext cx="99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b="1">
                  <a:solidFill>
                    <a:srgbClr val="0000FF"/>
                  </a:solidFill>
                  <a:latin typeface="Arial" charset="0"/>
                  <a:cs typeface="+mn-cs"/>
                </a:rPr>
                <a:t>Information</a:t>
              </a:r>
            </a:p>
          </p:txBody>
        </p:sp>
        <p:sp>
          <p:nvSpPr>
            <p:cNvPr id="353298" name="Oval 18"/>
            <p:cNvSpPr>
              <a:spLocks noChangeArrowheads="1"/>
            </p:cNvSpPr>
            <p:nvPr/>
          </p:nvSpPr>
          <p:spPr bwMode="auto">
            <a:xfrm>
              <a:off x="2976" y="2256"/>
              <a:ext cx="96" cy="96"/>
            </a:xfrm>
            <a:prstGeom prst="ellipse">
              <a:avLst/>
            </a:prstGeom>
            <a:solidFill>
              <a:schemeClr val="accent1"/>
            </a:solidFill>
            <a:ln w="25400">
              <a:solidFill>
                <a:srgbClr val="66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3299" name="Oval 19"/>
            <p:cNvSpPr>
              <a:spLocks noChangeArrowheads="1"/>
            </p:cNvSpPr>
            <p:nvPr/>
          </p:nvSpPr>
          <p:spPr bwMode="auto">
            <a:xfrm>
              <a:off x="2400" y="2400"/>
              <a:ext cx="96" cy="96"/>
            </a:xfrm>
            <a:prstGeom prst="ellipse">
              <a:avLst/>
            </a:prstGeom>
            <a:solidFill>
              <a:schemeClr val="accent1"/>
            </a:solidFill>
            <a:ln w="25400">
              <a:solidFill>
                <a:srgbClr val="66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3300" name="Oval 20"/>
            <p:cNvSpPr>
              <a:spLocks noChangeArrowheads="1"/>
            </p:cNvSpPr>
            <p:nvPr/>
          </p:nvSpPr>
          <p:spPr bwMode="auto">
            <a:xfrm>
              <a:off x="2592" y="2736"/>
              <a:ext cx="96" cy="96"/>
            </a:xfrm>
            <a:prstGeom prst="ellipse">
              <a:avLst/>
            </a:prstGeom>
            <a:solidFill>
              <a:schemeClr val="accent1"/>
            </a:solidFill>
            <a:ln w="25400">
              <a:solidFill>
                <a:srgbClr val="66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3301" name="Oval 21"/>
            <p:cNvSpPr>
              <a:spLocks noChangeArrowheads="1"/>
            </p:cNvSpPr>
            <p:nvPr/>
          </p:nvSpPr>
          <p:spPr bwMode="auto">
            <a:xfrm>
              <a:off x="3360" y="2736"/>
              <a:ext cx="96" cy="96"/>
            </a:xfrm>
            <a:prstGeom prst="ellipse">
              <a:avLst/>
            </a:prstGeom>
            <a:solidFill>
              <a:schemeClr val="accent1"/>
            </a:solidFill>
            <a:ln w="25400">
              <a:solidFill>
                <a:srgbClr val="66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53302" name="Oval 22"/>
            <p:cNvSpPr>
              <a:spLocks noChangeArrowheads="1"/>
            </p:cNvSpPr>
            <p:nvPr/>
          </p:nvSpPr>
          <p:spPr bwMode="auto">
            <a:xfrm>
              <a:off x="3552" y="2400"/>
              <a:ext cx="96" cy="96"/>
            </a:xfrm>
            <a:prstGeom prst="ellipse">
              <a:avLst/>
            </a:prstGeom>
            <a:solidFill>
              <a:schemeClr val="accent1"/>
            </a:solidFill>
            <a:ln w="25400">
              <a:solidFill>
                <a:srgbClr val="66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extLst>
      <p:ext uri="{BB962C8B-B14F-4D97-AF65-F5344CB8AC3E}">
        <p14:creationId xmlns:p14="http://schemas.microsoft.com/office/powerpoint/2010/main" val="8052141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575733" y="423815"/>
            <a:ext cx="7905923" cy="803410"/>
          </a:xfrm>
          <a:prstGeom prst="rect">
            <a:avLst/>
          </a:prstGeom>
        </p:spPr>
        <p:txBody>
          <a:bodyPr vert="horz" wrap="square" lIns="0" tIns="186040" rIns="0" bIns="0" rtlCol="0">
            <a:spAutoFit/>
          </a:bodyPr>
          <a:lstStyle/>
          <a:p>
            <a:r>
              <a:rPr sz="4000" dirty="0">
                <a:latin typeface="Arial"/>
                <a:cs typeface="Arial"/>
              </a:rPr>
              <a:t>The</a:t>
            </a:r>
            <a:r>
              <a:rPr sz="4000" spc="-4" dirty="0">
                <a:latin typeface="Arial"/>
                <a:cs typeface="Arial"/>
              </a:rPr>
              <a:t> Solutio</a:t>
            </a:r>
            <a:r>
              <a:rPr sz="4000" dirty="0">
                <a:latin typeface="Arial"/>
                <a:cs typeface="Arial"/>
              </a:rPr>
              <a:t>n </a:t>
            </a:r>
            <a:r>
              <a:rPr sz="4000" spc="-4" dirty="0">
                <a:latin typeface="Arial"/>
                <a:cs typeface="Arial"/>
              </a:rPr>
              <a:t>i</a:t>
            </a:r>
            <a:r>
              <a:rPr sz="4000" dirty="0">
                <a:latin typeface="Arial"/>
                <a:cs typeface="Arial"/>
              </a:rPr>
              <a:t>s </a:t>
            </a:r>
            <a:r>
              <a:rPr sz="4000" spc="-4" dirty="0">
                <a:latin typeface="Arial"/>
                <a:cs typeface="Arial"/>
              </a:rPr>
              <a:t>Surprisingl</a:t>
            </a:r>
            <a:r>
              <a:rPr sz="4000" dirty="0">
                <a:latin typeface="Arial"/>
                <a:cs typeface="Arial"/>
              </a:rPr>
              <a:t>y </a:t>
            </a:r>
            <a:r>
              <a:rPr sz="4000" spc="-4" dirty="0">
                <a:latin typeface="Arial"/>
                <a:cs typeface="Arial"/>
              </a:rPr>
              <a:t>Simple</a:t>
            </a:r>
          </a:p>
        </p:txBody>
      </p:sp>
      <p:sp>
        <p:nvSpPr>
          <p:cNvPr id="22" name="object 22"/>
          <p:cNvSpPr txBox="1">
            <a:spLocks noGrp="1"/>
          </p:cNvSpPr>
          <p:nvPr>
            <p:ph type="sldNum" sz="quarter" idx="12"/>
          </p:nvPr>
        </p:nvSpPr>
        <p:spPr>
          <a:xfrm>
            <a:off x="7968643" y="6158425"/>
            <a:ext cx="194934" cy="184666"/>
          </a:xfrm>
          <a:prstGeom prst="rect">
            <a:avLst/>
          </a:prstGeom>
        </p:spPr>
        <p:txBody>
          <a:bodyPr vert="horz" wrap="square" lIns="0" tIns="0" rIns="0" bIns="0" rtlCol="0">
            <a:spAutoFit/>
          </a:bodyPr>
          <a:lstStyle/>
          <a:p>
            <a:pPr marL="22255"/>
            <a:fld id="{81D60167-4931-47E6-BA6A-407CBD079E47}" type="slidenum">
              <a:rPr dirty="0"/>
              <a:pPr marL="22255"/>
              <a:t>30</a:t>
            </a:fld>
            <a:endParaRPr dirty="0"/>
          </a:p>
        </p:txBody>
      </p:sp>
      <p:sp>
        <p:nvSpPr>
          <p:cNvPr id="14" name="object 14"/>
          <p:cNvSpPr/>
          <p:nvPr/>
        </p:nvSpPr>
        <p:spPr>
          <a:xfrm>
            <a:off x="920604"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27" y="1755500"/>
            <a:ext cx="906798" cy="553998"/>
          </a:xfrm>
          <a:prstGeom prst="rect">
            <a:avLst/>
          </a:prstGeom>
        </p:spPr>
        <p:txBody>
          <a:bodyPr vert="horz" wrap="square" lIns="0" tIns="0" rIns="0" bIns="0" rtlCol="0">
            <a:spAutoFit/>
          </a:bodyPr>
          <a:lstStyle/>
          <a:p>
            <a:pPr marL="11128"/>
            <a:r>
              <a:rPr u="heavy" spc="-18" dirty="0">
                <a:latin typeface="Georgia"/>
                <a:cs typeface="Georgia"/>
              </a:rPr>
              <a:t>P</a:t>
            </a:r>
            <a:r>
              <a:rPr spc="-13" dirty="0">
                <a:latin typeface="Georgia"/>
                <a:cs typeface="Georgia"/>
              </a:rPr>
              <a:t>roblem:</a:t>
            </a:r>
            <a:endParaRPr>
              <a:latin typeface="Georgia"/>
              <a:cs typeface="Georgia"/>
            </a:endParaRPr>
          </a:p>
        </p:txBody>
      </p:sp>
      <p:sp>
        <p:nvSpPr>
          <p:cNvPr id="17" name="object 17"/>
          <p:cNvSpPr/>
          <p:nvPr/>
        </p:nvSpPr>
        <p:spPr>
          <a:xfrm>
            <a:off x="4235249" y="5261834"/>
            <a:ext cx="390955" cy="414589"/>
          </a:xfrm>
          <a:custGeom>
            <a:avLst/>
            <a:gdLst/>
            <a:ahLst/>
            <a:cxnLst/>
            <a:rect l="l" t="t" r="r" b="b"/>
            <a:pathLst>
              <a:path w="457200" h="457200">
                <a:moveTo>
                  <a:pt x="457200" y="228599"/>
                </a:moveTo>
                <a:lnTo>
                  <a:pt x="450526" y="173586"/>
                </a:lnTo>
                <a:lnTo>
                  <a:pt x="431585" y="123439"/>
                </a:lnTo>
                <a:lnTo>
                  <a:pt x="401997" y="79731"/>
                </a:lnTo>
                <a:lnTo>
                  <a:pt x="363382" y="44037"/>
                </a:lnTo>
                <a:lnTo>
                  <a:pt x="317361" y="17930"/>
                </a:lnTo>
                <a:lnTo>
                  <a:pt x="265553" y="2985"/>
                </a:lnTo>
                <a:lnTo>
                  <a:pt x="228600" y="0"/>
                </a:lnTo>
                <a:lnTo>
                  <a:pt x="209818" y="756"/>
                </a:lnTo>
                <a:lnTo>
                  <a:pt x="156252" y="11631"/>
                </a:lnTo>
                <a:lnTo>
                  <a:pt x="108076" y="34192"/>
                </a:lnTo>
                <a:lnTo>
                  <a:pt x="66865" y="66865"/>
                </a:lnTo>
                <a:lnTo>
                  <a:pt x="34192" y="108076"/>
                </a:lnTo>
                <a:lnTo>
                  <a:pt x="11631" y="156252"/>
                </a:lnTo>
                <a:lnTo>
                  <a:pt x="756" y="209818"/>
                </a:lnTo>
                <a:lnTo>
                  <a:pt x="0" y="228600"/>
                </a:lnTo>
                <a:lnTo>
                  <a:pt x="756" y="247278"/>
                </a:lnTo>
                <a:lnTo>
                  <a:pt x="11631" y="300654"/>
                </a:lnTo>
                <a:lnTo>
                  <a:pt x="34192" y="348785"/>
                </a:lnTo>
                <a:lnTo>
                  <a:pt x="66865" y="390048"/>
                </a:lnTo>
                <a:lnTo>
                  <a:pt x="108076" y="422825"/>
                </a:lnTo>
                <a:lnTo>
                  <a:pt x="156252" y="445495"/>
                </a:lnTo>
                <a:lnTo>
                  <a:pt x="209818" y="456438"/>
                </a:lnTo>
                <a:lnTo>
                  <a:pt x="228600" y="457200"/>
                </a:lnTo>
                <a:lnTo>
                  <a:pt x="247278" y="456438"/>
                </a:lnTo>
                <a:lnTo>
                  <a:pt x="300654" y="445495"/>
                </a:lnTo>
                <a:lnTo>
                  <a:pt x="348785" y="422825"/>
                </a:lnTo>
                <a:lnTo>
                  <a:pt x="390048" y="390048"/>
                </a:lnTo>
                <a:lnTo>
                  <a:pt x="422825" y="348785"/>
                </a:lnTo>
                <a:lnTo>
                  <a:pt x="445495" y="300654"/>
                </a:lnTo>
                <a:lnTo>
                  <a:pt x="456438" y="247278"/>
                </a:lnTo>
                <a:lnTo>
                  <a:pt x="457200" y="228599"/>
                </a:lnTo>
                <a:close/>
              </a:path>
            </a:pathLst>
          </a:custGeom>
          <a:solidFill>
            <a:srgbClr val="00B050"/>
          </a:solidFill>
        </p:spPr>
        <p:txBody>
          <a:bodyPr wrap="square" lIns="0" tIns="0" rIns="0" bIns="0" rtlCol="0"/>
          <a:lstStyle/>
          <a:p>
            <a:endParaRPr/>
          </a:p>
        </p:txBody>
      </p:sp>
      <p:sp>
        <p:nvSpPr>
          <p:cNvPr id="18" name="object 18"/>
          <p:cNvSpPr/>
          <p:nvPr/>
        </p:nvSpPr>
        <p:spPr>
          <a:xfrm>
            <a:off x="4224171" y="5250610"/>
            <a:ext cx="412675" cy="436471"/>
          </a:xfrm>
          <a:custGeom>
            <a:avLst/>
            <a:gdLst/>
            <a:ahLst/>
            <a:cxnLst/>
            <a:rect l="l" t="t" r="r" b="b"/>
            <a:pathLst>
              <a:path w="482600" h="481329">
                <a:moveTo>
                  <a:pt x="482345" y="240215"/>
                </a:moveTo>
                <a:lnTo>
                  <a:pt x="482345" y="228023"/>
                </a:lnTo>
                <a:lnTo>
                  <a:pt x="481584" y="215831"/>
                </a:lnTo>
                <a:lnTo>
                  <a:pt x="472916" y="174816"/>
                </a:lnTo>
                <a:lnTo>
                  <a:pt x="459373" y="138116"/>
                </a:lnTo>
                <a:lnTo>
                  <a:pt x="419835" y="77668"/>
                </a:lnTo>
                <a:lnTo>
                  <a:pt x="367316" y="34494"/>
                </a:lnTo>
                <a:lnTo>
                  <a:pt x="306167" y="8602"/>
                </a:lnTo>
                <a:lnTo>
                  <a:pt x="240734" y="0"/>
                </a:lnTo>
                <a:lnTo>
                  <a:pt x="207771" y="2184"/>
                </a:lnTo>
                <a:lnTo>
                  <a:pt x="144067" y="19530"/>
                </a:lnTo>
                <a:lnTo>
                  <a:pt x="86952" y="54184"/>
                </a:lnTo>
                <a:lnTo>
                  <a:pt x="40773" y="106154"/>
                </a:lnTo>
                <a:lnTo>
                  <a:pt x="9880" y="175448"/>
                </a:lnTo>
                <a:lnTo>
                  <a:pt x="1523" y="216593"/>
                </a:lnTo>
                <a:lnTo>
                  <a:pt x="0" y="228785"/>
                </a:lnTo>
                <a:lnTo>
                  <a:pt x="0" y="253169"/>
                </a:lnTo>
                <a:lnTo>
                  <a:pt x="3048" y="277553"/>
                </a:lnTo>
                <a:lnTo>
                  <a:pt x="13951" y="319055"/>
                </a:lnTo>
                <a:lnTo>
                  <a:pt x="25146" y="345180"/>
                </a:lnTo>
                <a:lnTo>
                  <a:pt x="25146" y="240215"/>
                </a:lnTo>
                <a:lnTo>
                  <a:pt x="26670" y="218117"/>
                </a:lnTo>
                <a:lnTo>
                  <a:pt x="34639" y="180614"/>
                </a:lnTo>
                <a:lnTo>
                  <a:pt x="63498" y="117869"/>
                </a:lnTo>
                <a:lnTo>
                  <a:pt x="106195" y="71379"/>
                </a:lnTo>
                <a:lnTo>
                  <a:pt x="158665" y="41032"/>
                </a:lnTo>
                <a:lnTo>
                  <a:pt x="216843" y="26717"/>
                </a:lnTo>
                <a:lnTo>
                  <a:pt x="246802" y="25536"/>
                </a:lnTo>
                <a:lnTo>
                  <a:pt x="276664" y="28321"/>
                </a:lnTo>
                <a:lnTo>
                  <a:pt x="334063" y="45733"/>
                </a:lnTo>
                <a:lnTo>
                  <a:pt x="385000" y="78867"/>
                </a:lnTo>
                <a:lnTo>
                  <a:pt x="425335" y="127533"/>
                </a:lnTo>
                <a:lnTo>
                  <a:pt x="451079" y="191698"/>
                </a:lnTo>
                <a:lnTo>
                  <a:pt x="457200" y="229547"/>
                </a:lnTo>
                <a:lnTo>
                  <a:pt x="457200" y="346981"/>
                </a:lnTo>
                <a:lnTo>
                  <a:pt x="468060" y="321611"/>
                </a:lnTo>
                <a:lnTo>
                  <a:pt x="477950" y="282931"/>
                </a:lnTo>
                <a:lnTo>
                  <a:pt x="482345" y="240215"/>
                </a:lnTo>
                <a:close/>
              </a:path>
              <a:path w="482600" h="481329">
                <a:moveTo>
                  <a:pt x="457200" y="346981"/>
                </a:moveTo>
                <a:lnTo>
                  <a:pt x="457200" y="252407"/>
                </a:lnTo>
                <a:lnTo>
                  <a:pt x="451075" y="289475"/>
                </a:lnTo>
                <a:lnTo>
                  <a:pt x="440469" y="322892"/>
                </a:lnTo>
                <a:lnTo>
                  <a:pt x="407722" y="378679"/>
                </a:lnTo>
                <a:lnTo>
                  <a:pt x="362777" y="419577"/>
                </a:lnTo>
                <a:lnTo>
                  <a:pt x="309453" y="445397"/>
                </a:lnTo>
                <a:lnTo>
                  <a:pt x="251569" y="455947"/>
                </a:lnTo>
                <a:lnTo>
                  <a:pt x="222111" y="455436"/>
                </a:lnTo>
                <a:lnTo>
                  <a:pt x="164549" y="442725"/>
                </a:lnTo>
                <a:lnTo>
                  <a:pt x="111976" y="414267"/>
                </a:lnTo>
                <a:lnTo>
                  <a:pt x="68211" y="369872"/>
                </a:lnTo>
                <a:lnTo>
                  <a:pt x="37072" y="309350"/>
                </a:lnTo>
                <a:lnTo>
                  <a:pt x="25146" y="240215"/>
                </a:lnTo>
                <a:lnTo>
                  <a:pt x="25146" y="345180"/>
                </a:lnTo>
                <a:lnTo>
                  <a:pt x="49614" y="387610"/>
                </a:lnTo>
                <a:lnTo>
                  <a:pt x="99937" y="437199"/>
                </a:lnTo>
                <a:lnTo>
                  <a:pt x="160339" y="468173"/>
                </a:lnTo>
                <a:lnTo>
                  <a:pt x="226241" y="480887"/>
                </a:lnTo>
                <a:lnTo>
                  <a:pt x="259822" y="480507"/>
                </a:lnTo>
                <a:lnTo>
                  <a:pt x="325386" y="466494"/>
                </a:lnTo>
                <a:lnTo>
                  <a:pt x="385000" y="435104"/>
                </a:lnTo>
                <a:lnTo>
                  <a:pt x="434085" y="386692"/>
                </a:lnTo>
                <a:lnTo>
                  <a:pt x="453247" y="356213"/>
                </a:lnTo>
                <a:lnTo>
                  <a:pt x="457200" y="346981"/>
                </a:lnTo>
                <a:close/>
              </a:path>
            </a:pathLst>
          </a:custGeom>
          <a:solidFill>
            <a:srgbClr val="000000"/>
          </a:solidFill>
        </p:spPr>
        <p:txBody>
          <a:bodyPr wrap="square" lIns="0" tIns="0" rIns="0" bIns="0" rtlCol="0"/>
          <a:lstStyle/>
          <a:p>
            <a:endParaRPr/>
          </a:p>
        </p:txBody>
      </p:sp>
      <p:sp>
        <p:nvSpPr>
          <p:cNvPr id="19" name="object 19"/>
          <p:cNvSpPr/>
          <p:nvPr/>
        </p:nvSpPr>
        <p:spPr>
          <a:xfrm>
            <a:off x="3751765" y="5274268"/>
            <a:ext cx="480006" cy="294819"/>
          </a:xfrm>
          <a:custGeom>
            <a:avLst/>
            <a:gdLst/>
            <a:ahLst/>
            <a:cxnLst/>
            <a:rect l="l" t="t" r="r" b="b"/>
            <a:pathLst>
              <a:path w="561339" h="325120">
                <a:moveTo>
                  <a:pt x="437996" y="298882"/>
                </a:moveTo>
                <a:lnTo>
                  <a:pt x="433434" y="274048"/>
                </a:lnTo>
                <a:lnTo>
                  <a:pt x="426720" y="275081"/>
                </a:lnTo>
                <a:lnTo>
                  <a:pt x="402758" y="276105"/>
                </a:lnTo>
                <a:lnTo>
                  <a:pt x="357065" y="271492"/>
                </a:lnTo>
                <a:lnTo>
                  <a:pt x="314132" y="259028"/>
                </a:lnTo>
                <a:lnTo>
                  <a:pt x="273702" y="239944"/>
                </a:lnTo>
                <a:lnTo>
                  <a:pt x="235516" y="215472"/>
                </a:lnTo>
                <a:lnTo>
                  <a:pt x="199317" y="186845"/>
                </a:lnTo>
                <a:lnTo>
                  <a:pt x="164847" y="155293"/>
                </a:lnTo>
                <a:lnTo>
                  <a:pt x="131849" y="122050"/>
                </a:lnTo>
                <a:lnTo>
                  <a:pt x="69237" y="55415"/>
                </a:lnTo>
                <a:lnTo>
                  <a:pt x="54102" y="39624"/>
                </a:lnTo>
                <a:lnTo>
                  <a:pt x="19050" y="0"/>
                </a:lnTo>
                <a:lnTo>
                  <a:pt x="0" y="16764"/>
                </a:lnTo>
                <a:lnTo>
                  <a:pt x="35814" y="56388"/>
                </a:lnTo>
                <a:lnTo>
                  <a:pt x="100270" y="125837"/>
                </a:lnTo>
                <a:lnTo>
                  <a:pt x="134315" y="161003"/>
                </a:lnTo>
                <a:lnTo>
                  <a:pt x="169882" y="194817"/>
                </a:lnTo>
                <a:lnTo>
                  <a:pt x="207202" y="226047"/>
                </a:lnTo>
                <a:lnTo>
                  <a:pt x="246508" y="253457"/>
                </a:lnTo>
                <a:lnTo>
                  <a:pt x="288032" y="275814"/>
                </a:lnTo>
                <a:lnTo>
                  <a:pt x="332008" y="291885"/>
                </a:lnTo>
                <a:lnTo>
                  <a:pt x="378668" y="300434"/>
                </a:lnTo>
                <a:lnTo>
                  <a:pt x="403077" y="301502"/>
                </a:lnTo>
                <a:lnTo>
                  <a:pt x="428244" y="300227"/>
                </a:lnTo>
                <a:lnTo>
                  <a:pt x="437996" y="298882"/>
                </a:lnTo>
                <a:close/>
              </a:path>
              <a:path w="561339" h="325120">
                <a:moveTo>
                  <a:pt x="560832" y="263652"/>
                </a:moveTo>
                <a:lnTo>
                  <a:pt x="429006" y="249935"/>
                </a:lnTo>
                <a:lnTo>
                  <a:pt x="433434" y="274048"/>
                </a:lnTo>
                <a:lnTo>
                  <a:pt x="446531" y="272034"/>
                </a:lnTo>
                <a:lnTo>
                  <a:pt x="450342" y="297179"/>
                </a:lnTo>
                <a:lnTo>
                  <a:pt x="450342" y="320679"/>
                </a:lnTo>
                <a:lnTo>
                  <a:pt x="560832" y="263652"/>
                </a:lnTo>
                <a:close/>
              </a:path>
              <a:path w="561339" h="325120">
                <a:moveTo>
                  <a:pt x="450342" y="297179"/>
                </a:moveTo>
                <a:lnTo>
                  <a:pt x="446531" y="272034"/>
                </a:lnTo>
                <a:lnTo>
                  <a:pt x="433434" y="274048"/>
                </a:lnTo>
                <a:lnTo>
                  <a:pt x="437996" y="298882"/>
                </a:lnTo>
                <a:lnTo>
                  <a:pt x="450342" y="297179"/>
                </a:lnTo>
                <a:close/>
              </a:path>
              <a:path w="561339" h="325120">
                <a:moveTo>
                  <a:pt x="450342" y="320679"/>
                </a:moveTo>
                <a:lnTo>
                  <a:pt x="450342" y="297179"/>
                </a:lnTo>
                <a:lnTo>
                  <a:pt x="437996" y="298882"/>
                </a:lnTo>
                <a:lnTo>
                  <a:pt x="442722" y="324611"/>
                </a:lnTo>
                <a:lnTo>
                  <a:pt x="450342" y="320679"/>
                </a:lnTo>
                <a:close/>
              </a:path>
            </a:pathLst>
          </a:custGeom>
          <a:solidFill>
            <a:srgbClr val="385D8A"/>
          </a:solidFill>
        </p:spPr>
        <p:txBody>
          <a:bodyPr wrap="square" lIns="0" tIns="0" rIns="0" bIns="0" rtlCol="0"/>
          <a:lstStyle/>
          <a:p>
            <a:endParaRPr/>
          </a:p>
        </p:txBody>
      </p:sp>
      <p:sp>
        <p:nvSpPr>
          <p:cNvPr id="20" name="object 20"/>
          <p:cNvSpPr/>
          <p:nvPr/>
        </p:nvSpPr>
        <p:spPr>
          <a:xfrm>
            <a:off x="4613169" y="5211454"/>
            <a:ext cx="369777" cy="354128"/>
          </a:xfrm>
          <a:custGeom>
            <a:avLst/>
            <a:gdLst/>
            <a:ahLst/>
            <a:cxnLst/>
            <a:rect l="l" t="t" r="r" b="b"/>
            <a:pathLst>
              <a:path w="432435" h="390525">
                <a:moveTo>
                  <a:pt x="406908" y="276561"/>
                </a:moveTo>
                <a:lnTo>
                  <a:pt x="406908" y="195762"/>
                </a:lnTo>
                <a:lnTo>
                  <a:pt x="406429" y="208971"/>
                </a:lnTo>
                <a:lnTo>
                  <a:pt x="403979" y="221418"/>
                </a:lnTo>
                <a:lnTo>
                  <a:pt x="388774" y="257631"/>
                </a:lnTo>
                <a:lnTo>
                  <a:pt x="364542" y="290278"/>
                </a:lnTo>
                <a:lnTo>
                  <a:pt x="334417" y="317600"/>
                </a:lnTo>
                <a:lnTo>
                  <a:pt x="301752" y="337494"/>
                </a:lnTo>
                <a:lnTo>
                  <a:pt x="254808" y="352673"/>
                </a:lnTo>
                <a:lnTo>
                  <a:pt x="204988" y="361420"/>
                </a:lnTo>
                <a:lnTo>
                  <a:pt x="166837" y="364697"/>
                </a:lnTo>
                <a:lnTo>
                  <a:pt x="135636" y="365231"/>
                </a:lnTo>
                <a:lnTo>
                  <a:pt x="128528" y="365136"/>
                </a:lnTo>
                <a:lnTo>
                  <a:pt x="78011" y="361276"/>
                </a:lnTo>
                <a:lnTo>
                  <a:pt x="24384" y="351210"/>
                </a:lnTo>
                <a:lnTo>
                  <a:pt x="8382" y="345876"/>
                </a:lnTo>
                <a:lnTo>
                  <a:pt x="0" y="370260"/>
                </a:lnTo>
                <a:lnTo>
                  <a:pt x="8382" y="372546"/>
                </a:lnTo>
                <a:lnTo>
                  <a:pt x="16764" y="375594"/>
                </a:lnTo>
                <a:lnTo>
                  <a:pt x="35052" y="380166"/>
                </a:lnTo>
                <a:lnTo>
                  <a:pt x="85328" y="387735"/>
                </a:lnTo>
                <a:lnTo>
                  <a:pt x="124968" y="390165"/>
                </a:lnTo>
                <a:lnTo>
                  <a:pt x="132588" y="390287"/>
                </a:lnTo>
                <a:lnTo>
                  <a:pt x="154062" y="390225"/>
                </a:lnTo>
                <a:lnTo>
                  <a:pt x="195086" y="387853"/>
                </a:lnTo>
                <a:lnTo>
                  <a:pt x="235502" y="382467"/>
                </a:lnTo>
                <a:lnTo>
                  <a:pt x="274011" y="373930"/>
                </a:lnTo>
                <a:lnTo>
                  <a:pt x="311658" y="361116"/>
                </a:lnTo>
                <a:lnTo>
                  <a:pt x="353404" y="334961"/>
                </a:lnTo>
                <a:lnTo>
                  <a:pt x="383105" y="307455"/>
                </a:lnTo>
                <a:lnTo>
                  <a:pt x="400423" y="286216"/>
                </a:lnTo>
                <a:lnTo>
                  <a:pt x="406908" y="276561"/>
                </a:lnTo>
                <a:close/>
              </a:path>
              <a:path w="432435" h="390525">
                <a:moveTo>
                  <a:pt x="104569" y="52628"/>
                </a:moveTo>
                <a:lnTo>
                  <a:pt x="89916" y="31170"/>
                </a:lnTo>
                <a:lnTo>
                  <a:pt x="6096" y="133278"/>
                </a:lnTo>
                <a:lnTo>
                  <a:pt x="94488" y="105589"/>
                </a:lnTo>
                <a:lnTo>
                  <a:pt x="94488" y="58602"/>
                </a:lnTo>
                <a:lnTo>
                  <a:pt x="104569" y="52628"/>
                </a:lnTo>
                <a:close/>
              </a:path>
              <a:path w="432435" h="390525">
                <a:moveTo>
                  <a:pt x="118784" y="73441"/>
                </a:moveTo>
                <a:lnTo>
                  <a:pt x="104569" y="52628"/>
                </a:lnTo>
                <a:lnTo>
                  <a:pt x="94488" y="58602"/>
                </a:lnTo>
                <a:lnTo>
                  <a:pt x="107442" y="80700"/>
                </a:lnTo>
                <a:lnTo>
                  <a:pt x="118784" y="73441"/>
                </a:lnTo>
                <a:close/>
              </a:path>
              <a:path w="432435" h="390525">
                <a:moveTo>
                  <a:pt x="132588" y="93654"/>
                </a:moveTo>
                <a:lnTo>
                  <a:pt x="118784" y="73441"/>
                </a:lnTo>
                <a:lnTo>
                  <a:pt x="107442" y="80700"/>
                </a:lnTo>
                <a:lnTo>
                  <a:pt x="94488" y="58602"/>
                </a:lnTo>
                <a:lnTo>
                  <a:pt x="94488" y="105589"/>
                </a:lnTo>
                <a:lnTo>
                  <a:pt x="132588" y="93654"/>
                </a:lnTo>
                <a:close/>
              </a:path>
              <a:path w="432435" h="390525">
                <a:moveTo>
                  <a:pt x="432054" y="201096"/>
                </a:moveTo>
                <a:lnTo>
                  <a:pt x="432054" y="188904"/>
                </a:lnTo>
                <a:lnTo>
                  <a:pt x="431292" y="182046"/>
                </a:lnTo>
                <a:lnTo>
                  <a:pt x="417573" y="129538"/>
                </a:lnTo>
                <a:lnTo>
                  <a:pt x="400131" y="86420"/>
                </a:lnTo>
                <a:lnTo>
                  <a:pt x="378952" y="52371"/>
                </a:lnTo>
                <a:lnTo>
                  <a:pt x="340148" y="17603"/>
                </a:lnTo>
                <a:lnTo>
                  <a:pt x="292862" y="1440"/>
                </a:lnTo>
                <a:lnTo>
                  <a:pt x="275208" y="0"/>
                </a:lnTo>
                <a:lnTo>
                  <a:pt x="256605" y="467"/>
                </a:lnTo>
                <a:lnTo>
                  <a:pt x="216545" y="6962"/>
                </a:lnTo>
                <a:lnTo>
                  <a:pt x="172670" y="20605"/>
                </a:lnTo>
                <a:lnTo>
                  <a:pt x="124968" y="41076"/>
                </a:lnTo>
                <a:lnTo>
                  <a:pt x="104569" y="52628"/>
                </a:lnTo>
                <a:lnTo>
                  <a:pt x="118784" y="73441"/>
                </a:lnTo>
                <a:lnTo>
                  <a:pt x="126492" y="68508"/>
                </a:lnTo>
                <a:lnTo>
                  <a:pt x="135636" y="63936"/>
                </a:lnTo>
                <a:lnTo>
                  <a:pt x="172052" y="47451"/>
                </a:lnTo>
                <a:lnTo>
                  <a:pt x="208972" y="35327"/>
                </a:lnTo>
                <a:lnTo>
                  <a:pt x="247993" y="27521"/>
                </a:lnTo>
                <a:lnTo>
                  <a:pt x="273383" y="25724"/>
                </a:lnTo>
                <a:lnTo>
                  <a:pt x="285488" y="26073"/>
                </a:lnTo>
                <a:lnTo>
                  <a:pt x="326266" y="38366"/>
                </a:lnTo>
                <a:lnTo>
                  <a:pt x="354641" y="63998"/>
                </a:lnTo>
                <a:lnTo>
                  <a:pt x="377112" y="97602"/>
                </a:lnTo>
                <a:lnTo>
                  <a:pt x="393600" y="135140"/>
                </a:lnTo>
                <a:lnTo>
                  <a:pt x="404029" y="172575"/>
                </a:lnTo>
                <a:lnTo>
                  <a:pt x="406146" y="184332"/>
                </a:lnTo>
                <a:lnTo>
                  <a:pt x="406146" y="190428"/>
                </a:lnTo>
                <a:lnTo>
                  <a:pt x="406908" y="195762"/>
                </a:lnTo>
                <a:lnTo>
                  <a:pt x="406908" y="276561"/>
                </a:lnTo>
                <a:lnTo>
                  <a:pt x="408020" y="274904"/>
                </a:lnTo>
                <a:lnTo>
                  <a:pt x="425289" y="238915"/>
                </a:lnTo>
                <a:lnTo>
                  <a:pt x="431142" y="213807"/>
                </a:lnTo>
                <a:lnTo>
                  <a:pt x="432054" y="201096"/>
                </a:lnTo>
                <a:close/>
              </a:path>
            </a:pathLst>
          </a:custGeom>
          <a:solidFill>
            <a:srgbClr val="385D8A"/>
          </a:solidFill>
        </p:spPr>
        <p:txBody>
          <a:bodyPr wrap="square" lIns="0" tIns="0" rIns="0" bIns="0" rtlCol="0"/>
          <a:lstStyle/>
          <a:p>
            <a:endParaRPr/>
          </a:p>
        </p:txBody>
      </p:sp>
      <p:sp>
        <p:nvSpPr>
          <p:cNvPr id="21" name="object 21"/>
          <p:cNvSpPr txBox="1"/>
          <p:nvPr/>
        </p:nvSpPr>
        <p:spPr>
          <a:xfrm>
            <a:off x="987932" y="3680568"/>
            <a:ext cx="6866687" cy="1829988"/>
          </a:xfrm>
          <a:prstGeom prst="rect">
            <a:avLst/>
          </a:prstGeom>
        </p:spPr>
        <p:txBody>
          <a:bodyPr vert="horz" wrap="square" lIns="0" tIns="0" rIns="0" bIns="0" rtlCol="0">
            <a:spAutoFit/>
          </a:bodyPr>
          <a:lstStyle/>
          <a:p>
            <a:pPr marR="4453" algn="r"/>
            <a:r>
              <a:rPr sz="1300" spc="-13" dirty="0">
                <a:latin typeface="Georgia"/>
                <a:cs typeface="Georgia"/>
              </a:rPr>
              <a:t>(Tomit</a:t>
            </a:r>
            <a:r>
              <a:rPr sz="1300" spc="-9" dirty="0">
                <a:latin typeface="Georgia"/>
                <a:cs typeface="Georgia"/>
              </a:rPr>
              <a:t>a</a:t>
            </a:r>
            <a:r>
              <a:rPr sz="1300" spc="-4" dirty="0">
                <a:latin typeface="Georgia"/>
                <a:cs typeface="Georgia"/>
              </a:rPr>
              <a:t> </a:t>
            </a:r>
            <a:r>
              <a:rPr sz="1300" dirty="0">
                <a:latin typeface="Georgia"/>
                <a:cs typeface="Georgia"/>
              </a:rPr>
              <a:t>regular</a:t>
            </a:r>
            <a:r>
              <a:rPr sz="1300" spc="-22" dirty="0">
                <a:latin typeface="Georgia"/>
                <a:cs typeface="Georgia"/>
              </a:rPr>
              <a:t> </a:t>
            </a:r>
            <a:r>
              <a:rPr sz="1300" spc="-13" dirty="0">
                <a:latin typeface="Georgia"/>
                <a:cs typeface="Georgia"/>
              </a:rPr>
              <a:t>gramma</a:t>
            </a:r>
            <a:r>
              <a:rPr sz="1300" spc="-9" dirty="0">
                <a:latin typeface="Georgia"/>
                <a:cs typeface="Georgia"/>
              </a:rPr>
              <a:t>r</a:t>
            </a:r>
            <a:r>
              <a:rPr sz="1300" dirty="0">
                <a:latin typeface="Georgia"/>
                <a:cs typeface="Georgia"/>
              </a:rPr>
              <a:t> #</a:t>
            </a:r>
            <a:r>
              <a:rPr sz="1300" spc="-4" dirty="0">
                <a:latin typeface="Georgia"/>
                <a:cs typeface="Georgia"/>
              </a:rPr>
              <a:t> </a:t>
            </a:r>
            <a:r>
              <a:rPr sz="1300" spc="-13" dirty="0">
                <a:latin typeface="Georgia"/>
                <a:cs typeface="Georgia"/>
              </a:rPr>
              <a:t>1)</a:t>
            </a:r>
            <a:endParaRPr sz="1300">
              <a:latin typeface="Georgia"/>
              <a:cs typeface="Georgia"/>
            </a:endParaRPr>
          </a:p>
          <a:p>
            <a:pPr marL="11128">
              <a:spcBef>
                <a:spcPts val="276"/>
              </a:spcBef>
            </a:pPr>
            <a:r>
              <a:rPr u="sng" dirty="0">
                <a:latin typeface="Georgia"/>
                <a:cs typeface="Georgia"/>
              </a:rPr>
              <a:t>S</a:t>
            </a:r>
            <a:r>
              <a:rPr spc="-9" dirty="0">
                <a:latin typeface="Georgia"/>
                <a:cs typeface="Georgia"/>
              </a:rPr>
              <a:t>olution:</a:t>
            </a:r>
            <a:endParaRPr>
              <a:latin typeface="Georgia"/>
              <a:cs typeface="Georgia"/>
            </a:endParaRPr>
          </a:p>
          <a:p>
            <a:pPr marL="811759">
              <a:spcBef>
                <a:spcPts val="276"/>
              </a:spcBef>
            </a:pPr>
            <a:r>
              <a:rPr i="1" dirty="0">
                <a:latin typeface="Georgia"/>
                <a:cs typeface="Georgia"/>
              </a:rPr>
              <a:t>English</a:t>
            </a:r>
            <a:r>
              <a:rPr spc="-9" dirty="0">
                <a:latin typeface="Georgia"/>
                <a:cs typeface="Georgia"/>
              </a:rPr>
              <a:t>: </a:t>
            </a:r>
            <a:r>
              <a:rPr dirty="0">
                <a:latin typeface="Georgia"/>
                <a:cs typeface="Georgia"/>
              </a:rPr>
              <a:t>Accept</a:t>
            </a:r>
            <a:r>
              <a:rPr spc="4" dirty="0">
                <a:latin typeface="Georgia"/>
                <a:cs typeface="Georgia"/>
              </a:rPr>
              <a:t> </a:t>
            </a:r>
            <a:r>
              <a:rPr spc="-9" dirty="0">
                <a:latin typeface="Georgia"/>
                <a:cs typeface="Georgia"/>
              </a:rPr>
              <a:t>any</a:t>
            </a:r>
            <a:r>
              <a:rPr spc="4" dirty="0">
                <a:latin typeface="Georgia"/>
                <a:cs typeface="Georgia"/>
              </a:rPr>
              <a:t> </a:t>
            </a:r>
            <a:r>
              <a:rPr spc="-9" dirty="0">
                <a:latin typeface="Georgia"/>
                <a:cs typeface="Georgia"/>
              </a:rPr>
              <a:t>binary</a:t>
            </a:r>
            <a:r>
              <a:rPr spc="9" dirty="0">
                <a:latin typeface="Georgia"/>
                <a:cs typeface="Georgia"/>
              </a:rPr>
              <a:t> </a:t>
            </a:r>
            <a:r>
              <a:rPr spc="-4" dirty="0">
                <a:latin typeface="Georgia"/>
                <a:cs typeface="Georgia"/>
              </a:rPr>
              <a:t>strin</a:t>
            </a:r>
            <a:r>
              <a:rPr dirty="0">
                <a:latin typeface="Georgia"/>
                <a:cs typeface="Georgia"/>
              </a:rPr>
              <a:t>g</a:t>
            </a:r>
            <a:r>
              <a:rPr spc="-9" dirty="0">
                <a:latin typeface="Georgia"/>
                <a:cs typeface="Georgia"/>
              </a:rPr>
              <a:t> </a:t>
            </a:r>
            <a:r>
              <a:rPr spc="-4" dirty="0">
                <a:latin typeface="Georgia"/>
                <a:cs typeface="Georgia"/>
              </a:rPr>
              <a:t>tha</a:t>
            </a:r>
            <a:r>
              <a:rPr dirty="0">
                <a:latin typeface="Georgia"/>
                <a:cs typeface="Georgia"/>
              </a:rPr>
              <a:t>t</a:t>
            </a:r>
            <a:r>
              <a:rPr spc="9" dirty="0">
                <a:latin typeface="Georgia"/>
                <a:cs typeface="Georgia"/>
              </a:rPr>
              <a:t> </a:t>
            </a:r>
            <a:r>
              <a:rPr spc="-4" dirty="0">
                <a:latin typeface="Georgia"/>
                <a:cs typeface="Georgia"/>
              </a:rPr>
              <a:t>doe</a:t>
            </a:r>
            <a:r>
              <a:rPr dirty="0">
                <a:latin typeface="Georgia"/>
                <a:cs typeface="Georgia"/>
              </a:rPr>
              <a:t>s</a:t>
            </a:r>
            <a:r>
              <a:rPr spc="9" dirty="0">
                <a:latin typeface="Georgia"/>
                <a:cs typeface="Georgia"/>
              </a:rPr>
              <a:t> </a:t>
            </a:r>
            <a:r>
              <a:rPr dirty="0">
                <a:latin typeface="Georgia"/>
                <a:cs typeface="Georgia"/>
              </a:rPr>
              <a:t>not</a:t>
            </a:r>
            <a:r>
              <a:rPr spc="4" dirty="0">
                <a:latin typeface="Georgia"/>
                <a:cs typeface="Georgia"/>
              </a:rPr>
              <a:t> </a:t>
            </a:r>
            <a:r>
              <a:rPr spc="-13" dirty="0">
                <a:latin typeface="Georgia"/>
                <a:cs typeface="Georgia"/>
              </a:rPr>
              <a:t>contain</a:t>
            </a:r>
            <a:r>
              <a:rPr spc="9" dirty="0">
                <a:latin typeface="Georgia"/>
                <a:cs typeface="Georgia"/>
              </a:rPr>
              <a:t> </a:t>
            </a:r>
            <a:r>
              <a:rPr dirty="0">
                <a:latin typeface="Georgia"/>
                <a:cs typeface="Georgia"/>
              </a:rPr>
              <a:t>‘</a:t>
            </a:r>
            <a:r>
              <a:rPr dirty="0">
                <a:latin typeface="Times New Roman"/>
                <a:cs typeface="Times New Roman"/>
              </a:rPr>
              <a:t>0</a:t>
            </a:r>
            <a:r>
              <a:rPr spc="-4" dirty="0">
                <a:latin typeface="Georgia"/>
                <a:cs typeface="Georgia"/>
              </a:rPr>
              <a:t>’.</a:t>
            </a:r>
            <a:endParaRPr>
              <a:latin typeface="Georgia"/>
              <a:cs typeface="Georgia"/>
            </a:endParaRPr>
          </a:p>
          <a:p>
            <a:pPr marL="811759">
              <a:spcBef>
                <a:spcPts val="280"/>
              </a:spcBef>
            </a:pPr>
            <a:r>
              <a:rPr i="1" spc="-4" dirty="0">
                <a:latin typeface="Georgia"/>
                <a:cs typeface="Georgia"/>
              </a:rPr>
              <a:t>Regula</a:t>
            </a:r>
            <a:r>
              <a:rPr i="1" dirty="0">
                <a:latin typeface="Georgia"/>
                <a:cs typeface="Georgia"/>
              </a:rPr>
              <a:t>r</a:t>
            </a:r>
            <a:r>
              <a:rPr i="1" spc="-13" dirty="0">
                <a:latin typeface="Georgia"/>
                <a:cs typeface="Georgia"/>
              </a:rPr>
              <a:t> </a:t>
            </a:r>
            <a:r>
              <a:rPr i="1" spc="-4" dirty="0">
                <a:latin typeface="Georgia"/>
                <a:cs typeface="Georgia"/>
              </a:rPr>
              <a:t>Expressio</a:t>
            </a:r>
            <a:r>
              <a:rPr i="1" dirty="0">
                <a:latin typeface="Georgia"/>
                <a:cs typeface="Georgia"/>
              </a:rPr>
              <a:t>n</a:t>
            </a:r>
            <a:r>
              <a:rPr spc="-9" dirty="0">
                <a:latin typeface="Georgia"/>
                <a:cs typeface="Georgia"/>
              </a:rPr>
              <a:t>:</a:t>
            </a:r>
            <a:r>
              <a:rPr spc="-4" dirty="0">
                <a:latin typeface="Georgia"/>
                <a:cs typeface="Georgia"/>
              </a:rPr>
              <a:t> </a:t>
            </a:r>
            <a:r>
              <a:rPr dirty="0">
                <a:latin typeface="Times New Roman"/>
                <a:cs typeface="Times New Roman"/>
              </a:rPr>
              <a:t>1*</a:t>
            </a:r>
            <a:endParaRPr>
              <a:latin typeface="Times New Roman"/>
              <a:cs typeface="Times New Roman"/>
            </a:endParaRPr>
          </a:p>
          <a:p>
            <a:pPr marL="811759">
              <a:spcBef>
                <a:spcPts val="289"/>
              </a:spcBef>
            </a:pPr>
            <a:r>
              <a:rPr spc="-9" dirty="0">
                <a:latin typeface="Georgia"/>
                <a:cs typeface="Georgia"/>
              </a:rPr>
              <a:t>or Deterministic Finite Automaton</a:t>
            </a:r>
            <a:r>
              <a:rPr spc="22" dirty="0">
                <a:latin typeface="Georgia"/>
                <a:cs typeface="Georgia"/>
              </a:rPr>
              <a:t> </a:t>
            </a:r>
            <a:r>
              <a:rPr spc="4" dirty="0">
                <a:latin typeface="Georgia"/>
                <a:cs typeface="Georgia"/>
              </a:rPr>
              <a:t>(</a:t>
            </a:r>
            <a:r>
              <a:rPr i="1" dirty="0">
                <a:latin typeface="Georgia"/>
                <a:cs typeface="Georgia"/>
              </a:rPr>
              <a:t>DF</a:t>
            </a:r>
            <a:r>
              <a:rPr i="1" spc="-4" dirty="0">
                <a:latin typeface="Georgia"/>
                <a:cs typeface="Georgia"/>
              </a:rPr>
              <a:t>A</a:t>
            </a:r>
            <a:r>
              <a:rPr spc="-9" dirty="0">
                <a:latin typeface="Georgia"/>
                <a:cs typeface="Georgia"/>
              </a:rPr>
              <a:t>):</a:t>
            </a:r>
            <a:endParaRPr>
              <a:latin typeface="Georgia"/>
              <a:cs typeface="Georgia"/>
            </a:endParaRPr>
          </a:p>
          <a:p>
            <a:pPr marL="1348107" algn="ctr">
              <a:spcBef>
                <a:spcPts val="789"/>
              </a:spcBef>
            </a:pPr>
            <a:r>
              <a:rPr spc="-9" dirty="0">
                <a:latin typeface="Calibri"/>
                <a:cs typeface="Calibri"/>
              </a:rPr>
              <a:t>1</a:t>
            </a:r>
            <a:endParaRPr>
              <a:latin typeface="Calibri"/>
              <a:cs typeface="Calibri"/>
            </a:endParaRPr>
          </a:p>
        </p:txBody>
      </p:sp>
      <p:graphicFrame>
        <p:nvGraphicFramePr>
          <p:cNvPr id="16" name="object 16"/>
          <p:cNvGraphicFramePr>
            <a:graphicFrameLocks noGrp="1"/>
          </p:cNvGraphicFramePr>
          <p:nvPr/>
        </p:nvGraphicFramePr>
        <p:xfrm>
          <a:off x="1750836" y="2020146"/>
          <a:ext cx="4561557" cy="1832022"/>
        </p:xfrm>
        <a:graphic>
          <a:graphicData uri="http://schemas.openxmlformats.org/drawingml/2006/table">
            <a:tbl>
              <a:tblPr firstRow="1" bandRow="1">
                <a:tableStyleId>{2D5ABB26-0587-4C30-8999-92F81FD0307C}</a:tableStyleId>
              </a:tblPr>
              <a:tblGrid>
                <a:gridCol w="2249502"/>
                <a:gridCol w="2312055"/>
              </a:tblGrid>
              <a:tr h="426720">
                <a:tc>
                  <a:txBody>
                    <a:bodyPr/>
                    <a:lstStyle/>
                    <a:p>
                      <a:pPr marL="34925">
                        <a:lnSpc>
                          <a:spcPct val="100000"/>
                        </a:lnSpc>
                      </a:pPr>
                      <a:r>
                        <a:rPr sz="1400" b="1" spc="-5" dirty="0">
                          <a:solidFill>
                            <a:srgbClr val="00B050"/>
                          </a:solidFill>
                          <a:latin typeface="Georgia"/>
                          <a:cs typeface="Georgia"/>
                        </a:rPr>
                        <a:t>Positiv</a:t>
                      </a:r>
                      <a:r>
                        <a:rPr sz="1400" b="1" dirty="0">
                          <a:solidFill>
                            <a:srgbClr val="00B050"/>
                          </a:solidFill>
                          <a:latin typeface="Georgia"/>
                          <a:cs typeface="Georgia"/>
                        </a:rPr>
                        <a:t>e</a:t>
                      </a:r>
                      <a:r>
                        <a:rPr sz="1400" b="1" spc="-20" dirty="0">
                          <a:solidFill>
                            <a:srgbClr val="00B050"/>
                          </a:solidFill>
                          <a:latin typeface="Georgia"/>
                          <a:cs typeface="Georgia"/>
                        </a:rPr>
                        <a:t> </a:t>
                      </a:r>
                      <a:r>
                        <a:rPr sz="1400" dirty="0">
                          <a:latin typeface="Georgia"/>
                          <a:cs typeface="Georgia"/>
                        </a:rPr>
                        <a:t>Samples</a:t>
                      </a:r>
                      <a:endParaRPr sz="1400">
                        <a:latin typeface="Georgia"/>
                        <a:cs typeface="Georgia"/>
                      </a:endParaRPr>
                    </a:p>
                  </a:txBody>
                  <a:tcPr marL="0" marR="0" marT="0" marB="0">
                    <a:solidFill>
                      <a:srgbClr val="FFFFFF"/>
                    </a:solidFill>
                  </a:tcPr>
                </a:tc>
                <a:tc>
                  <a:txBody>
                    <a:bodyPr/>
                    <a:lstStyle/>
                    <a:p>
                      <a:pPr marL="1061720">
                        <a:lnSpc>
                          <a:spcPct val="100000"/>
                        </a:lnSpc>
                      </a:pPr>
                      <a:r>
                        <a:rPr sz="1400" b="1" spc="-5" dirty="0">
                          <a:solidFill>
                            <a:srgbClr val="FF0000"/>
                          </a:solidFill>
                          <a:latin typeface="Georgia"/>
                          <a:cs typeface="Georgia"/>
                        </a:rPr>
                        <a:t>Negativ</a:t>
                      </a:r>
                      <a:r>
                        <a:rPr sz="1400" b="1" dirty="0">
                          <a:solidFill>
                            <a:srgbClr val="FF0000"/>
                          </a:solidFill>
                          <a:latin typeface="Georgia"/>
                          <a:cs typeface="Georgia"/>
                        </a:rPr>
                        <a:t>e</a:t>
                      </a:r>
                      <a:r>
                        <a:rPr sz="1400" b="1" spc="-20" dirty="0">
                          <a:solidFill>
                            <a:srgbClr val="FF0000"/>
                          </a:solidFill>
                          <a:latin typeface="Georgia"/>
                          <a:cs typeface="Georgia"/>
                        </a:rPr>
                        <a:t> </a:t>
                      </a:r>
                      <a:r>
                        <a:rPr sz="1400" dirty="0">
                          <a:latin typeface="Georgia"/>
                          <a:cs typeface="Georgia"/>
                        </a:rPr>
                        <a:t>Samples</a:t>
                      </a:r>
                      <a:endParaRPr sz="1400">
                        <a:latin typeface="Georgia"/>
                        <a:cs typeface="Georgia"/>
                      </a:endParaRPr>
                    </a:p>
                  </a:txBody>
                  <a:tcPr marL="0" marR="0" marT="0" marB="0">
                    <a:solidFill>
                      <a:srgbClr val="FFFFFF"/>
                    </a:solidFill>
                  </a:tcPr>
                </a:tc>
              </a:tr>
              <a:tr h="238389">
                <a:tc>
                  <a:txBody>
                    <a:bodyPr/>
                    <a:lstStyle/>
                    <a:p>
                      <a:pPr marL="34925">
                        <a:lnSpc>
                          <a:spcPct val="100000"/>
                        </a:lnSpc>
                      </a:pPr>
                      <a:r>
                        <a:rPr sz="1400" dirty="0">
                          <a:latin typeface="Georgia"/>
                          <a:cs typeface="Georgia"/>
                        </a:rPr>
                        <a:t>1</a:t>
                      </a:r>
                      <a:endParaRPr sz="1400">
                        <a:latin typeface="Georgia"/>
                        <a:cs typeface="Georgia"/>
                      </a:endParaRPr>
                    </a:p>
                  </a:txBody>
                  <a:tcPr marL="0" marR="0" marT="0" marB="0">
                    <a:solidFill>
                      <a:srgbClr val="FFFFFF"/>
                    </a:solidFill>
                  </a:tcPr>
                </a:tc>
                <a:tc>
                  <a:txBody>
                    <a:bodyPr/>
                    <a:lstStyle/>
                    <a:p>
                      <a:pPr marR="373380" algn="ctr">
                        <a:lnSpc>
                          <a:spcPct val="100000"/>
                        </a:lnSpc>
                      </a:pPr>
                      <a:r>
                        <a:rPr sz="1400" spc="-5" dirty="0">
                          <a:latin typeface="Georgia"/>
                          <a:cs typeface="Georgia"/>
                        </a:rPr>
                        <a:t>1</a:t>
                      </a:r>
                      <a:r>
                        <a:rPr sz="1400" dirty="0">
                          <a:solidFill>
                            <a:srgbClr val="FF0000"/>
                          </a:solidFill>
                          <a:latin typeface="Georgia"/>
                          <a:cs typeface="Georgia"/>
                        </a:rPr>
                        <a:t>0</a:t>
                      </a:r>
                      <a:endParaRPr sz="1400">
                        <a:latin typeface="Georgia"/>
                        <a:cs typeface="Georgia"/>
                      </a:endParaRPr>
                    </a:p>
                  </a:txBody>
                  <a:tcPr marL="0" marR="0" marT="0" marB="0">
                    <a:solidFill>
                      <a:srgbClr val="FFFFFF"/>
                    </a:solidFill>
                  </a:tcPr>
                </a:tc>
              </a:tr>
              <a:tr h="238388">
                <a:tc>
                  <a:txBody>
                    <a:bodyPr/>
                    <a:lstStyle/>
                    <a:p>
                      <a:pPr marL="34925">
                        <a:lnSpc>
                          <a:spcPct val="100000"/>
                        </a:lnSpc>
                      </a:pPr>
                      <a:r>
                        <a:rPr sz="1400" spc="-5" dirty="0">
                          <a:latin typeface="Georgia"/>
                          <a:cs typeface="Georgia"/>
                        </a:rPr>
                        <a:t>11</a:t>
                      </a:r>
                      <a:endParaRPr sz="1400">
                        <a:latin typeface="Georgia"/>
                        <a:cs typeface="Georgia"/>
                      </a:endParaRPr>
                    </a:p>
                  </a:txBody>
                  <a:tcPr marL="0" marR="0" marT="0" marB="0">
                    <a:solidFill>
                      <a:srgbClr val="FFFFFF"/>
                    </a:solidFill>
                  </a:tcPr>
                </a:tc>
                <a:tc>
                  <a:txBody>
                    <a:bodyPr/>
                    <a:lstStyle/>
                    <a:p>
                      <a:pPr marR="374015" algn="ctr">
                        <a:lnSpc>
                          <a:spcPct val="100000"/>
                        </a:lnSpc>
                      </a:pPr>
                      <a:r>
                        <a:rPr sz="1400" spc="-5" dirty="0">
                          <a:solidFill>
                            <a:srgbClr val="FF0000"/>
                          </a:solidFill>
                          <a:latin typeface="Georgia"/>
                          <a:cs typeface="Georgia"/>
                        </a:rPr>
                        <a:t>0</a:t>
                      </a:r>
                      <a:r>
                        <a:rPr sz="1400" dirty="0">
                          <a:latin typeface="Georgia"/>
                          <a:cs typeface="Georgia"/>
                        </a:rPr>
                        <a:t>1</a:t>
                      </a:r>
                      <a:endParaRPr sz="1400">
                        <a:latin typeface="Georgia"/>
                        <a:cs typeface="Georgia"/>
                      </a:endParaRPr>
                    </a:p>
                  </a:txBody>
                  <a:tcPr marL="0" marR="0" marT="0" marB="0">
                    <a:solidFill>
                      <a:srgbClr val="FFFFFF"/>
                    </a:solidFill>
                  </a:tcPr>
                </a:tc>
              </a:tr>
              <a:tr h="238389">
                <a:tc>
                  <a:txBody>
                    <a:bodyPr/>
                    <a:lstStyle/>
                    <a:p>
                      <a:pPr marL="34925">
                        <a:lnSpc>
                          <a:spcPct val="100000"/>
                        </a:lnSpc>
                      </a:pPr>
                      <a:r>
                        <a:rPr sz="1400" spc="-5" dirty="0">
                          <a:latin typeface="Georgia"/>
                          <a:cs typeface="Georgia"/>
                        </a:rPr>
                        <a:t>111</a:t>
                      </a:r>
                      <a:endParaRPr sz="1400">
                        <a:latin typeface="Georgia"/>
                        <a:cs typeface="Georgia"/>
                      </a:endParaRPr>
                    </a:p>
                  </a:txBody>
                  <a:tcPr marL="0" marR="0" marT="0" marB="0">
                    <a:solidFill>
                      <a:srgbClr val="FFFFFF"/>
                    </a:solidFill>
                  </a:tcPr>
                </a:tc>
                <a:tc>
                  <a:txBody>
                    <a:bodyPr/>
                    <a:lstStyle/>
                    <a:p>
                      <a:pPr marR="339090" algn="ctr">
                        <a:lnSpc>
                          <a:spcPct val="100000"/>
                        </a:lnSpc>
                      </a:pPr>
                      <a:r>
                        <a:rPr sz="1400" spc="-5" dirty="0">
                          <a:solidFill>
                            <a:srgbClr val="FF0000"/>
                          </a:solidFill>
                          <a:latin typeface="Georgia"/>
                          <a:cs typeface="Georgia"/>
                        </a:rPr>
                        <a:t>00</a:t>
                      </a:r>
                      <a:endParaRPr sz="1400">
                        <a:latin typeface="Georgia"/>
                        <a:cs typeface="Georgia"/>
                      </a:endParaRPr>
                    </a:p>
                  </a:txBody>
                  <a:tcPr marL="0" marR="0" marT="0" marB="0">
                    <a:solidFill>
                      <a:srgbClr val="FFFFFF"/>
                    </a:solidFill>
                  </a:tcPr>
                </a:tc>
              </a:tr>
              <a:tr h="238388">
                <a:tc>
                  <a:txBody>
                    <a:bodyPr/>
                    <a:lstStyle/>
                    <a:p>
                      <a:pPr marL="34925">
                        <a:lnSpc>
                          <a:spcPct val="100000"/>
                        </a:lnSpc>
                      </a:pPr>
                      <a:r>
                        <a:rPr sz="1400" spc="-5" dirty="0">
                          <a:latin typeface="Georgia"/>
                          <a:cs typeface="Georgia"/>
                        </a:rPr>
                        <a:t>1111</a:t>
                      </a:r>
                      <a:endParaRPr sz="1400">
                        <a:latin typeface="Georgia"/>
                        <a:cs typeface="Georgia"/>
                      </a:endParaRPr>
                    </a:p>
                  </a:txBody>
                  <a:tcPr marL="0" marR="0" marT="0" marB="0">
                    <a:solidFill>
                      <a:srgbClr val="FFFFFF"/>
                    </a:solidFill>
                  </a:tcPr>
                </a:tc>
                <a:tc>
                  <a:txBody>
                    <a:bodyPr/>
                    <a:lstStyle/>
                    <a:p>
                      <a:pPr marR="292100" algn="ctr">
                        <a:lnSpc>
                          <a:spcPct val="100000"/>
                        </a:lnSpc>
                      </a:pPr>
                      <a:r>
                        <a:rPr sz="1400" spc="-5" dirty="0">
                          <a:solidFill>
                            <a:srgbClr val="FF0000"/>
                          </a:solidFill>
                          <a:latin typeface="Georgia"/>
                          <a:cs typeface="Georgia"/>
                        </a:rPr>
                        <a:t>0</a:t>
                      </a:r>
                      <a:r>
                        <a:rPr sz="1400" spc="-5" dirty="0">
                          <a:latin typeface="Georgia"/>
                          <a:cs typeface="Georgia"/>
                        </a:rPr>
                        <a:t>11</a:t>
                      </a:r>
                      <a:endParaRPr sz="1400">
                        <a:latin typeface="Georgia"/>
                        <a:cs typeface="Georgia"/>
                      </a:endParaRPr>
                    </a:p>
                  </a:txBody>
                  <a:tcPr marL="0" marR="0" marT="0" marB="0">
                    <a:solidFill>
                      <a:srgbClr val="FFFFFF"/>
                    </a:solidFill>
                  </a:tcPr>
                </a:tc>
              </a:tr>
              <a:tr h="238388">
                <a:tc>
                  <a:txBody>
                    <a:bodyPr/>
                    <a:lstStyle/>
                    <a:p>
                      <a:pPr marL="34925">
                        <a:lnSpc>
                          <a:spcPct val="100000"/>
                        </a:lnSpc>
                      </a:pPr>
                      <a:r>
                        <a:rPr sz="1400" spc="-5" dirty="0">
                          <a:latin typeface="Georgia"/>
                          <a:cs typeface="Georgia"/>
                        </a:rPr>
                        <a:t>11111</a:t>
                      </a:r>
                      <a:endParaRPr sz="1400">
                        <a:latin typeface="Georgia"/>
                        <a:cs typeface="Georgia"/>
                      </a:endParaRPr>
                    </a:p>
                  </a:txBody>
                  <a:tcPr marL="0" marR="0" marT="0" marB="0">
                    <a:solidFill>
                      <a:srgbClr val="FFFFFF"/>
                    </a:solidFill>
                  </a:tcPr>
                </a:tc>
                <a:tc>
                  <a:txBody>
                    <a:bodyPr/>
                    <a:lstStyle/>
                    <a:p>
                      <a:pPr marR="292100" algn="ctr">
                        <a:lnSpc>
                          <a:spcPct val="100000"/>
                        </a:lnSpc>
                      </a:pPr>
                      <a:r>
                        <a:rPr sz="1400" spc="-5" dirty="0">
                          <a:latin typeface="Georgia"/>
                          <a:cs typeface="Georgia"/>
                        </a:rPr>
                        <a:t>1</a:t>
                      </a:r>
                      <a:r>
                        <a:rPr sz="1400" spc="-10" dirty="0">
                          <a:latin typeface="Georgia"/>
                          <a:cs typeface="Georgia"/>
                        </a:rPr>
                        <a:t>1</a:t>
                      </a:r>
                      <a:r>
                        <a:rPr sz="1400" dirty="0">
                          <a:solidFill>
                            <a:srgbClr val="FF0000"/>
                          </a:solidFill>
                          <a:latin typeface="Georgia"/>
                          <a:cs typeface="Georgia"/>
                        </a:rPr>
                        <a:t>0</a:t>
                      </a:r>
                      <a:endParaRPr sz="1400">
                        <a:latin typeface="Georgia"/>
                        <a:cs typeface="Georgia"/>
                      </a:endParaRPr>
                    </a:p>
                  </a:txBody>
                  <a:tcPr marL="0" marR="0" marT="0" marB="0">
                    <a:solidFill>
                      <a:srgbClr val="FFFFFF"/>
                    </a:solidFill>
                  </a:tcPr>
                </a:tc>
              </a:tr>
              <a:tr h="213360">
                <a:tc>
                  <a:txBody>
                    <a:bodyPr/>
                    <a:lstStyle/>
                    <a:p>
                      <a:pPr marL="34925">
                        <a:lnSpc>
                          <a:spcPct val="100000"/>
                        </a:lnSpc>
                      </a:pPr>
                      <a:r>
                        <a:rPr sz="1400" spc="-5" dirty="0">
                          <a:latin typeface="Georgia"/>
                          <a:cs typeface="Georgia"/>
                        </a:rPr>
                        <a:t>1111</a:t>
                      </a:r>
                      <a:r>
                        <a:rPr sz="1400" spc="10" dirty="0">
                          <a:latin typeface="Georgia"/>
                          <a:cs typeface="Georgia"/>
                        </a:rPr>
                        <a:t>1</a:t>
                      </a:r>
                      <a:r>
                        <a:rPr sz="1400" dirty="0">
                          <a:latin typeface="Georgia"/>
                          <a:cs typeface="Georgia"/>
                        </a:rPr>
                        <a:t>1</a:t>
                      </a:r>
                      <a:endParaRPr sz="1400">
                        <a:latin typeface="Georgia"/>
                        <a:cs typeface="Georgia"/>
                      </a:endParaRPr>
                    </a:p>
                  </a:txBody>
                  <a:tcPr marL="0" marR="0" marT="0" marB="0">
                    <a:solidFill>
                      <a:srgbClr val="FFFFFF"/>
                    </a:solidFill>
                  </a:tcPr>
                </a:tc>
                <a:tc>
                  <a:txBody>
                    <a:bodyPr/>
                    <a:lstStyle/>
                    <a:p>
                      <a:pPr marL="111125" algn="ctr">
                        <a:lnSpc>
                          <a:spcPct val="100000"/>
                        </a:lnSpc>
                      </a:pPr>
                      <a:r>
                        <a:rPr sz="1400" spc="-5" dirty="0">
                          <a:latin typeface="Georgia"/>
                          <a:cs typeface="Georgia"/>
                        </a:rPr>
                        <a:t>1111</a:t>
                      </a:r>
                      <a:r>
                        <a:rPr sz="1400" spc="10" dirty="0">
                          <a:latin typeface="Georgia"/>
                          <a:cs typeface="Georgia"/>
                        </a:rPr>
                        <a:t>1</a:t>
                      </a:r>
                      <a:r>
                        <a:rPr sz="1400" dirty="0">
                          <a:latin typeface="Georgia"/>
                          <a:cs typeface="Georgia"/>
                        </a:rPr>
                        <a:t>1</a:t>
                      </a:r>
                      <a:r>
                        <a:rPr sz="1400" spc="-5" dirty="0">
                          <a:latin typeface="Georgia"/>
                          <a:cs typeface="Georgia"/>
                        </a:rPr>
                        <a:t>1</a:t>
                      </a:r>
                      <a:r>
                        <a:rPr sz="1400" dirty="0">
                          <a:solidFill>
                            <a:srgbClr val="FF0000"/>
                          </a:solidFill>
                          <a:latin typeface="Georgia"/>
                          <a:cs typeface="Georgia"/>
                        </a:rPr>
                        <a:t>0</a:t>
                      </a:r>
                      <a:endParaRPr sz="1400">
                        <a:latin typeface="Georgia"/>
                        <a:cs typeface="Georgia"/>
                      </a:endParaRPr>
                    </a:p>
                  </a:txBody>
                  <a:tcPr marL="0" marR="0" marT="0" marB="0">
                    <a:solidFill>
                      <a:srgbClr val="FFFFFF"/>
                    </a:solidFill>
                  </a:tcPr>
                </a:tc>
              </a:tr>
            </a:tbl>
          </a:graphicData>
        </a:graphic>
      </p:graphicFrame>
    </p:spTree>
    <p:extLst>
      <p:ext uri="{BB962C8B-B14F-4D97-AF65-F5344CB8AC3E}">
        <p14:creationId xmlns:p14="http://schemas.microsoft.com/office/powerpoint/2010/main" val="34008127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1043314" y="379461"/>
            <a:ext cx="7057373" cy="892116"/>
          </a:xfrm>
          <a:prstGeom prst="rect">
            <a:avLst/>
          </a:prstGeom>
        </p:spPr>
        <p:txBody>
          <a:bodyPr vert="horz" wrap="square" lIns="0" tIns="186040" rIns="0" bIns="0" rtlCol="0">
            <a:spAutoFit/>
          </a:bodyPr>
          <a:lstStyle/>
          <a:p>
            <a:r>
              <a:rPr spc="-18" dirty="0">
                <a:latin typeface="Arial"/>
                <a:cs typeface="Arial"/>
              </a:rPr>
              <a:t>Tomita</a:t>
            </a:r>
            <a:r>
              <a:rPr spc="-9" dirty="0">
                <a:latin typeface="Arial"/>
                <a:cs typeface="Arial"/>
              </a:rPr>
              <a:t> </a:t>
            </a:r>
            <a:r>
              <a:rPr spc="-22" dirty="0">
                <a:latin typeface="Arial"/>
                <a:cs typeface="Arial"/>
              </a:rPr>
              <a:t>Grammars</a:t>
            </a:r>
          </a:p>
        </p:txBody>
      </p:sp>
      <p:sp>
        <p:nvSpPr>
          <p:cNvPr id="17" name="object 17"/>
          <p:cNvSpPr txBox="1">
            <a:spLocks noGrp="1"/>
          </p:cNvSpPr>
          <p:nvPr>
            <p:ph type="sldNum" sz="quarter" idx="12"/>
          </p:nvPr>
        </p:nvSpPr>
        <p:spPr>
          <a:xfrm>
            <a:off x="7968643" y="6158425"/>
            <a:ext cx="194934" cy="184666"/>
          </a:xfrm>
          <a:prstGeom prst="rect">
            <a:avLst/>
          </a:prstGeom>
        </p:spPr>
        <p:txBody>
          <a:bodyPr vert="horz" wrap="square" lIns="0" tIns="0" rIns="0" bIns="0" rtlCol="0">
            <a:spAutoFit/>
          </a:bodyPr>
          <a:lstStyle/>
          <a:p>
            <a:pPr marL="22255"/>
            <a:fld id="{81D60167-4931-47E6-BA6A-407CBD079E47}" type="slidenum">
              <a:rPr dirty="0"/>
              <a:pPr marL="22255"/>
              <a:t>31</a:t>
            </a:fld>
            <a:endParaRPr dirty="0"/>
          </a:p>
        </p:txBody>
      </p:sp>
      <p:sp>
        <p:nvSpPr>
          <p:cNvPr id="14" name="object 14"/>
          <p:cNvSpPr/>
          <p:nvPr/>
        </p:nvSpPr>
        <p:spPr>
          <a:xfrm>
            <a:off x="920604" y="1701199"/>
            <a:ext cx="7271761" cy="4419984"/>
          </a:xfrm>
          <a:custGeom>
            <a:avLst/>
            <a:gdLst/>
            <a:ahLst/>
            <a:cxnLst/>
            <a:rect l="l" t="t" r="r" b="b"/>
            <a:pathLst>
              <a:path w="8503920" h="4874259">
                <a:moveTo>
                  <a:pt x="0" y="0"/>
                </a:moveTo>
                <a:lnTo>
                  <a:pt x="0" y="4873752"/>
                </a:lnTo>
                <a:lnTo>
                  <a:pt x="8503919" y="4873752"/>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32" y="1782158"/>
            <a:ext cx="7029585" cy="753549"/>
          </a:xfrm>
          <a:prstGeom prst="rect">
            <a:avLst/>
          </a:prstGeom>
        </p:spPr>
        <p:txBody>
          <a:bodyPr vert="horz" wrap="square" lIns="0" tIns="0" rIns="0" bIns="0" rtlCol="0">
            <a:spAutoFit/>
          </a:bodyPr>
          <a:lstStyle/>
          <a:p>
            <a:pPr marL="251483" marR="4453" indent="-240356">
              <a:buClr>
                <a:srgbClr val="126D92"/>
              </a:buClr>
              <a:buSzPct val="85185"/>
              <a:buFont typeface="Wingdings 2"/>
              <a:buChar char=""/>
              <a:tabLst>
                <a:tab pos="251483" algn="l"/>
              </a:tabLst>
            </a:pPr>
            <a:r>
              <a:rPr sz="2400" spc="-4" dirty="0">
                <a:latin typeface="Arial"/>
                <a:cs typeface="Arial"/>
              </a:rPr>
              <a:t>Evaluat</a:t>
            </a:r>
            <a:r>
              <a:rPr sz="2400" dirty="0">
                <a:latin typeface="Arial"/>
                <a:cs typeface="Arial"/>
              </a:rPr>
              <a:t>e</a:t>
            </a:r>
            <a:r>
              <a:rPr sz="2400" spc="4" dirty="0">
                <a:latin typeface="Arial"/>
                <a:cs typeface="Arial"/>
              </a:rPr>
              <a:t> </a:t>
            </a:r>
            <a:r>
              <a:rPr sz="2400" spc="-4" dirty="0">
                <a:latin typeface="Arial"/>
                <a:cs typeface="Arial"/>
              </a:rPr>
              <a:t>th</a:t>
            </a:r>
            <a:r>
              <a:rPr sz="2400" dirty="0">
                <a:latin typeface="Arial"/>
                <a:cs typeface="Arial"/>
              </a:rPr>
              <a:t>e</a:t>
            </a:r>
            <a:r>
              <a:rPr sz="2400" spc="-4" dirty="0">
                <a:latin typeface="Arial"/>
                <a:cs typeface="Arial"/>
              </a:rPr>
              <a:t> performanc</a:t>
            </a:r>
            <a:r>
              <a:rPr sz="2400" dirty="0">
                <a:latin typeface="Arial"/>
                <a:cs typeface="Arial"/>
              </a:rPr>
              <a:t>e</a:t>
            </a:r>
            <a:r>
              <a:rPr sz="2400" spc="-9" dirty="0">
                <a:latin typeface="Arial"/>
                <a:cs typeface="Arial"/>
              </a:rPr>
              <a:t> </a:t>
            </a:r>
            <a:r>
              <a:rPr sz="2400" spc="-4" dirty="0">
                <a:latin typeface="Arial"/>
                <a:cs typeface="Arial"/>
              </a:rPr>
              <a:t>o</a:t>
            </a:r>
            <a:r>
              <a:rPr sz="2400" dirty="0">
                <a:latin typeface="Arial"/>
                <a:cs typeface="Arial"/>
              </a:rPr>
              <a:t>f</a:t>
            </a:r>
            <a:r>
              <a:rPr sz="2400" spc="-4" dirty="0">
                <a:latin typeface="Arial"/>
                <a:cs typeface="Arial"/>
              </a:rPr>
              <a:t> </a:t>
            </a:r>
            <a:r>
              <a:rPr sz="2400" spc="-4" dirty="0" smtClean="0">
                <a:latin typeface="Arial"/>
                <a:cs typeface="Arial"/>
              </a:rPr>
              <a:t>KA</a:t>
            </a:r>
            <a:r>
              <a:rPr lang="en-US" sz="2400" spc="-4" dirty="0" smtClean="0">
                <a:latin typeface="Arial"/>
                <a:cs typeface="Arial"/>
              </a:rPr>
              <a:t>A</a:t>
            </a:r>
            <a:r>
              <a:rPr sz="2400" spc="-4" dirty="0" smtClean="0">
                <a:latin typeface="Arial"/>
                <a:cs typeface="Arial"/>
              </a:rPr>
              <a:t>R</a:t>
            </a:r>
            <a:r>
              <a:rPr lang="en-US" sz="2400" dirty="0" smtClean="0">
                <a:latin typeface="Arial"/>
                <a:cs typeface="Arial"/>
              </a:rPr>
              <a:t>MA</a:t>
            </a:r>
            <a:r>
              <a:rPr sz="2400" dirty="0" smtClean="0">
                <a:latin typeface="Arial"/>
                <a:cs typeface="Arial"/>
              </a:rPr>
              <a:t> </a:t>
            </a:r>
            <a:r>
              <a:rPr sz="2400" spc="-4" dirty="0">
                <a:latin typeface="Arial"/>
                <a:cs typeface="Arial"/>
              </a:rPr>
              <a:t>usin</a:t>
            </a:r>
            <a:r>
              <a:rPr sz="2400" dirty="0">
                <a:latin typeface="Arial"/>
                <a:cs typeface="Arial"/>
              </a:rPr>
              <a:t>g</a:t>
            </a:r>
            <a:r>
              <a:rPr sz="2400" spc="-4" dirty="0">
                <a:latin typeface="Arial"/>
                <a:cs typeface="Arial"/>
              </a:rPr>
              <a:t> th</a:t>
            </a:r>
            <a:r>
              <a:rPr sz="2400" dirty="0">
                <a:latin typeface="Arial"/>
                <a:cs typeface="Arial"/>
              </a:rPr>
              <a:t>e</a:t>
            </a:r>
            <a:r>
              <a:rPr sz="2400" spc="-4" dirty="0">
                <a:latin typeface="Arial"/>
                <a:cs typeface="Arial"/>
              </a:rPr>
              <a:t> </a:t>
            </a:r>
            <a:r>
              <a:rPr sz="2400" spc="-13" dirty="0">
                <a:latin typeface="Arial"/>
                <a:cs typeface="Arial"/>
              </a:rPr>
              <a:t>Tomita</a:t>
            </a:r>
            <a:r>
              <a:rPr sz="2400" spc="-9" dirty="0">
                <a:latin typeface="Arial"/>
                <a:cs typeface="Arial"/>
              </a:rPr>
              <a:t> </a:t>
            </a:r>
            <a:r>
              <a:rPr sz="2400" spc="-22" dirty="0">
                <a:latin typeface="Arial"/>
                <a:cs typeface="Arial"/>
              </a:rPr>
              <a:t>grammar</a:t>
            </a:r>
            <a:r>
              <a:rPr sz="2400" spc="-13" dirty="0">
                <a:latin typeface="Arial"/>
                <a:cs typeface="Arial"/>
              </a:rPr>
              <a:t>s</a:t>
            </a:r>
            <a:r>
              <a:rPr sz="2400" spc="4" dirty="0">
                <a:latin typeface="Arial"/>
                <a:cs typeface="Arial"/>
              </a:rPr>
              <a:t> </a:t>
            </a:r>
            <a:r>
              <a:rPr sz="2400" spc="-4" dirty="0">
                <a:latin typeface="Arial"/>
                <a:cs typeface="Arial"/>
              </a:rPr>
              <a:t>a</a:t>
            </a:r>
            <a:r>
              <a:rPr sz="2400" dirty="0">
                <a:latin typeface="Arial"/>
                <a:cs typeface="Arial"/>
              </a:rPr>
              <a:t>s</a:t>
            </a:r>
            <a:r>
              <a:rPr sz="2400" spc="-9" dirty="0">
                <a:latin typeface="Arial"/>
                <a:cs typeface="Arial"/>
              </a:rPr>
              <a:t> </a:t>
            </a:r>
            <a:r>
              <a:rPr sz="2400" spc="-18" dirty="0">
                <a:latin typeface="Arial"/>
                <a:cs typeface="Arial"/>
              </a:rPr>
              <a:t>benchmark.</a:t>
            </a:r>
            <a:endParaRPr sz="2400" dirty="0">
              <a:latin typeface="Arial"/>
              <a:cs typeface="Arial"/>
            </a:endParaRPr>
          </a:p>
        </p:txBody>
      </p:sp>
      <p:sp>
        <p:nvSpPr>
          <p:cNvPr id="16" name="object 16"/>
          <p:cNvSpPr/>
          <p:nvPr/>
        </p:nvSpPr>
        <p:spPr>
          <a:xfrm>
            <a:off x="988370" y="2942207"/>
            <a:ext cx="7214421" cy="240669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302973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1043314" y="379461"/>
            <a:ext cx="7057373" cy="892116"/>
          </a:xfrm>
          <a:prstGeom prst="rect">
            <a:avLst/>
          </a:prstGeom>
        </p:spPr>
        <p:txBody>
          <a:bodyPr vert="horz" wrap="square" lIns="0" tIns="186040" rIns="0" bIns="0" rtlCol="0">
            <a:spAutoFit/>
          </a:bodyPr>
          <a:lstStyle/>
          <a:p>
            <a:r>
              <a:rPr spc="-18" dirty="0">
                <a:latin typeface="Arial"/>
                <a:cs typeface="Arial"/>
              </a:rPr>
              <a:t>Tomita</a:t>
            </a:r>
            <a:r>
              <a:rPr spc="-9" dirty="0">
                <a:latin typeface="Arial"/>
                <a:cs typeface="Arial"/>
              </a:rPr>
              <a:t> </a:t>
            </a:r>
            <a:r>
              <a:rPr spc="-22" dirty="0">
                <a:latin typeface="Arial"/>
                <a:cs typeface="Arial"/>
              </a:rPr>
              <a:t>Grammars</a:t>
            </a:r>
          </a:p>
        </p:txBody>
      </p:sp>
      <p:sp>
        <p:nvSpPr>
          <p:cNvPr id="16" name="object 16"/>
          <p:cNvSpPr txBox="1">
            <a:spLocks noGrp="1"/>
          </p:cNvSpPr>
          <p:nvPr>
            <p:ph type="sldNum" sz="quarter" idx="12"/>
          </p:nvPr>
        </p:nvSpPr>
        <p:spPr>
          <a:xfrm>
            <a:off x="7968643" y="6158425"/>
            <a:ext cx="194934" cy="184666"/>
          </a:xfrm>
          <a:prstGeom prst="rect">
            <a:avLst/>
          </a:prstGeom>
        </p:spPr>
        <p:txBody>
          <a:bodyPr vert="horz" wrap="square" lIns="0" tIns="0" rIns="0" bIns="0" rtlCol="0">
            <a:spAutoFit/>
          </a:bodyPr>
          <a:lstStyle/>
          <a:p>
            <a:pPr marL="22255"/>
            <a:fld id="{81D60167-4931-47E6-BA6A-407CBD079E47}" type="slidenum">
              <a:rPr dirty="0"/>
              <a:pPr marL="22255"/>
              <a:t>32</a:t>
            </a:fld>
            <a:endParaRPr dirty="0"/>
          </a:p>
        </p:txBody>
      </p:sp>
      <p:sp>
        <p:nvSpPr>
          <p:cNvPr id="14" name="object 14"/>
          <p:cNvSpPr/>
          <p:nvPr/>
        </p:nvSpPr>
        <p:spPr>
          <a:xfrm>
            <a:off x="920604" y="1701199"/>
            <a:ext cx="7271761" cy="4419984"/>
          </a:xfrm>
          <a:custGeom>
            <a:avLst/>
            <a:gdLst/>
            <a:ahLst/>
            <a:cxnLst/>
            <a:rect l="l" t="t" r="r" b="b"/>
            <a:pathLst>
              <a:path w="8503920" h="4874259">
                <a:moveTo>
                  <a:pt x="0" y="0"/>
                </a:moveTo>
                <a:lnTo>
                  <a:pt x="0" y="4873752"/>
                </a:lnTo>
                <a:lnTo>
                  <a:pt x="8503919" y="4873752"/>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29" y="1782160"/>
            <a:ext cx="7076826" cy="4012637"/>
          </a:xfrm>
          <a:prstGeom prst="rect">
            <a:avLst/>
          </a:prstGeom>
        </p:spPr>
        <p:txBody>
          <a:bodyPr vert="horz" wrap="square" lIns="0" tIns="0" rIns="0" bIns="0" rtlCol="0">
            <a:spAutoFit/>
          </a:bodyPr>
          <a:lstStyle/>
          <a:p>
            <a:pPr marL="251483" marR="183606" indent="-240356">
              <a:buClr>
                <a:srgbClr val="126D92"/>
              </a:buClr>
              <a:buSzPct val="85185"/>
              <a:buFont typeface="Wingdings 2"/>
              <a:buChar char=""/>
              <a:tabLst>
                <a:tab pos="251483" algn="l"/>
              </a:tabLst>
            </a:pPr>
            <a:r>
              <a:rPr sz="2400" spc="-13" dirty="0">
                <a:latin typeface="Arial"/>
                <a:cs typeface="Arial"/>
              </a:rPr>
              <a:t>Training</a:t>
            </a:r>
            <a:r>
              <a:rPr sz="2400" spc="-18" dirty="0">
                <a:latin typeface="Arial"/>
                <a:cs typeface="Arial"/>
              </a:rPr>
              <a:t> </a:t>
            </a:r>
            <a:r>
              <a:rPr sz="2400" spc="-4" dirty="0">
                <a:latin typeface="Arial"/>
                <a:cs typeface="Arial"/>
              </a:rPr>
              <a:t>se</a:t>
            </a:r>
            <a:r>
              <a:rPr sz="2400" dirty="0">
                <a:latin typeface="Arial"/>
                <a:cs typeface="Arial"/>
              </a:rPr>
              <a:t>t</a:t>
            </a:r>
            <a:r>
              <a:rPr sz="2400" spc="-9" dirty="0">
                <a:latin typeface="Arial"/>
                <a:cs typeface="Arial"/>
              </a:rPr>
              <a:t> </a:t>
            </a:r>
            <a:r>
              <a:rPr sz="2400" spc="-4" dirty="0">
                <a:latin typeface="Arial"/>
                <a:cs typeface="Arial"/>
              </a:rPr>
              <a:t>consist</a:t>
            </a:r>
            <a:r>
              <a:rPr sz="2400" dirty="0">
                <a:latin typeface="Arial"/>
                <a:cs typeface="Arial"/>
              </a:rPr>
              <a:t>s</a:t>
            </a:r>
            <a:r>
              <a:rPr sz="2400" spc="-4" dirty="0">
                <a:latin typeface="Arial"/>
                <a:cs typeface="Arial"/>
              </a:rPr>
              <a:t> o</a:t>
            </a:r>
            <a:r>
              <a:rPr sz="2400" dirty="0">
                <a:latin typeface="Arial"/>
                <a:cs typeface="Arial"/>
              </a:rPr>
              <a:t>f</a:t>
            </a:r>
            <a:r>
              <a:rPr sz="2400" spc="-9" dirty="0">
                <a:latin typeface="Arial"/>
                <a:cs typeface="Arial"/>
              </a:rPr>
              <a:t> </a:t>
            </a:r>
            <a:r>
              <a:rPr sz="2400" spc="-18" dirty="0">
                <a:latin typeface="Arial"/>
                <a:cs typeface="Arial"/>
              </a:rPr>
              <a:t>1000</a:t>
            </a:r>
            <a:r>
              <a:rPr sz="2400" spc="18" dirty="0">
                <a:latin typeface="Arial"/>
                <a:cs typeface="Arial"/>
              </a:rPr>
              <a:t> </a:t>
            </a:r>
            <a:r>
              <a:rPr sz="2400" spc="-13" dirty="0">
                <a:latin typeface="Arial"/>
                <a:cs typeface="Arial"/>
              </a:rPr>
              <a:t>randomly</a:t>
            </a:r>
            <a:r>
              <a:rPr sz="2400" spc="-18" dirty="0">
                <a:latin typeface="Arial"/>
                <a:cs typeface="Arial"/>
              </a:rPr>
              <a:t> </a:t>
            </a:r>
            <a:r>
              <a:rPr sz="2400" spc="-4" dirty="0">
                <a:latin typeface="Arial"/>
                <a:cs typeface="Arial"/>
              </a:rPr>
              <a:t>generated </a:t>
            </a:r>
            <a:r>
              <a:rPr sz="2400" spc="-18" dirty="0">
                <a:latin typeface="Arial"/>
                <a:cs typeface="Arial"/>
              </a:rPr>
              <a:t>binar</a:t>
            </a:r>
            <a:r>
              <a:rPr sz="2400" spc="-13" dirty="0">
                <a:latin typeface="Arial"/>
                <a:cs typeface="Arial"/>
              </a:rPr>
              <a:t>y</a:t>
            </a:r>
            <a:r>
              <a:rPr sz="2400" spc="-4" dirty="0">
                <a:latin typeface="Arial"/>
                <a:cs typeface="Arial"/>
              </a:rPr>
              <a:t> </a:t>
            </a:r>
            <a:r>
              <a:rPr sz="2400" spc="-18" dirty="0">
                <a:latin typeface="Arial"/>
                <a:cs typeface="Arial"/>
              </a:rPr>
              <a:t>strings</a:t>
            </a:r>
            <a:r>
              <a:rPr sz="2400" spc="-9" dirty="0">
                <a:latin typeface="Arial"/>
                <a:cs typeface="Arial"/>
              </a:rPr>
              <a:t>,</a:t>
            </a:r>
            <a:r>
              <a:rPr sz="2400" dirty="0">
                <a:latin typeface="Arial"/>
                <a:cs typeface="Arial"/>
              </a:rPr>
              <a:t> </a:t>
            </a:r>
            <a:r>
              <a:rPr sz="2400" spc="-4" dirty="0">
                <a:latin typeface="Arial"/>
                <a:cs typeface="Arial"/>
              </a:rPr>
              <a:t>wit</a:t>
            </a:r>
            <a:r>
              <a:rPr sz="2400" dirty="0">
                <a:latin typeface="Arial"/>
                <a:cs typeface="Arial"/>
              </a:rPr>
              <a:t>h </a:t>
            </a:r>
            <a:r>
              <a:rPr sz="2400" spc="-4" dirty="0">
                <a:latin typeface="Arial"/>
                <a:cs typeface="Arial"/>
              </a:rPr>
              <a:t>length</a:t>
            </a:r>
            <a:r>
              <a:rPr sz="2400" dirty="0">
                <a:latin typeface="Arial"/>
                <a:cs typeface="Arial"/>
              </a:rPr>
              <a:t>s</a:t>
            </a:r>
            <a:r>
              <a:rPr sz="2400" spc="-4" dirty="0">
                <a:latin typeface="Arial"/>
                <a:cs typeface="Arial"/>
              </a:rPr>
              <a:t> o</a:t>
            </a:r>
            <a:r>
              <a:rPr sz="2400" dirty="0">
                <a:latin typeface="Arial"/>
                <a:cs typeface="Arial"/>
              </a:rPr>
              <a:t>f</a:t>
            </a:r>
            <a:r>
              <a:rPr sz="2400" spc="-4" dirty="0">
                <a:latin typeface="Arial"/>
                <a:cs typeface="Arial"/>
              </a:rPr>
              <a:t> </a:t>
            </a:r>
            <a:r>
              <a:rPr sz="2400" spc="-13" dirty="0">
                <a:latin typeface="Arial"/>
                <a:cs typeface="Arial"/>
              </a:rPr>
              <a:t>1-15</a:t>
            </a:r>
            <a:r>
              <a:rPr sz="2400" spc="-9" dirty="0">
                <a:latin typeface="Arial"/>
                <a:cs typeface="Arial"/>
              </a:rPr>
              <a:t> </a:t>
            </a:r>
            <a:r>
              <a:rPr sz="2400" spc="-4" dirty="0">
                <a:latin typeface="Arial"/>
                <a:cs typeface="Arial"/>
              </a:rPr>
              <a:t>symbol</a:t>
            </a:r>
            <a:r>
              <a:rPr sz="2400" dirty="0">
                <a:latin typeface="Arial"/>
                <a:cs typeface="Arial"/>
              </a:rPr>
              <a:t>s</a:t>
            </a:r>
            <a:r>
              <a:rPr sz="2400" spc="-4" dirty="0">
                <a:latin typeface="Arial"/>
                <a:cs typeface="Arial"/>
              </a:rPr>
              <a:t> </a:t>
            </a:r>
            <a:r>
              <a:rPr sz="2400" spc="-22" dirty="0">
                <a:latin typeface="Arial"/>
                <a:cs typeface="Arial"/>
              </a:rPr>
              <a:t>(mean</a:t>
            </a:r>
            <a:r>
              <a:rPr sz="2400" spc="-13" dirty="0">
                <a:latin typeface="Arial"/>
                <a:cs typeface="Arial"/>
              </a:rPr>
              <a:t> </a:t>
            </a:r>
            <a:r>
              <a:rPr sz="2400" spc="-4" dirty="0">
                <a:latin typeface="Arial"/>
                <a:cs typeface="Arial"/>
              </a:rPr>
              <a:t>lengt</a:t>
            </a:r>
            <a:r>
              <a:rPr sz="2400" dirty="0">
                <a:latin typeface="Arial"/>
                <a:cs typeface="Arial"/>
              </a:rPr>
              <a:t>h</a:t>
            </a:r>
            <a:r>
              <a:rPr sz="2400" spc="4" dirty="0">
                <a:latin typeface="Arial"/>
                <a:cs typeface="Arial"/>
              </a:rPr>
              <a:t> </a:t>
            </a:r>
            <a:r>
              <a:rPr sz="2400" spc="-4" dirty="0">
                <a:latin typeface="Arial"/>
                <a:cs typeface="Arial"/>
              </a:rPr>
              <a:t>i</a:t>
            </a:r>
            <a:r>
              <a:rPr sz="2400" dirty="0">
                <a:latin typeface="Arial"/>
                <a:cs typeface="Arial"/>
              </a:rPr>
              <a:t>s</a:t>
            </a:r>
            <a:r>
              <a:rPr sz="2400" spc="-13" dirty="0">
                <a:latin typeface="Arial"/>
                <a:cs typeface="Arial"/>
              </a:rPr>
              <a:t> </a:t>
            </a:r>
            <a:r>
              <a:rPr sz="2400" spc="-4" dirty="0">
                <a:latin typeface="Arial"/>
                <a:cs typeface="Arial"/>
              </a:rPr>
              <a:t>7.758)</a:t>
            </a:r>
            <a:r>
              <a:rPr sz="2400" dirty="0">
                <a:latin typeface="Arial"/>
                <a:cs typeface="Arial"/>
              </a:rPr>
              <a:t>,</a:t>
            </a:r>
            <a:r>
              <a:rPr sz="2400" spc="13" dirty="0">
                <a:latin typeface="Arial"/>
                <a:cs typeface="Arial"/>
              </a:rPr>
              <a:t> </a:t>
            </a:r>
            <a:r>
              <a:rPr sz="2400" spc="-13" dirty="0">
                <a:latin typeface="Arial"/>
                <a:cs typeface="Arial"/>
              </a:rPr>
              <a:t>and</a:t>
            </a:r>
            <a:r>
              <a:rPr sz="2400" spc="4" dirty="0">
                <a:latin typeface="Arial"/>
                <a:cs typeface="Arial"/>
              </a:rPr>
              <a:t> </a:t>
            </a:r>
            <a:r>
              <a:rPr sz="2400" spc="-4" dirty="0">
                <a:latin typeface="Arial"/>
                <a:cs typeface="Arial"/>
              </a:rPr>
              <a:t>labele</a:t>
            </a:r>
            <a:r>
              <a:rPr sz="2400" dirty="0">
                <a:latin typeface="Arial"/>
                <a:cs typeface="Arial"/>
              </a:rPr>
              <a:t>d</a:t>
            </a:r>
            <a:r>
              <a:rPr sz="2400" spc="-13" dirty="0">
                <a:latin typeface="Arial"/>
                <a:cs typeface="Arial"/>
              </a:rPr>
              <a:t> </a:t>
            </a:r>
            <a:r>
              <a:rPr sz="2400" dirty="0">
                <a:latin typeface="Arial"/>
                <a:cs typeface="Arial"/>
              </a:rPr>
              <a:t>according</a:t>
            </a:r>
            <a:r>
              <a:rPr sz="2400" spc="-13" dirty="0">
                <a:latin typeface="Arial"/>
                <a:cs typeface="Arial"/>
              </a:rPr>
              <a:t> </a:t>
            </a:r>
            <a:r>
              <a:rPr sz="2400" spc="-4" dirty="0">
                <a:latin typeface="Arial"/>
                <a:cs typeface="Arial"/>
              </a:rPr>
              <a:t>t</a:t>
            </a:r>
            <a:r>
              <a:rPr sz="2400" dirty="0">
                <a:latin typeface="Arial"/>
                <a:cs typeface="Arial"/>
              </a:rPr>
              <a:t>o</a:t>
            </a:r>
            <a:r>
              <a:rPr sz="2400" spc="4" dirty="0">
                <a:latin typeface="Arial"/>
                <a:cs typeface="Arial"/>
              </a:rPr>
              <a:t> </a:t>
            </a:r>
            <a:r>
              <a:rPr sz="2400" spc="-18" dirty="0">
                <a:latin typeface="Arial"/>
                <a:cs typeface="Arial"/>
              </a:rPr>
              <a:t>grammar.</a:t>
            </a:r>
            <a:endParaRPr sz="2400" dirty="0">
              <a:latin typeface="Arial"/>
              <a:cs typeface="Arial"/>
            </a:endParaRPr>
          </a:p>
          <a:p>
            <a:pPr>
              <a:spcBef>
                <a:spcPts val="45"/>
              </a:spcBef>
              <a:buClr>
                <a:srgbClr val="126D92"/>
              </a:buClr>
              <a:buFont typeface="Wingdings 2"/>
              <a:buChar char=""/>
            </a:pPr>
            <a:endParaRPr sz="3400" dirty="0">
              <a:latin typeface="Arial"/>
              <a:cs typeface="Arial"/>
            </a:endParaRPr>
          </a:p>
          <a:p>
            <a:pPr marL="251483" marR="531899" indent="-240356">
              <a:buClr>
                <a:srgbClr val="126D92"/>
              </a:buClr>
              <a:buSzPct val="85185"/>
              <a:buFont typeface="Wingdings 2"/>
              <a:buChar char=""/>
              <a:tabLst>
                <a:tab pos="251483" algn="l"/>
              </a:tabLst>
            </a:pPr>
            <a:r>
              <a:rPr sz="2400" dirty="0">
                <a:latin typeface="Arial"/>
                <a:cs typeface="Arial"/>
              </a:rPr>
              <a:t>The</a:t>
            </a:r>
            <a:r>
              <a:rPr sz="2400" spc="-13" dirty="0">
                <a:latin typeface="Arial"/>
                <a:cs typeface="Arial"/>
              </a:rPr>
              <a:t> </a:t>
            </a:r>
            <a:r>
              <a:rPr sz="2400" spc="-4" dirty="0">
                <a:latin typeface="Arial"/>
                <a:cs typeface="Arial"/>
              </a:rPr>
              <a:t>stimulus-respons</a:t>
            </a:r>
            <a:r>
              <a:rPr sz="2400" dirty="0">
                <a:latin typeface="Arial"/>
                <a:cs typeface="Arial"/>
              </a:rPr>
              <a:t>e</a:t>
            </a:r>
            <a:r>
              <a:rPr sz="2400" spc="-4" dirty="0">
                <a:latin typeface="Arial"/>
                <a:cs typeface="Arial"/>
              </a:rPr>
              <a:t> </a:t>
            </a:r>
            <a:r>
              <a:rPr sz="2400" spc="-18" dirty="0">
                <a:latin typeface="Arial"/>
                <a:cs typeface="Arial"/>
              </a:rPr>
              <a:t>pair</a:t>
            </a:r>
            <a:r>
              <a:rPr sz="2400" spc="-13" dirty="0">
                <a:latin typeface="Arial"/>
                <a:cs typeface="Arial"/>
              </a:rPr>
              <a:t>s</a:t>
            </a:r>
            <a:r>
              <a:rPr sz="2400" spc="-4" dirty="0">
                <a:latin typeface="Arial"/>
                <a:cs typeface="Arial"/>
              </a:rPr>
              <a:t> </a:t>
            </a:r>
            <a:r>
              <a:rPr sz="2400" spc="-18" dirty="0">
                <a:latin typeface="Arial"/>
                <a:cs typeface="Arial"/>
              </a:rPr>
              <a:t>ar</a:t>
            </a:r>
            <a:r>
              <a:rPr sz="2400" spc="-13" dirty="0">
                <a:latin typeface="Arial"/>
                <a:cs typeface="Arial"/>
              </a:rPr>
              <a:t>e </a:t>
            </a:r>
            <a:r>
              <a:rPr sz="2400" spc="-4" dirty="0">
                <a:latin typeface="Arial"/>
                <a:cs typeface="Arial"/>
              </a:rPr>
              <a:t>presente</a:t>
            </a:r>
            <a:r>
              <a:rPr sz="2400" dirty="0">
                <a:latin typeface="Arial"/>
                <a:cs typeface="Arial"/>
              </a:rPr>
              <a:t>d</a:t>
            </a:r>
            <a:r>
              <a:rPr sz="2400" spc="-4" dirty="0">
                <a:latin typeface="Arial"/>
                <a:cs typeface="Arial"/>
              </a:rPr>
              <a:t> t</a:t>
            </a:r>
            <a:r>
              <a:rPr sz="2400" dirty="0">
                <a:latin typeface="Arial"/>
                <a:cs typeface="Arial"/>
              </a:rPr>
              <a:t>o</a:t>
            </a:r>
            <a:r>
              <a:rPr sz="2400" spc="-9" dirty="0">
                <a:latin typeface="Arial"/>
                <a:cs typeface="Arial"/>
              </a:rPr>
              <a:t> </a:t>
            </a:r>
            <a:r>
              <a:rPr sz="2400" spc="-4" dirty="0">
                <a:latin typeface="Arial"/>
                <a:cs typeface="Arial"/>
              </a:rPr>
              <a:t>the </a:t>
            </a:r>
            <a:r>
              <a:rPr sz="2400" dirty="0">
                <a:latin typeface="Arial"/>
                <a:cs typeface="Arial"/>
              </a:rPr>
              <a:t>network</a:t>
            </a:r>
            <a:r>
              <a:rPr sz="2400" spc="-9" dirty="0">
                <a:latin typeface="Arial"/>
                <a:cs typeface="Arial"/>
              </a:rPr>
              <a:t> </a:t>
            </a:r>
            <a:r>
              <a:rPr sz="2400" spc="-4" dirty="0">
                <a:latin typeface="Arial"/>
                <a:cs typeface="Arial"/>
              </a:rPr>
              <a:t>sequentially</a:t>
            </a:r>
            <a:r>
              <a:rPr sz="2400" dirty="0">
                <a:latin typeface="Arial"/>
                <a:cs typeface="Arial"/>
              </a:rPr>
              <a:t>: one</a:t>
            </a:r>
            <a:r>
              <a:rPr sz="2400" spc="-4" dirty="0">
                <a:latin typeface="Arial"/>
                <a:cs typeface="Arial"/>
              </a:rPr>
              <a:t> </a:t>
            </a:r>
            <a:r>
              <a:rPr sz="2400" dirty="0">
                <a:latin typeface="Arial"/>
                <a:cs typeface="Arial"/>
              </a:rPr>
              <a:t>bit</a:t>
            </a:r>
            <a:r>
              <a:rPr sz="2400" spc="-4" dirty="0">
                <a:latin typeface="Arial"/>
                <a:cs typeface="Arial"/>
              </a:rPr>
              <a:t> </a:t>
            </a:r>
            <a:r>
              <a:rPr sz="2400" dirty="0">
                <a:latin typeface="Arial"/>
                <a:cs typeface="Arial"/>
              </a:rPr>
              <a:t>at</a:t>
            </a:r>
            <a:r>
              <a:rPr sz="2400" spc="-4" dirty="0">
                <a:latin typeface="Arial"/>
                <a:cs typeface="Arial"/>
              </a:rPr>
              <a:t> </a:t>
            </a:r>
            <a:r>
              <a:rPr sz="2400" spc="-13" dirty="0">
                <a:latin typeface="Arial"/>
                <a:cs typeface="Arial"/>
              </a:rPr>
              <a:t>a</a:t>
            </a:r>
            <a:r>
              <a:rPr sz="2400" spc="-4" dirty="0">
                <a:latin typeface="Arial"/>
                <a:cs typeface="Arial"/>
              </a:rPr>
              <a:t> </a:t>
            </a:r>
            <a:r>
              <a:rPr sz="2400" spc="-13" dirty="0">
                <a:latin typeface="Arial"/>
                <a:cs typeface="Arial"/>
              </a:rPr>
              <a:t>time.</a:t>
            </a:r>
            <a:endParaRPr sz="2400" dirty="0">
              <a:latin typeface="Arial"/>
              <a:cs typeface="Arial"/>
            </a:endParaRPr>
          </a:p>
          <a:p>
            <a:pPr>
              <a:spcBef>
                <a:spcPts val="45"/>
              </a:spcBef>
              <a:buClr>
                <a:srgbClr val="126D92"/>
              </a:buClr>
              <a:buFont typeface="Wingdings 2"/>
              <a:buChar char=""/>
            </a:pPr>
            <a:endParaRPr sz="3400" dirty="0">
              <a:latin typeface="Arial"/>
              <a:cs typeface="Arial"/>
            </a:endParaRPr>
          </a:p>
          <a:p>
            <a:pPr marL="251483" marR="4453" indent="-240356">
              <a:buClr>
                <a:srgbClr val="126D92"/>
              </a:buClr>
              <a:buSzPct val="85185"/>
              <a:buFont typeface="Wingdings 2"/>
              <a:buChar char=""/>
              <a:tabLst>
                <a:tab pos="251483" algn="l"/>
              </a:tabLst>
            </a:pPr>
            <a:r>
              <a:rPr sz="2400" dirty="0">
                <a:latin typeface="Arial"/>
                <a:cs typeface="Arial"/>
              </a:rPr>
              <a:t>At</a:t>
            </a:r>
            <a:r>
              <a:rPr sz="2400" spc="-4" dirty="0">
                <a:latin typeface="Arial"/>
                <a:cs typeface="Arial"/>
              </a:rPr>
              <a:t> th</a:t>
            </a:r>
            <a:r>
              <a:rPr sz="2400" dirty="0">
                <a:latin typeface="Arial"/>
                <a:cs typeface="Arial"/>
              </a:rPr>
              <a:t>e</a:t>
            </a:r>
            <a:r>
              <a:rPr sz="2400" spc="-4" dirty="0">
                <a:latin typeface="Arial"/>
                <a:cs typeface="Arial"/>
              </a:rPr>
              <a:t> conclusio</a:t>
            </a:r>
            <a:r>
              <a:rPr sz="2400" dirty="0">
                <a:latin typeface="Arial"/>
                <a:cs typeface="Arial"/>
              </a:rPr>
              <a:t>n</a:t>
            </a:r>
            <a:r>
              <a:rPr sz="2400" spc="-4" dirty="0">
                <a:latin typeface="Arial"/>
                <a:cs typeface="Arial"/>
              </a:rPr>
              <a:t> o</a:t>
            </a:r>
            <a:r>
              <a:rPr sz="2400" dirty="0">
                <a:latin typeface="Arial"/>
                <a:cs typeface="Arial"/>
              </a:rPr>
              <a:t>f</a:t>
            </a:r>
            <a:r>
              <a:rPr sz="2400" spc="-4" dirty="0">
                <a:latin typeface="Arial"/>
                <a:cs typeface="Arial"/>
              </a:rPr>
              <a:t> eac</a:t>
            </a:r>
            <a:r>
              <a:rPr sz="2400" dirty="0">
                <a:latin typeface="Arial"/>
                <a:cs typeface="Arial"/>
              </a:rPr>
              <a:t>h </a:t>
            </a:r>
            <a:r>
              <a:rPr sz="2400" spc="-18" dirty="0">
                <a:latin typeface="Arial"/>
                <a:cs typeface="Arial"/>
              </a:rPr>
              <a:t>string</a:t>
            </a:r>
            <a:r>
              <a:rPr sz="2400" spc="-9" dirty="0">
                <a:latin typeface="Arial"/>
                <a:cs typeface="Arial"/>
              </a:rPr>
              <a:t>,</a:t>
            </a:r>
            <a:r>
              <a:rPr sz="2400" dirty="0">
                <a:latin typeface="Arial"/>
                <a:cs typeface="Arial"/>
              </a:rPr>
              <a:t> </a:t>
            </a:r>
            <a:r>
              <a:rPr sz="2400" spc="-4" dirty="0">
                <a:latin typeface="Arial"/>
                <a:cs typeface="Arial"/>
              </a:rPr>
              <a:t>th</a:t>
            </a:r>
            <a:r>
              <a:rPr sz="2400" dirty="0">
                <a:latin typeface="Arial"/>
                <a:cs typeface="Arial"/>
              </a:rPr>
              <a:t>e</a:t>
            </a:r>
            <a:r>
              <a:rPr sz="2400" spc="-4" dirty="0">
                <a:latin typeface="Arial"/>
                <a:cs typeface="Arial"/>
              </a:rPr>
              <a:t> </a:t>
            </a:r>
            <a:r>
              <a:rPr sz="2400" dirty="0">
                <a:latin typeface="Arial"/>
                <a:cs typeface="Arial"/>
              </a:rPr>
              <a:t>network</a:t>
            </a:r>
            <a:r>
              <a:rPr sz="2400" spc="-13" dirty="0">
                <a:latin typeface="Arial"/>
                <a:cs typeface="Arial"/>
              </a:rPr>
              <a:t> </a:t>
            </a:r>
            <a:r>
              <a:rPr sz="2400" spc="-4" dirty="0">
                <a:latin typeface="Arial"/>
                <a:cs typeface="Arial"/>
              </a:rPr>
              <a:t>weights </a:t>
            </a:r>
            <a:r>
              <a:rPr sz="2400" spc="-13" dirty="0">
                <a:latin typeface="Arial"/>
                <a:cs typeface="Arial"/>
              </a:rPr>
              <a:t>are</a:t>
            </a:r>
            <a:r>
              <a:rPr sz="2400" spc="-18" dirty="0">
                <a:latin typeface="Arial"/>
                <a:cs typeface="Arial"/>
              </a:rPr>
              <a:t> </a:t>
            </a:r>
            <a:r>
              <a:rPr sz="2400" spc="-4" dirty="0">
                <a:latin typeface="Arial"/>
                <a:cs typeface="Arial"/>
              </a:rPr>
              <a:t>updated.</a:t>
            </a:r>
            <a:endParaRPr sz="2400" dirty="0">
              <a:latin typeface="Arial"/>
              <a:cs typeface="Arial"/>
            </a:endParaRPr>
          </a:p>
        </p:txBody>
      </p:sp>
    </p:spTree>
    <p:extLst>
      <p:ext uri="{BB962C8B-B14F-4D97-AF65-F5344CB8AC3E}">
        <p14:creationId xmlns:p14="http://schemas.microsoft.com/office/powerpoint/2010/main" val="42154847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1" name="object 11"/>
          <p:cNvSpPr/>
          <p:nvPr/>
        </p:nvSpPr>
        <p:spPr>
          <a:xfrm>
            <a:off x="4370777" y="1246985"/>
            <a:ext cx="403444" cy="426106"/>
          </a:xfrm>
          <a:custGeom>
            <a:avLst/>
            <a:gdLst/>
            <a:ahLst/>
            <a:cxnLst/>
            <a:rect l="l" t="t" r="r" b="b"/>
            <a:pathLst>
              <a:path w="471804" h="469900">
                <a:moveTo>
                  <a:pt x="471678" y="234195"/>
                </a:moveTo>
                <a:lnTo>
                  <a:pt x="461804" y="170498"/>
                </a:lnTo>
                <a:lnTo>
                  <a:pt x="448678" y="134652"/>
                </a:lnTo>
                <a:lnTo>
                  <a:pt x="410220" y="75643"/>
                </a:lnTo>
                <a:lnTo>
                  <a:pt x="359033" y="33537"/>
                </a:lnTo>
                <a:lnTo>
                  <a:pt x="299369" y="8326"/>
                </a:lnTo>
                <a:lnTo>
                  <a:pt x="235481" y="0"/>
                </a:lnTo>
                <a:lnTo>
                  <a:pt x="203282" y="2166"/>
                </a:lnTo>
                <a:lnTo>
                  <a:pt x="141032" y="19150"/>
                </a:lnTo>
                <a:lnTo>
                  <a:pt x="85189" y="52998"/>
                </a:lnTo>
                <a:lnTo>
                  <a:pt x="40007" y="103700"/>
                </a:lnTo>
                <a:lnTo>
                  <a:pt x="9737" y="171248"/>
                </a:lnTo>
                <a:lnTo>
                  <a:pt x="1523" y="211335"/>
                </a:lnTo>
                <a:lnTo>
                  <a:pt x="0" y="235719"/>
                </a:lnTo>
                <a:lnTo>
                  <a:pt x="1524" y="260103"/>
                </a:lnTo>
                <a:lnTo>
                  <a:pt x="3048" y="271533"/>
                </a:lnTo>
                <a:lnTo>
                  <a:pt x="13854" y="312045"/>
                </a:lnTo>
                <a:lnTo>
                  <a:pt x="16764" y="318774"/>
                </a:lnTo>
                <a:lnTo>
                  <a:pt x="16764" y="234957"/>
                </a:lnTo>
                <a:lnTo>
                  <a:pt x="18288" y="212859"/>
                </a:lnTo>
                <a:lnTo>
                  <a:pt x="26293" y="174794"/>
                </a:lnTo>
                <a:lnTo>
                  <a:pt x="55452" y="111073"/>
                </a:lnTo>
                <a:lnTo>
                  <a:pt x="98695" y="63811"/>
                </a:lnTo>
                <a:lnTo>
                  <a:pt x="151881" y="32905"/>
                </a:lnTo>
                <a:lnTo>
                  <a:pt x="210874" y="18252"/>
                </a:lnTo>
                <a:lnTo>
                  <a:pt x="241253" y="16987"/>
                </a:lnTo>
                <a:lnTo>
                  <a:pt x="271533" y="19747"/>
                </a:lnTo>
                <a:lnTo>
                  <a:pt x="329719" y="37286"/>
                </a:lnTo>
                <a:lnTo>
                  <a:pt x="381295" y="70767"/>
                </a:lnTo>
                <a:lnTo>
                  <a:pt x="422122" y="120084"/>
                </a:lnTo>
                <a:lnTo>
                  <a:pt x="448059" y="185135"/>
                </a:lnTo>
                <a:lnTo>
                  <a:pt x="454152" y="223527"/>
                </a:lnTo>
                <a:lnTo>
                  <a:pt x="454914" y="234957"/>
                </a:lnTo>
                <a:lnTo>
                  <a:pt x="454914" y="320104"/>
                </a:lnTo>
                <a:lnTo>
                  <a:pt x="457622" y="313777"/>
                </a:lnTo>
                <a:lnTo>
                  <a:pt x="467322" y="275955"/>
                </a:lnTo>
                <a:lnTo>
                  <a:pt x="471678" y="234195"/>
                </a:lnTo>
                <a:close/>
              </a:path>
              <a:path w="471804" h="469900">
                <a:moveTo>
                  <a:pt x="454914" y="320104"/>
                </a:moveTo>
                <a:lnTo>
                  <a:pt x="454914" y="234957"/>
                </a:lnTo>
                <a:lnTo>
                  <a:pt x="454152" y="246387"/>
                </a:lnTo>
                <a:lnTo>
                  <a:pt x="448433" y="283931"/>
                </a:lnTo>
                <a:lnTo>
                  <a:pt x="423534" y="347926"/>
                </a:lnTo>
                <a:lnTo>
                  <a:pt x="383984" y="396969"/>
                </a:lnTo>
                <a:lnTo>
                  <a:pt x="333739" y="430865"/>
                </a:lnTo>
                <a:lnTo>
                  <a:pt x="276758" y="449418"/>
                </a:lnTo>
                <a:lnTo>
                  <a:pt x="246978" y="452880"/>
                </a:lnTo>
                <a:lnTo>
                  <a:pt x="216998" y="452433"/>
                </a:lnTo>
                <a:lnTo>
                  <a:pt x="158418" y="439715"/>
                </a:lnTo>
                <a:lnTo>
                  <a:pt x="104948" y="411047"/>
                </a:lnTo>
                <a:lnTo>
                  <a:pt x="60625" y="366299"/>
                </a:lnTo>
                <a:lnTo>
                  <a:pt x="29327" y="305206"/>
                </a:lnTo>
                <a:lnTo>
                  <a:pt x="18288" y="257817"/>
                </a:lnTo>
                <a:lnTo>
                  <a:pt x="16764" y="234957"/>
                </a:lnTo>
                <a:lnTo>
                  <a:pt x="16764" y="318774"/>
                </a:lnTo>
                <a:lnTo>
                  <a:pt x="48910" y="378944"/>
                </a:lnTo>
                <a:lnTo>
                  <a:pt x="98179" y="427302"/>
                </a:lnTo>
                <a:lnTo>
                  <a:pt x="157213" y="457467"/>
                </a:lnTo>
                <a:lnTo>
                  <a:pt x="221563" y="469789"/>
                </a:lnTo>
                <a:lnTo>
                  <a:pt x="254341" y="469368"/>
                </a:lnTo>
                <a:lnTo>
                  <a:pt x="318322" y="455578"/>
                </a:lnTo>
                <a:lnTo>
                  <a:pt x="376495" y="424818"/>
                </a:lnTo>
                <a:lnTo>
                  <a:pt x="424412" y="377434"/>
                </a:lnTo>
                <a:lnTo>
                  <a:pt x="443133" y="347618"/>
                </a:lnTo>
                <a:lnTo>
                  <a:pt x="454914" y="320104"/>
                </a:lnTo>
                <a:close/>
              </a:path>
              <a:path w="471804" h="469900">
                <a:moveTo>
                  <a:pt x="437388" y="234957"/>
                </a:moveTo>
                <a:lnTo>
                  <a:pt x="437388" y="225051"/>
                </a:lnTo>
                <a:lnTo>
                  <a:pt x="436626" y="214383"/>
                </a:lnTo>
                <a:lnTo>
                  <a:pt x="418223" y="149352"/>
                </a:lnTo>
                <a:lnTo>
                  <a:pt x="385322" y="98778"/>
                </a:lnTo>
                <a:lnTo>
                  <a:pt x="341544" y="62658"/>
                </a:lnTo>
                <a:lnTo>
                  <a:pt x="290517" y="40991"/>
                </a:lnTo>
                <a:lnTo>
                  <a:pt x="235862" y="33775"/>
                </a:lnTo>
                <a:lnTo>
                  <a:pt x="208308" y="35585"/>
                </a:lnTo>
                <a:lnTo>
                  <a:pt x="155010" y="50042"/>
                </a:lnTo>
                <a:lnTo>
                  <a:pt x="107147" y="78943"/>
                </a:lnTo>
                <a:lnTo>
                  <a:pt x="68343" y="122289"/>
                </a:lnTo>
                <a:lnTo>
                  <a:pt x="42223" y="180075"/>
                </a:lnTo>
                <a:lnTo>
                  <a:pt x="34290" y="224289"/>
                </a:lnTo>
                <a:lnTo>
                  <a:pt x="34290" y="245625"/>
                </a:lnTo>
                <a:lnTo>
                  <a:pt x="35052" y="255531"/>
                </a:lnTo>
                <a:lnTo>
                  <a:pt x="36576" y="265437"/>
                </a:lnTo>
                <a:lnTo>
                  <a:pt x="45576" y="300219"/>
                </a:lnTo>
                <a:lnTo>
                  <a:pt x="51053" y="313120"/>
                </a:lnTo>
                <a:lnTo>
                  <a:pt x="51053" y="225051"/>
                </a:lnTo>
                <a:lnTo>
                  <a:pt x="51816" y="215145"/>
                </a:lnTo>
                <a:lnTo>
                  <a:pt x="69734" y="154456"/>
                </a:lnTo>
                <a:lnTo>
                  <a:pt x="101076" y="107766"/>
                </a:lnTo>
                <a:lnTo>
                  <a:pt x="142389" y="74970"/>
                </a:lnTo>
                <a:lnTo>
                  <a:pt x="190218" y="55967"/>
                </a:lnTo>
                <a:lnTo>
                  <a:pt x="241111" y="50653"/>
                </a:lnTo>
                <a:lnTo>
                  <a:pt x="266626" y="53098"/>
                </a:lnTo>
                <a:lnTo>
                  <a:pt x="315636" y="68124"/>
                </a:lnTo>
                <a:lnTo>
                  <a:pt x="359074" y="96582"/>
                </a:lnTo>
                <a:lnTo>
                  <a:pt x="393485" y="138369"/>
                </a:lnTo>
                <a:lnTo>
                  <a:pt x="415417" y="193380"/>
                </a:lnTo>
                <a:lnTo>
                  <a:pt x="420623" y="225813"/>
                </a:lnTo>
                <a:lnTo>
                  <a:pt x="420623" y="314402"/>
                </a:lnTo>
                <a:lnTo>
                  <a:pt x="425500" y="303015"/>
                </a:lnTo>
                <a:lnTo>
                  <a:pt x="433751" y="270675"/>
                </a:lnTo>
                <a:lnTo>
                  <a:pt x="437388" y="234957"/>
                </a:lnTo>
                <a:close/>
              </a:path>
              <a:path w="471804" h="469900">
                <a:moveTo>
                  <a:pt x="420623" y="314402"/>
                </a:moveTo>
                <a:lnTo>
                  <a:pt x="420623" y="244863"/>
                </a:lnTo>
                <a:lnTo>
                  <a:pt x="415461" y="276660"/>
                </a:lnTo>
                <a:lnTo>
                  <a:pt x="406437" y="305321"/>
                </a:lnTo>
                <a:lnTo>
                  <a:pt x="378445" y="353154"/>
                </a:lnTo>
                <a:lnTo>
                  <a:pt x="339941" y="388205"/>
                </a:lnTo>
                <a:lnTo>
                  <a:pt x="294217" y="410316"/>
                </a:lnTo>
                <a:lnTo>
                  <a:pt x="244563" y="419328"/>
                </a:lnTo>
                <a:lnTo>
                  <a:pt x="219292" y="418873"/>
                </a:lnTo>
                <a:lnTo>
                  <a:pt x="169917" y="407942"/>
                </a:lnTo>
                <a:lnTo>
                  <a:pt x="124844" y="383518"/>
                </a:lnTo>
                <a:lnTo>
                  <a:pt x="87362" y="345443"/>
                </a:lnTo>
                <a:lnTo>
                  <a:pt x="60766" y="293559"/>
                </a:lnTo>
                <a:lnTo>
                  <a:pt x="51053" y="244101"/>
                </a:lnTo>
                <a:lnTo>
                  <a:pt x="51053" y="313120"/>
                </a:lnTo>
                <a:lnTo>
                  <a:pt x="75248" y="357687"/>
                </a:lnTo>
                <a:lnTo>
                  <a:pt x="117272" y="399276"/>
                </a:lnTo>
                <a:lnTo>
                  <a:pt x="167798" y="425282"/>
                </a:lnTo>
                <a:lnTo>
                  <a:pt x="222971" y="436001"/>
                </a:lnTo>
                <a:lnTo>
                  <a:pt x="251098" y="435721"/>
                </a:lnTo>
                <a:lnTo>
                  <a:pt x="306022" y="424066"/>
                </a:lnTo>
                <a:lnTo>
                  <a:pt x="355965" y="397865"/>
                </a:lnTo>
                <a:lnTo>
                  <a:pt x="397075" y="357416"/>
                </a:lnTo>
                <a:lnTo>
                  <a:pt x="413113" y="331941"/>
                </a:lnTo>
                <a:lnTo>
                  <a:pt x="420623" y="314402"/>
                </a:lnTo>
                <a:close/>
              </a:path>
            </a:pathLst>
          </a:custGeom>
          <a:solidFill>
            <a:srgbClr val="F0AD00"/>
          </a:solidFill>
        </p:spPr>
        <p:txBody>
          <a:bodyPr wrap="square" lIns="0" tIns="0" rIns="0" bIns="0" rtlCol="0"/>
          <a:lstStyle/>
          <a:p>
            <a:endParaRPr/>
          </a:p>
        </p:txBody>
      </p:sp>
      <p:sp>
        <p:nvSpPr>
          <p:cNvPr id="12" name="object 12"/>
          <p:cNvSpPr/>
          <p:nvPr/>
        </p:nvSpPr>
        <p:spPr>
          <a:xfrm>
            <a:off x="4358397" y="1420660"/>
            <a:ext cx="423534" cy="94665"/>
          </a:xfrm>
          <a:prstGeom prst="rect">
            <a:avLst/>
          </a:prstGeom>
          <a:blipFill>
            <a:blip r:embed="rId3"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1043314" y="379461"/>
            <a:ext cx="7057373" cy="892116"/>
          </a:xfrm>
          <a:prstGeom prst="rect">
            <a:avLst/>
          </a:prstGeom>
        </p:spPr>
        <p:txBody>
          <a:bodyPr vert="horz" wrap="square" lIns="0" tIns="186040" rIns="0" bIns="0" rtlCol="0">
            <a:spAutoFit/>
          </a:bodyPr>
          <a:lstStyle/>
          <a:p>
            <a:r>
              <a:rPr spc="-18" dirty="0">
                <a:latin typeface="Arial"/>
                <a:cs typeface="Arial"/>
              </a:rPr>
              <a:t>Tomita</a:t>
            </a:r>
            <a:r>
              <a:rPr spc="-9" dirty="0">
                <a:latin typeface="Arial"/>
                <a:cs typeface="Arial"/>
              </a:rPr>
              <a:t> </a:t>
            </a:r>
            <a:r>
              <a:rPr spc="-22" dirty="0">
                <a:latin typeface="Arial"/>
                <a:cs typeface="Arial"/>
              </a:rPr>
              <a:t>Grammars</a:t>
            </a:r>
          </a:p>
        </p:txBody>
      </p:sp>
      <p:sp>
        <p:nvSpPr>
          <p:cNvPr id="14" name="object 14"/>
          <p:cNvSpPr txBox="1">
            <a:spLocks noGrp="1"/>
          </p:cNvSpPr>
          <p:nvPr>
            <p:ph idx="1"/>
          </p:nvPr>
        </p:nvSpPr>
        <p:spPr>
          <a:xfrm>
            <a:off x="920600" y="1701199"/>
            <a:ext cx="7302798" cy="376774"/>
          </a:xfrm>
          <a:prstGeom prst="rect">
            <a:avLst/>
          </a:prstGeom>
        </p:spPr>
        <p:txBody>
          <a:bodyPr vert="horz" wrap="square" lIns="0" tIns="0" rIns="0" bIns="0" rtlCol="0">
            <a:spAutoFit/>
          </a:bodyPr>
          <a:lstStyle/>
          <a:p>
            <a:pPr marL="320476" indent="-240356">
              <a:buClr>
                <a:srgbClr val="126D92"/>
              </a:buClr>
              <a:buSzPct val="85185"/>
              <a:buFont typeface="Wingdings 2"/>
              <a:buChar char=""/>
              <a:tabLst>
                <a:tab pos="320476" algn="l"/>
              </a:tabLst>
            </a:pPr>
            <a:r>
              <a:rPr sz="2400" spc="-4" dirty="0">
                <a:latin typeface="Arial"/>
                <a:cs typeface="Arial"/>
              </a:rPr>
              <a:t>QKAARM</a:t>
            </a:r>
            <a:r>
              <a:rPr sz="2400" dirty="0">
                <a:latin typeface="Arial"/>
                <a:cs typeface="Arial"/>
              </a:rPr>
              <a:t>A</a:t>
            </a:r>
            <a:r>
              <a:rPr sz="2400" spc="9" dirty="0">
                <a:latin typeface="Arial"/>
                <a:cs typeface="Arial"/>
              </a:rPr>
              <a:t> </a:t>
            </a:r>
            <a:r>
              <a:rPr sz="2400" spc="-4" dirty="0">
                <a:latin typeface="Arial"/>
                <a:cs typeface="Arial"/>
              </a:rPr>
              <a:t>generate</a:t>
            </a:r>
            <a:r>
              <a:rPr sz="2400" dirty="0">
                <a:latin typeface="Arial"/>
                <a:cs typeface="Arial"/>
              </a:rPr>
              <a:t>d</a:t>
            </a:r>
            <a:r>
              <a:rPr sz="2400" spc="-4" dirty="0">
                <a:latin typeface="Arial"/>
                <a:cs typeface="Arial"/>
              </a:rPr>
              <a:t> DF</a:t>
            </a:r>
            <a:r>
              <a:rPr sz="2400" dirty="0">
                <a:latin typeface="Arial"/>
                <a:cs typeface="Arial"/>
              </a:rPr>
              <a:t>A</a:t>
            </a:r>
            <a:r>
              <a:rPr sz="2400" spc="-9" dirty="0">
                <a:latin typeface="Arial"/>
                <a:cs typeface="Arial"/>
              </a:rPr>
              <a:t> </a:t>
            </a:r>
            <a:r>
              <a:rPr sz="2400" spc="-18" dirty="0">
                <a:latin typeface="Arial"/>
                <a:cs typeface="Arial"/>
              </a:rPr>
              <a:t>fo</a:t>
            </a:r>
            <a:r>
              <a:rPr sz="2400" spc="-13" dirty="0">
                <a:latin typeface="Arial"/>
                <a:cs typeface="Arial"/>
              </a:rPr>
              <a:t>r</a:t>
            </a:r>
            <a:r>
              <a:rPr sz="2400" spc="-9" dirty="0">
                <a:latin typeface="Arial"/>
                <a:cs typeface="Arial"/>
              </a:rPr>
              <a:t> </a:t>
            </a:r>
            <a:r>
              <a:rPr sz="2400" spc="-13" dirty="0">
                <a:latin typeface="Arial"/>
                <a:cs typeface="Arial"/>
              </a:rPr>
              <a:t>Tomita</a:t>
            </a:r>
            <a:r>
              <a:rPr sz="2400" spc="-18" dirty="0">
                <a:latin typeface="Arial"/>
                <a:cs typeface="Arial"/>
              </a:rPr>
              <a:t> </a:t>
            </a:r>
            <a:r>
              <a:rPr sz="2400" spc="-22" dirty="0">
                <a:latin typeface="Arial"/>
                <a:cs typeface="Arial"/>
              </a:rPr>
              <a:t>gramma</a:t>
            </a:r>
            <a:r>
              <a:rPr sz="2400" spc="-13" dirty="0">
                <a:latin typeface="Arial"/>
                <a:cs typeface="Arial"/>
              </a:rPr>
              <a:t>r</a:t>
            </a:r>
            <a:r>
              <a:rPr sz="2400" dirty="0">
                <a:latin typeface="Arial"/>
                <a:cs typeface="Arial"/>
              </a:rPr>
              <a:t> </a:t>
            </a:r>
            <a:r>
              <a:rPr sz="2400" spc="-18" dirty="0">
                <a:latin typeface="Arial"/>
                <a:cs typeface="Arial"/>
              </a:rPr>
              <a:t>#1.</a:t>
            </a:r>
            <a:endParaRPr sz="2400" dirty="0">
              <a:latin typeface="Arial"/>
              <a:cs typeface="Arial"/>
            </a:endParaRPr>
          </a:p>
        </p:txBody>
      </p:sp>
      <p:sp>
        <p:nvSpPr>
          <p:cNvPr id="16" name="object 16"/>
          <p:cNvSpPr txBox="1">
            <a:spLocks noGrp="1"/>
          </p:cNvSpPr>
          <p:nvPr>
            <p:ph type="sldNum" sz="quarter" idx="12"/>
          </p:nvPr>
        </p:nvSpPr>
        <p:spPr>
          <a:xfrm>
            <a:off x="7968643" y="6158425"/>
            <a:ext cx="194934" cy="184666"/>
          </a:xfrm>
          <a:prstGeom prst="rect">
            <a:avLst/>
          </a:prstGeom>
        </p:spPr>
        <p:txBody>
          <a:bodyPr vert="horz" wrap="square" lIns="0" tIns="0" rIns="0" bIns="0" rtlCol="0">
            <a:spAutoFit/>
          </a:bodyPr>
          <a:lstStyle/>
          <a:p>
            <a:pPr marL="22255"/>
            <a:fld id="{81D60167-4931-47E6-BA6A-407CBD079E47}" type="slidenum">
              <a:rPr dirty="0"/>
              <a:pPr marL="22255"/>
              <a:t>33</a:t>
            </a:fld>
            <a:endParaRPr dirty="0"/>
          </a:p>
        </p:txBody>
      </p:sp>
      <p:sp>
        <p:nvSpPr>
          <p:cNvPr id="15" name="object 15"/>
          <p:cNvSpPr/>
          <p:nvPr/>
        </p:nvSpPr>
        <p:spPr>
          <a:xfrm>
            <a:off x="1447738" y="2385270"/>
            <a:ext cx="6401886" cy="316677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209056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1" name="object 11"/>
          <p:cNvSpPr/>
          <p:nvPr/>
        </p:nvSpPr>
        <p:spPr>
          <a:xfrm>
            <a:off x="4370777" y="1246985"/>
            <a:ext cx="403444" cy="426106"/>
          </a:xfrm>
          <a:custGeom>
            <a:avLst/>
            <a:gdLst/>
            <a:ahLst/>
            <a:cxnLst/>
            <a:rect l="l" t="t" r="r" b="b"/>
            <a:pathLst>
              <a:path w="471804" h="469900">
                <a:moveTo>
                  <a:pt x="471678" y="234195"/>
                </a:moveTo>
                <a:lnTo>
                  <a:pt x="461804" y="170498"/>
                </a:lnTo>
                <a:lnTo>
                  <a:pt x="448678" y="134652"/>
                </a:lnTo>
                <a:lnTo>
                  <a:pt x="410220" y="75643"/>
                </a:lnTo>
                <a:lnTo>
                  <a:pt x="359033" y="33537"/>
                </a:lnTo>
                <a:lnTo>
                  <a:pt x="299369" y="8326"/>
                </a:lnTo>
                <a:lnTo>
                  <a:pt x="235481" y="0"/>
                </a:lnTo>
                <a:lnTo>
                  <a:pt x="203282" y="2166"/>
                </a:lnTo>
                <a:lnTo>
                  <a:pt x="141032" y="19150"/>
                </a:lnTo>
                <a:lnTo>
                  <a:pt x="85189" y="52998"/>
                </a:lnTo>
                <a:lnTo>
                  <a:pt x="40007" y="103700"/>
                </a:lnTo>
                <a:lnTo>
                  <a:pt x="9737" y="171248"/>
                </a:lnTo>
                <a:lnTo>
                  <a:pt x="1523" y="211335"/>
                </a:lnTo>
                <a:lnTo>
                  <a:pt x="0" y="235719"/>
                </a:lnTo>
                <a:lnTo>
                  <a:pt x="1524" y="260103"/>
                </a:lnTo>
                <a:lnTo>
                  <a:pt x="3048" y="271533"/>
                </a:lnTo>
                <a:lnTo>
                  <a:pt x="13854" y="312045"/>
                </a:lnTo>
                <a:lnTo>
                  <a:pt x="16764" y="318774"/>
                </a:lnTo>
                <a:lnTo>
                  <a:pt x="16764" y="234957"/>
                </a:lnTo>
                <a:lnTo>
                  <a:pt x="18288" y="212859"/>
                </a:lnTo>
                <a:lnTo>
                  <a:pt x="26293" y="174794"/>
                </a:lnTo>
                <a:lnTo>
                  <a:pt x="55452" y="111073"/>
                </a:lnTo>
                <a:lnTo>
                  <a:pt x="98695" y="63811"/>
                </a:lnTo>
                <a:lnTo>
                  <a:pt x="151881" y="32905"/>
                </a:lnTo>
                <a:lnTo>
                  <a:pt x="210874" y="18252"/>
                </a:lnTo>
                <a:lnTo>
                  <a:pt x="241253" y="16987"/>
                </a:lnTo>
                <a:lnTo>
                  <a:pt x="271533" y="19747"/>
                </a:lnTo>
                <a:lnTo>
                  <a:pt x="329719" y="37286"/>
                </a:lnTo>
                <a:lnTo>
                  <a:pt x="381295" y="70767"/>
                </a:lnTo>
                <a:lnTo>
                  <a:pt x="422122" y="120084"/>
                </a:lnTo>
                <a:lnTo>
                  <a:pt x="448059" y="185135"/>
                </a:lnTo>
                <a:lnTo>
                  <a:pt x="454152" y="223527"/>
                </a:lnTo>
                <a:lnTo>
                  <a:pt x="454914" y="234957"/>
                </a:lnTo>
                <a:lnTo>
                  <a:pt x="454914" y="320104"/>
                </a:lnTo>
                <a:lnTo>
                  <a:pt x="457622" y="313777"/>
                </a:lnTo>
                <a:lnTo>
                  <a:pt x="467322" y="275955"/>
                </a:lnTo>
                <a:lnTo>
                  <a:pt x="471678" y="234195"/>
                </a:lnTo>
                <a:close/>
              </a:path>
              <a:path w="471804" h="469900">
                <a:moveTo>
                  <a:pt x="454914" y="320104"/>
                </a:moveTo>
                <a:lnTo>
                  <a:pt x="454914" y="234957"/>
                </a:lnTo>
                <a:lnTo>
                  <a:pt x="454152" y="246387"/>
                </a:lnTo>
                <a:lnTo>
                  <a:pt x="448433" y="283931"/>
                </a:lnTo>
                <a:lnTo>
                  <a:pt x="423534" y="347926"/>
                </a:lnTo>
                <a:lnTo>
                  <a:pt x="383984" y="396969"/>
                </a:lnTo>
                <a:lnTo>
                  <a:pt x="333739" y="430865"/>
                </a:lnTo>
                <a:lnTo>
                  <a:pt x="276758" y="449418"/>
                </a:lnTo>
                <a:lnTo>
                  <a:pt x="246978" y="452880"/>
                </a:lnTo>
                <a:lnTo>
                  <a:pt x="216998" y="452433"/>
                </a:lnTo>
                <a:lnTo>
                  <a:pt x="158418" y="439715"/>
                </a:lnTo>
                <a:lnTo>
                  <a:pt x="104948" y="411047"/>
                </a:lnTo>
                <a:lnTo>
                  <a:pt x="60625" y="366299"/>
                </a:lnTo>
                <a:lnTo>
                  <a:pt x="29327" y="305206"/>
                </a:lnTo>
                <a:lnTo>
                  <a:pt x="18288" y="257817"/>
                </a:lnTo>
                <a:lnTo>
                  <a:pt x="16764" y="234957"/>
                </a:lnTo>
                <a:lnTo>
                  <a:pt x="16764" y="318774"/>
                </a:lnTo>
                <a:lnTo>
                  <a:pt x="48910" y="378944"/>
                </a:lnTo>
                <a:lnTo>
                  <a:pt x="98179" y="427302"/>
                </a:lnTo>
                <a:lnTo>
                  <a:pt x="157213" y="457467"/>
                </a:lnTo>
                <a:lnTo>
                  <a:pt x="221563" y="469789"/>
                </a:lnTo>
                <a:lnTo>
                  <a:pt x="254341" y="469368"/>
                </a:lnTo>
                <a:lnTo>
                  <a:pt x="318322" y="455578"/>
                </a:lnTo>
                <a:lnTo>
                  <a:pt x="376495" y="424818"/>
                </a:lnTo>
                <a:lnTo>
                  <a:pt x="424412" y="377434"/>
                </a:lnTo>
                <a:lnTo>
                  <a:pt x="443133" y="347618"/>
                </a:lnTo>
                <a:lnTo>
                  <a:pt x="454914" y="320104"/>
                </a:lnTo>
                <a:close/>
              </a:path>
              <a:path w="471804" h="469900">
                <a:moveTo>
                  <a:pt x="437388" y="234957"/>
                </a:moveTo>
                <a:lnTo>
                  <a:pt x="437388" y="225051"/>
                </a:lnTo>
                <a:lnTo>
                  <a:pt x="436626" y="214383"/>
                </a:lnTo>
                <a:lnTo>
                  <a:pt x="418223" y="149352"/>
                </a:lnTo>
                <a:lnTo>
                  <a:pt x="385322" y="98778"/>
                </a:lnTo>
                <a:lnTo>
                  <a:pt x="341544" y="62658"/>
                </a:lnTo>
                <a:lnTo>
                  <a:pt x="290517" y="40991"/>
                </a:lnTo>
                <a:lnTo>
                  <a:pt x="235862" y="33775"/>
                </a:lnTo>
                <a:lnTo>
                  <a:pt x="208308" y="35585"/>
                </a:lnTo>
                <a:lnTo>
                  <a:pt x="155010" y="50042"/>
                </a:lnTo>
                <a:lnTo>
                  <a:pt x="107147" y="78943"/>
                </a:lnTo>
                <a:lnTo>
                  <a:pt x="68343" y="122289"/>
                </a:lnTo>
                <a:lnTo>
                  <a:pt x="42223" y="180075"/>
                </a:lnTo>
                <a:lnTo>
                  <a:pt x="34290" y="224289"/>
                </a:lnTo>
                <a:lnTo>
                  <a:pt x="34290" y="245625"/>
                </a:lnTo>
                <a:lnTo>
                  <a:pt x="35052" y="255531"/>
                </a:lnTo>
                <a:lnTo>
                  <a:pt x="36576" y="265437"/>
                </a:lnTo>
                <a:lnTo>
                  <a:pt x="45576" y="300219"/>
                </a:lnTo>
                <a:lnTo>
                  <a:pt x="51053" y="313120"/>
                </a:lnTo>
                <a:lnTo>
                  <a:pt x="51053" y="225051"/>
                </a:lnTo>
                <a:lnTo>
                  <a:pt x="51816" y="215145"/>
                </a:lnTo>
                <a:lnTo>
                  <a:pt x="69734" y="154456"/>
                </a:lnTo>
                <a:lnTo>
                  <a:pt x="101076" y="107766"/>
                </a:lnTo>
                <a:lnTo>
                  <a:pt x="142389" y="74970"/>
                </a:lnTo>
                <a:lnTo>
                  <a:pt x="190218" y="55967"/>
                </a:lnTo>
                <a:lnTo>
                  <a:pt x="241111" y="50653"/>
                </a:lnTo>
                <a:lnTo>
                  <a:pt x="266626" y="53098"/>
                </a:lnTo>
                <a:lnTo>
                  <a:pt x="315636" y="68124"/>
                </a:lnTo>
                <a:lnTo>
                  <a:pt x="359074" y="96582"/>
                </a:lnTo>
                <a:lnTo>
                  <a:pt x="393485" y="138369"/>
                </a:lnTo>
                <a:lnTo>
                  <a:pt x="415417" y="193380"/>
                </a:lnTo>
                <a:lnTo>
                  <a:pt x="420623" y="225813"/>
                </a:lnTo>
                <a:lnTo>
                  <a:pt x="420623" y="314402"/>
                </a:lnTo>
                <a:lnTo>
                  <a:pt x="425500" y="303015"/>
                </a:lnTo>
                <a:lnTo>
                  <a:pt x="433751" y="270675"/>
                </a:lnTo>
                <a:lnTo>
                  <a:pt x="437388" y="234957"/>
                </a:lnTo>
                <a:close/>
              </a:path>
              <a:path w="471804" h="469900">
                <a:moveTo>
                  <a:pt x="420623" y="314402"/>
                </a:moveTo>
                <a:lnTo>
                  <a:pt x="420623" y="244863"/>
                </a:lnTo>
                <a:lnTo>
                  <a:pt x="415461" y="276660"/>
                </a:lnTo>
                <a:lnTo>
                  <a:pt x="406437" y="305321"/>
                </a:lnTo>
                <a:lnTo>
                  <a:pt x="378445" y="353154"/>
                </a:lnTo>
                <a:lnTo>
                  <a:pt x="339941" y="388205"/>
                </a:lnTo>
                <a:lnTo>
                  <a:pt x="294217" y="410316"/>
                </a:lnTo>
                <a:lnTo>
                  <a:pt x="244563" y="419328"/>
                </a:lnTo>
                <a:lnTo>
                  <a:pt x="219292" y="418873"/>
                </a:lnTo>
                <a:lnTo>
                  <a:pt x="169917" y="407942"/>
                </a:lnTo>
                <a:lnTo>
                  <a:pt x="124844" y="383518"/>
                </a:lnTo>
                <a:lnTo>
                  <a:pt x="87362" y="345443"/>
                </a:lnTo>
                <a:lnTo>
                  <a:pt x="60766" y="293559"/>
                </a:lnTo>
                <a:lnTo>
                  <a:pt x="51053" y="244101"/>
                </a:lnTo>
                <a:lnTo>
                  <a:pt x="51053" y="313120"/>
                </a:lnTo>
                <a:lnTo>
                  <a:pt x="75248" y="357687"/>
                </a:lnTo>
                <a:lnTo>
                  <a:pt x="117272" y="399276"/>
                </a:lnTo>
                <a:lnTo>
                  <a:pt x="167798" y="425282"/>
                </a:lnTo>
                <a:lnTo>
                  <a:pt x="222971" y="436001"/>
                </a:lnTo>
                <a:lnTo>
                  <a:pt x="251098" y="435721"/>
                </a:lnTo>
                <a:lnTo>
                  <a:pt x="306022" y="424066"/>
                </a:lnTo>
                <a:lnTo>
                  <a:pt x="355965" y="397865"/>
                </a:lnTo>
                <a:lnTo>
                  <a:pt x="397075" y="357416"/>
                </a:lnTo>
                <a:lnTo>
                  <a:pt x="413113" y="331941"/>
                </a:lnTo>
                <a:lnTo>
                  <a:pt x="420623" y="314402"/>
                </a:lnTo>
                <a:close/>
              </a:path>
            </a:pathLst>
          </a:custGeom>
          <a:solidFill>
            <a:srgbClr val="F0AD00"/>
          </a:solidFill>
        </p:spPr>
        <p:txBody>
          <a:bodyPr wrap="square" lIns="0" tIns="0" rIns="0" bIns="0" rtlCol="0"/>
          <a:lstStyle/>
          <a:p>
            <a:endParaRPr/>
          </a:p>
        </p:txBody>
      </p:sp>
      <p:sp>
        <p:nvSpPr>
          <p:cNvPr id="12" name="object 12"/>
          <p:cNvSpPr/>
          <p:nvPr/>
        </p:nvSpPr>
        <p:spPr>
          <a:xfrm>
            <a:off x="4358397" y="1420660"/>
            <a:ext cx="423534" cy="94665"/>
          </a:xfrm>
          <a:prstGeom prst="rect">
            <a:avLst/>
          </a:prstGeom>
          <a:blipFill>
            <a:blip r:embed="rId3"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1043314" y="379461"/>
            <a:ext cx="7057373" cy="892116"/>
          </a:xfrm>
          <a:prstGeom prst="rect">
            <a:avLst/>
          </a:prstGeom>
        </p:spPr>
        <p:txBody>
          <a:bodyPr vert="horz" wrap="square" lIns="0" tIns="186040" rIns="0" bIns="0" rtlCol="0">
            <a:spAutoFit/>
          </a:bodyPr>
          <a:lstStyle/>
          <a:p>
            <a:r>
              <a:rPr spc="-18" dirty="0">
                <a:latin typeface="Arial"/>
                <a:cs typeface="Arial"/>
              </a:rPr>
              <a:t>Tomita</a:t>
            </a:r>
            <a:r>
              <a:rPr spc="-9" dirty="0">
                <a:latin typeface="Arial"/>
                <a:cs typeface="Arial"/>
              </a:rPr>
              <a:t> </a:t>
            </a:r>
            <a:r>
              <a:rPr spc="-22" dirty="0">
                <a:latin typeface="Arial"/>
                <a:cs typeface="Arial"/>
              </a:rPr>
              <a:t>Grammars</a:t>
            </a:r>
          </a:p>
        </p:txBody>
      </p:sp>
      <p:sp>
        <p:nvSpPr>
          <p:cNvPr id="40" name="object 40"/>
          <p:cNvSpPr txBox="1">
            <a:spLocks noGrp="1"/>
          </p:cNvSpPr>
          <p:nvPr>
            <p:ph type="sldNum" sz="quarter" idx="12"/>
          </p:nvPr>
        </p:nvSpPr>
        <p:spPr>
          <a:xfrm>
            <a:off x="7968643" y="6158425"/>
            <a:ext cx="194934" cy="184666"/>
          </a:xfrm>
          <a:prstGeom prst="rect">
            <a:avLst/>
          </a:prstGeom>
        </p:spPr>
        <p:txBody>
          <a:bodyPr vert="horz" wrap="square" lIns="0" tIns="0" rIns="0" bIns="0" rtlCol="0">
            <a:spAutoFit/>
          </a:bodyPr>
          <a:lstStyle/>
          <a:p>
            <a:pPr marL="22255"/>
            <a:fld id="{81D60167-4931-47E6-BA6A-407CBD079E47}" type="slidenum">
              <a:rPr dirty="0"/>
              <a:pPr marL="22255"/>
              <a:t>34</a:t>
            </a:fld>
            <a:endParaRPr dirty="0"/>
          </a:p>
        </p:txBody>
      </p:sp>
      <p:sp>
        <p:nvSpPr>
          <p:cNvPr id="14" name="object 14"/>
          <p:cNvSpPr/>
          <p:nvPr/>
        </p:nvSpPr>
        <p:spPr>
          <a:xfrm>
            <a:off x="920604"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28" y="1782155"/>
            <a:ext cx="4724465" cy="376774"/>
          </a:xfrm>
          <a:prstGeom prst="rect">
            <a:avLst/>
          </a:prstGeom>
        </p:spPr>
        <p:txBody>
          <a:bodyPr vert="horz" wrap="square" lIns="0" tIns="0" rIns="0" bIns="0" rtlCol="0">
            <a:spAutoFit/>
          </a:bodyPr>
          <a:lstStyle/>
          <a:p>
            <a:pPr marL="251483" indent="-240356">
              <a:buClr>
                <a:srgbClr val="126D92"/>
              </a:buClr>
              <a:buSzPct val="85185"/>
              <a:buFont typeface="Wingdings 2"/>
              <a:buChar char=""/>
              <a:tabLst>
                <a:tab pos="251483" algn="l"/>
              </a:tabLst>
            </a:pPr>
            <a:r>
              <a:rPr sz="2400" spc="-22" dirty="0">
                <a:latin typeface="Arial"/>
                <a:cs typeface="Arial"/>
              </a:rPr>
              <a:t>Summar</a:t>
            </a:r>
            <a:r>
              <a:rPr sz="2400" spc="-13" dirty="0">
                <a:latin typeface="Arial"/>
                <a:cs typeface="Arial"/>
              </a:rPr>
              <a:t>y</a:t>
            </a:r>
            <a:r>
              <a:rPr sz="2400" spc="-9" dirty="0">
                <a:latin typeface="Arial"/>
                <a:cs typeface="Arial"/>
              </a:rPr>
              <a:t> </a:t>
            </a:r>
            <a:r>
              <a:rPr sz="2400" spc="-4" dirty="0">
                <a:latin typeface="Arial"/>
                <a:cs typeface="Arial"/>
              </a:rPr>
              <a:t>o</a:t>
            </a:r>
            <a:r>
              <a:rPr sz="2400" dirty="0">
                <a:latin typeface="Arial"/>
                <a:cs typeface="Arial"/>
              </a:rPr>
              <a:t>f</a:t>
            </a:r>
            <a:r>
              <a:rPr sz="2400" spc="-9" dirty="0">
                <a:latin typeface="Arial"/>
                <a:cs typeface="Arial"/>
              </a:rPr>
              <a:t> </a:t>
            </a:r>
            <a:r>
              <a:rPr sz="2400" spc="-4" dirty="0">
                <a:latin typeface="Arial"/>
                <a:cs typeface="Arial"/>
              </a:rPr>
              <a:t>th</a:t>
            </a:r>
            <a:r>
              <a:rPr sz="2400" dirty="0">
                <a:latin typeface="Arial"/>
                <a:cs typeface="Arial"/>
              </a:rPr>
              <a:t>e</a:t>
            </a:r>
            <a:r>
              <a:rPr sz="2400" spc="-9" dirty="0">
                <a:latin typeface="Arial"/>
                <a:cs typeface="Arial"/>
              </a:rPr>
              <a:t> </a:t>
            </a:r>
            <a:r>
              <a:rPr sz="2400" spc="-4" dirty="0">
                <a:latin typeface="Arial"/>
                <a:cs typeface="Arial"/>
              </a:rPr>
              <a:t>result</a:t>
            </a:r>
            <a:endParaRPr sz="2400" dirty="0">
              <a:latin typeface="Arial"/>
              <a:cs typeface="Arial"/>
            </a:endParaRPr>
          </a:p>
        </p:txBody>
      </p:sp>
      <p:sp>
        <p:nvSpPr>
          <p:cNvPr id="17" name="object 17"/>
          <p:cNvSpPr/>
          <p:nvPr/>
        </p:nvSpPr>
        <p:spPr>
          <a:xfrm>
            <a:off x="1580015" y="5623214"/>
            <a:ext cx="374013" cy="68406"/>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2009409" y="5630816"/>
            <a:ext cx="303642" cy="62188"/>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2369092" y="5647399"/>
            <a:ext cx="43439" cy="44338"/>
          </a:xfrm>
          <a:custGeom>
            <a:avLst/>
            <a:gdLst/>
            <a:ahLst/>
            <a:cxnLst/>
            <a:rect l="l" t="t" r="r" b="b"/>
            <a:pathLst>
              <a:path w="50800" h="48895">
                <a:moveTo>
                  <a:pt x="46482" y="13716"/>
                </a:moveTo>
                <a:lnTo>
                  <a:pt x="46482" y="0"/>
                </a:lnTo>
                <a:lnTo>
                  <a:pt x="14478" y="744"/>
                </a:lnTo>
                <a:lnTo>
                  <a:pt x="12954" y="857"/>
                </a:lnTo>
                <a:lnTo>
                  <a:pt x="7620" y="1524"/>
                </a:lnTo>
                <a:lnTo>
                  <a:pt x="6096" y="3810"/>
                </a:lnTo>
                <a:lnTo>
                  <a:pt x="3810" y="3810"/>
                </a:lnTo>
                <a:lnTo>
                  <a:pt x="3810" y="5334"/>
                </a:lnTo>
                <a:lnTo>
                  <a:pt x="3048" y="6858"/>
                </a:lnTo>
                <a:lnTo>
                  <a:pt x="2286" y="6858"/>
                </a:lnTo>
                <a:lnTo>
                  <a:pt x="2286" y="8382"/>
                </a:lnTo>
                <a:lnTo>
                  <a:pt x="762" y="8382"/>
                </a:lnTo>
                <a:lnTo>
                  <a:pt x="762" y="12192"/>
                </a:lnTo>
                <a:lnTo>
                  <a:pt x="0" y="13716"/>
                </a:lnTo>
                <a:lnTo>
                  <a:pt x="762" y="17526"/>
                </a:lnTo>
                <a:lnTo>
                  <a:pt x="2286" y="19812"/>
                </a:lnTo>
                <a:lnTo>
                  <a:pt x="4572" y="22098"/>
                </a:lnTo>
                <a:lnTo>
                  <a:pt x="6858" y="23622"/>
                </a:lnTo>
                <a:lnTo>
                  <a:pt x="7620" y="24384"/>
                </a:lnTo>
                <a:lnTo>
                  <a:pt x="9144" y="24892"/>
                </a:lnTo>
                <a:lnTo>
                  <a:pt x="9144" y="10668"/>
                </a:lnTo>
                <a:lnTo>
                  <a:pt x="9906" y="9906"/>
                </a:lnTo>
                <a:lnTo>
                  <a:pt x="9906" y="7620"/>
                </a:lnTo>
                <a:lnTo>
                  <a:pt x="10668" y="7620"/>
                </a:lnTo>
                <a:lnTo>
                  <a:pt x="11430" y="6858"/>
                </a:lnTo>
                <a:lnTo>
                  <a:pt x="15240" y="5334"/>
                </a:lnTo>
                <a:lnTo>
                  <a:pt x="15240" y="4572"/>
                </a:lnTo>
                <a:lnTo>
                  <a:pt x="32766" y="5334"/>
                </a:lnTo>
                <a:lnTo>
                  <a:pt x="35814" y="6858"/>
                </a:lnTo>
                <a:lnTo>
                  <a:pt x="36576" y="7620"/>
                </a:lnTo>
                <a:lnTo>
                  <a:pt x="38100" y="11430"/>
                </a:lnTo>
                <a:lnTo>
                  <a:pt x="38862" y="13716"/>
                </a:lnTo>
                <a:lnTo>
                  <a:pt x="41910" y="14478"/>
                </a:lnTo>
                <a:lnTo>
                  <a:pt x="42672" y="14478"/>
                </a:lnTo>
                <a:lnTo>
                  <a:pt x="46482" y="13716"/>
                </a:lnTo>
                <a:close/>
              </a:path>
              <a:path w="50800" h="48895">
                <a:moveTo>
                  <a:pt x="41910" y="47434"/>
                </a:moveTo>
                <a:lnTo>
                  <a:pt x="41910" y="38862"/>
                </a:lnTo>
                <a:lnTo>
                  <a:pt x="39624" y="41148"/>
                </a:lnTo>
                <a:lnTo>
                  <a:pt x="35814" y="43434"/>
                </a:lnTo>
                <a:lnTo>
                  <a:pt x="19050" y="43434"/>
                </a:lnTo>
                <a:lnTo>
                  <a:pt x="16764" y="41910"/>
                </a:lnTo>
                <a:lnTo>
                  <a:pt x="14478" y="41148"/>
                </a:lnTo>
                <a:lnTo>
                  <a:pt x="10668" y="37338"/>
                </a:lnTo>
                <a:lnTo>
                  <a:pt x="9906" y="35052"/>
                </a:lnTo>
                <a:lnTo>
                  <a:pt x="9144" y="34290"/>
                </a:lnTo>
                <a:lnTo>
                  <a:pt x="7620" y="32004"/>
                </a:lnTo>
                <a:lnTo>
                  <a:pt x="762" y="31242"/>
                </a:lnTo>
                <a:lnTo>
                  <a:pt x="762" y="34290"/>
                </a:lnTo>
                <a:lnTo>
                  <a:pt x="0" y="34290"/>
                </a:lnTo>
                <a:lnTo>
                  <a:pt x="0" y="46482"/>
                </a:lnTo>
                <a:lnTo>
                  <a:pt x="762" y="48768"/>
                </a:lnTo>
                <a:lnTo>
                  <a:pt x="6858" y="48768"/>
                </a:lnTo>
                <a:lnTo>
                  <a:pt x="9144" y="48006"/>
                </a:lnTo>
                <a:lnTo>
                  <a:pt x="9144" y="47244"/>
                </a:lnTo>
                <a:lnTo>
                  <a:pt x="16764" y="48768"/>
                </a:lnTo>
                <a:lnTo>
                  <a:pt x="35814" y="48768"/>
                </a:lnTo>
                <a:lnTo>
                  <a:pt x="39624" y="48006"/>
                </a:lnTo>
                <a:lnTo>
                  <a:pt x="41910" y="47434"/>
                </a:lnTo>
                <a:close/>
              </a:path>
              <a:path w="50800" h="48895">
                <a:moveTo>
                  <a:pt x="50292" y="38862"/>
                </a:moveTo>
                <a:lnTo>
                  <a:pt x="49530" y="28194"/>
                </a:lnTo>
                <a:lnTo>
                  <a:pt x="48006" y="26670"/>
                </a:lnTo>
                <a:lnTo>
                  <a:pt x="47244" y="25146"/>
                </a:lnTo>
                <a:lnTo>
                  <a:pt x="47244" y="23622"/>
                </a:lnTo>
                <a:lnTo>
                  <a:pt x="45720" y="23622"/>
                </a:lnTo>
                <a:lnTo>
                  <a:pt x="39624" y="20574"/>
                </a:lnTo>
                <a:lnTo>
                  <a:pt x="36576" y="19812"/>
                </a:lnTo>
                <a:lnTo>
                  <a:pt x="32766" y="18288"/>
                </a:lnTo>
                <a:lnTo>
                  <a:pt x="28194" y="17526"/>
                </a:lnTo>
                <a:lnTo>
                  <a:pt x="12954" y="14478"/>
                </a:lnTo>
                <a:lnTo>
                  <a:pt x="10668" y="13716"/>
                </a:lnTo>
                <a:lnTo>
                  <a:pt x="9144" y="10668"/>
                </a:lnTo>
                <a:lnTo>
                  <a:pt x="9144" y="24892"/>
                </a:lnTo>
                <a:lnTo>
                  <a:pt x="9906" y="25146"/>
                </a:lnTo>
                <a:lnTo>
                  <a:pt x="12954" y="26670"/>
                </a:lnTo>
                <a:lnTo>
                  <a:pt x="16764" y="27432"/>
                </a:lnTo>
                <a:lnTo>
                  <a:pt x="22098" y="28194"/>
                </a:lnTo>
                <a:lnTo>
                  <a:pt x="28956" y="29718"/>
                </a:lnTo>
                <a:lnTo>
                  <a:pt x="38100" y="31242"/>
                </a:lnTo>
                <a:lnTo>
                  <a:pt x="40386" y="33528"/>
                </a:lnTo>
                <a:lnTo>
                  <a:pt x="41910" y="38862"/>
                </a:lnTo>
                <a:lnTo>
                  <a:pt x="41910" y="47434"/>
                </a:lnTo>
                <a:lnTo>
                  <a:pt x="42672" y="47244"/>
                </a:lnTo>
                <a:lnTo>
                  <a:pt x="44196" y="46482"/>
                </a:lnTo>
                <a:lnTo>
                  <a:pt x="49530" y="41148"/>
                </a:lnTo>
                <a:lnTo>
                  <a:pt x="49530" y="38862"/>
                </a:lnTo>
                <a:lnTo>
                  <a:pt x="50292" y="38862"/>
                </a:lnTo>
                <a:close/>
              </a:path>
            </a:pathLst>
          </a:custGeom>
          <a:solidFill>
            <a:srgbClr val="000000"/>
          </a:solidFill>
        </p:spPr>
        <p:txBody>
          <a:bodyPr wrap="square" lIns="0" tIns="0" rIns="0" bIns="0" rtlCol="0"/>
          <a:lstStyle/>
          <a:p>
            <a:endParaRPr/>
          </a:p>
        </p:txBody>
      </p:sp>
      <p:sp>
        <p:nvSpPr>
          <p:cNvPr id="20" name="object 20"/>
          <p:cNvSpPr/>
          <p:nvPr/>
        </p:nvSpPr>
        <p:spPr>
          <a:xfrm>
            <a:off x="2470736" y="5605942"/>
            <a:ext cx="254121" cy="105028"/>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2786758" y="5623214"/>
            <a:ext cx="315370" cy="68406"/>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3158166" y="5630820"/>
            <a:ext cx="589690" cy="80153"/>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3807151" y="5648091"/>
            <a:ext cx="97086" cy="63569"/>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3969398" y="5652236"/>
            <a:ext cx="76019" cy="29943"/>
          </a:xfrm>
          <a:custGeom>
            <a:avLst/>
            <a:gdLst/>
            <a:ahLst/>
            <a:cxnLst/>
            <a:rect l="l" t="t" r="r" b="b"/>
            <a:pathLst>
              <a:path w="88900" h="33020">
                <a:moveTo>
                  <a:pt x="88392" y="31241"/>
                </a:moveTo>
                <a:lnTo>
                  <a:pt x="88392" y="26669"/>
                </a:lnTo>
                <a:lnTo>
                  <a:pt x="762" y="26669"/>
                </a:lnTo>
                <a:lnTo>
                  <a:pt x="762" y="28955"/>
                </a:lnTo>
                <a:lnTo>
                  <a:pt x="0" y="29717"/>
                </a:lnTo>
                <a:lnTo>
                  <a:pt x="762" y="32003"/>
                </a:lnTo>
                <a:lnTo>
                  <a:pt x="3810" y="32765"/>
                </a:lnTo>
                <a:lnTo>
                  <a:pt x="83820" y="32765"/>
                </a:lnTo>
                <a:lnTo>
                  <a:pt x="87630" y="32003"/>
                </a:lnTo>
                <a:lnTo>
                  <a:pt x="88392" y="31241"/>
                </a:lnTo>
                <a:close/>
              </a:path>
              <a:path w="88900" h="33020">
                <a:moveTo>
                  <a:pt x="88392" y="5333"/>
                </a:moveTo>
                <a:lnTo>
                  <a:pt x="87630" y="1523"/>
                </a:lnTo>
                <a:lnTo>
                  <a:pt x="762" y="0"/>
                </a:lnTo>
                <a:lnTo>
                  <a:pt x="762" y="2285"/>
                </a:lnTo>
                <a:lnTo>
                  <a:pt x="0" y="3047"/>
                </a:lnTo>
                <a:lnTo>
                  <a:pt x="762" y="5333"/>
                </a:lnTo>
                <a:lnTo>
                  <a:pt x="3810" y="6095"/>
                </a:lnTo>
                <a:lnTo>
                  <a:pt x="83820" y="6095"/>
                </a:lnTo>
                <a:lnTo>
                  <a:pt x="88392" y="5333"/>
                </a:lnTo>
                <a:close/>
              </a:path>
            </a:pathLst>
          </a:custGeom>
          <a:solidFill>
            <a:srgbClr val="000000"/>
          </a:solidFill>
        </p:spPr>
        <p:txBody>
          <a:bodyPr wrap="square" lIns="0" tIns="0" rIns="0" bIns="0" rtlCol="0"/>
          <a:lstStyle/>
          <a:p>
            <a:endParaRPr/>
          </a:p>
        </p:txBody>
      </p:sp>
      <p:sp>
        <p:nvSpPr>
          <p:cNvPr id="25" name="object 25"/>
          <p:cNvSpPr/>
          <p:nvPr/>
        </p:nvSpPr>
        <p:spPr>
          <a:xfrm>
            <a:off x="4100367" y="5648091"/>
            <a:ext cx="110118" cy="63569"/>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4273690" y="5652236"/>
            <a:ext cx="76562" cy="29943"/>
          </a:xfrm>
          <a:custGeom>
            <a:avLst/>
            <a:gdLst/>
            <a:ahLst/>
            <a:cxnLst/>
            <a:rect l="l" t="t" r="r" b="b"/>
            <a:pathLst>
              <a:path w="89535" h="33020">
                <a:moveTo>
                  <a:pt x="89154" y="31241"/>
                </a:moveTo>
                <a:lnTo>
                  <a:pt x="89154" y="26669"/>
                </a:lnTo>
                <a:lnTo>
                  <a:pt x="1524" y="26669"/>
                </a:lnTo>
                <a:lnTo>
                  <a:pt x="1524" y="28955"/>
                </a:lnTo>
                <a:lnTo>
                  <a:pt x="0" y="29717"/>
                </a:lnTo>
                <a:lnTo>
                  <a:pt x="1524" y="32003"/>
                </a:lnTo>
                <a:lnTo>
                  <a:pt x="3810" y="32765"/>
                </a:lnTo>
                <a:lnTo>
                  <a:pt x="84582" y="32765"/>
                </a:lnTo>
                <a:lnTo>
                  <a:pt x="88392" y="32003"/>
                </a:lnTo>
                <a:lnTo>
                  <a:pt x="89154" y="31241"/>
                </a:lnTo>
                <a:close/>
              </a:path>
              <a:path w="89535" h="33020">
                <a:moveTo>
                  <a:pt x="89154" y="5333"/>
                </a:moveTo>
                <a:lnTo>
                  <a:pt x="88392" y="1523"/>
                </a:lnTo>
                <a:lnTo>
                  <a:pt x="1524" y="0"/>
                </a:lnTo>
                <a:lnTo>
                  <a:pt x="1524" y="2285"/>
                </a:lnTo>
                <a:lnTo>
                  <a:pt x="0" y="3047"/>
                </a:lnTo>
                <a:lnTo>
                  <a:pt x="1524" y="5333"/>
                </a:lnTo>
                <a:lnTo>
                  <a:pt x="3810" y="6095"/>
                </a:lnTo>
                <a:lnTo>
                  <a:pt x="84582" y="6095"/>
                </a:lnTo>
                <a:lnTo>
                  <a:pt x="89154" y="5333"/>
                </a:lnTo>
                <a:close/>
              </a:path>
            </a:pathLst>
          </a:custGeom>
          <a:solidFill>
            <a:srgbClr val="000000"/>
          </a:solidFill>
        </p:spPr>
        <p:txBody>
          <a:bodyPr wrap="square" lIns="0" tIns="0" rIns="0" bIns="0" rtlCol="0"/>
          <a:lstStyle/>
          <a:p>
            <a:endParaRPr/>
          </a:p>
        </p:txBody>
      </p:sp>
      <p:sp>
        <p:nvSpPr>
          <p:cNvPr id="27" name="object 27"/>
          <p:cNvSpPr/>
          <p:nvPr/>
        </p:nvSpPr>
        <p:spPr>
          <a:xfrm>
            <a:off x="4408569" y="5625287"/>
            <a:ext cx="38010" cy="66795"/>
          </a:xfrm>
          <a:custGeom>
            <a:avLst/>
            <a:gdLst/>
            <a:ahLst/>
            <a:cxnLst/>
            <a:rect l="l" t="t" r="r" b="b"/>
            <a:pathLst>
              <a:path w="44450" h="73660">
                <a:moveTo>
                  <a:pt x="44196" y="73151"/>
                </a:moveTo>
                <a:lnTo>
                  <a:pt x="44196" y="68579"/>
                </a:lnTo>
                <a:lnTo>
                  <a:pt x="38862" y="68579"/>
                </a:lnTo>
                <a:lnTo>
                  <a:pt x="29718" y="67817"/>
                </a:lnTo>
                <a:lnTo>
                  <a:pt x="28194" y="64769"/>
                </a:lnTo>
                <a:lnTo>
                  <a:pt x="28194" y="0"/>
                </a:lnTo>
                <a:lnTo>
                  <a:pt x="22860" y="1523"/>
                </a:lnTo>
                <a:lnTo>
                  <a:pt x="22098" y="2285"/>
                </a:lnTo>
                <a:lnTo>
                  <a:pt x="19812" y="3047"/>
                </a:lnTo>
                <a:lnTo>
                  <a:pt x="19050" y="4571"/>
                </a:lnTo>
                <a:lnTo>
                  <a:pt x="17526" y="5333"/>
                </a:lnTo>
                <a:lnTo>
                  <a:pt x="11430" y="7619"/>
                </a:lnTo>
                <a:lnTo>
                  <a:pt x="1524" y="8381"/>
                </a:lnTo>
                <a:lnTo>
                  <a:pt x="0" y="8381"/>
                </a:lnTo>
                <a:lnTo>
                  <a:pt x="0" y="12191"/>
                </a:lnTo>
                <a:lnTo>
                  <a:pt x="1524" y="12191"/>
                </a:lnTo>
                <a:lnTo>
                  <a:pt x="12192" y="11429"/>
                </a:lnTo>
                <a:lnTo>
                  <a:pt x="15240" y="9905"/>
                </a:lnTo>
                <a:lnTo>
                  <a:pt x="17526" y="9143"/>
                </a:lnTo>
                <a:lnTo>
                  <a:pt x="17526" y="73151"/>
                </a:lnTo>
                <a:lnTo>
                  <a:pt x="44196" y="73151"/>
                </a:lnTo>
                <a:close/>
              </a:path>
              <a:path w="44450" h="73660">
                <a:moveTo>
                  <a:pt x="17526" y="73151"/>
                </a:moveTo>
                <a:lnTo>
                  <a:pt x="17526" y="66293"/>
                </a:lnTo>
                <a:lnTo>
                  <a:pt x="16002" y="67817"/>
                </a:lnTo>
                <a:lnTo>
                  <a:pt x="6858" y="68579"/>
                </a:lnTo>
                <a:lnTo>
                  <a:pt x="762" y="68579"/>
                </a:lnTo>
                <a:lnTo>
                  <a:pt x="762" y="73151"/>
                </a:lnTo>
                <a:lnTo>
                  <a:pt x="17526" y="73151"/>
                </a:lnTo>
                <a:close/>
              </a:path>
            </a:pathLst>
          </a:custGeom>
          <a:solidFill>
            <a:srgbClr val="000000"/>
          </a:solidFill>
        </p:spPr>
        <p:txBody>
          <a:bodyPr wrap="square" lIns="0" tIns="0" rIns="0" bIns="0" rtlCol="0"/>
          <a:lstStyle/>
          <a:p>
            <a:endParaRPr/>
          </a:p>
        </p:txBody>
      </p:sp>
      <p:sp>
        <p:nvSpPr>
          <p:cNvPr id="28" name="object 28"/>
          <p:cNvSpPr/>
          <p:nvPr/>
        </p:nvSpPr>
        <p:spPr>
          <a:xfrm>
            <a:off x="4470471" y="5680569"/>
            <a:ext cx="12488" cy="30518"/>
          </a:xfrm>
          <a:custGeom>
            <a:avLst/>
            <a:gdLst/>
            <a:ahLst/>
            <a:cxnLst/>
            <a:rect l="l" t="t" r="r" b="b"/>
            <a:pathLst>
              <a:path w="14604" h="33654">
                <a:moveTo>
                  <a:pt x="10668" y="11429"/>
                </a:moveTo>
                <a:lnTo>
                  <a:pt x="10668" y="0"/>
                </a:lnTo>
                <a:lnTo>
                  <a:pt x="4572" y="677"/>
                </a:lnTo>
                <a:lnTo>
                  <a:pt x="1524" y="761"/>
                </a:lnTo>
                <a:lnTo>
                  <a:pt x="1524" y="2285"/>
                </a:lnTo>
                <a:lnTo>
                  <a:pt x="762" y="2285"/>
                </a:lnTo>
                <a:lnTo>
                  <a:pt x="762" y="4571"/>
                </a:lnTo>
                <a:lnTo>
                  <a:pt x="0" y="5333"/>
                </a:lnTo>
                <a:lnTo>
                  <a:pt x="762" y="8381"/>
                </a:lnTo>
                <a:lnTo>
                  <a:pt x="1524" y="10667"/>
                </a:lnTo>
                <a:lnTo>
                  <a:pt x="3810" y="11429"/>
                </a:lnTo>
                <a:lnTo>
                  <a:pt x="10668" y="11429"/>
                </a:lnTo>
                <a:close/>
              </a:path>
              <a:path w="14604" h="33654">
                <a:moveTo>
                  <a:pt x="10668" y="27431"/>
                </a:moveTo>
                <a:lnTo>
                  <a:pt x="10668" y="20573"/>
                </a:lnTo>
                <a:lnTo>
                  <a:pt x="9906" y="20573"/>
                </a:lnTo>
                <a:lnTo>
                  <a:pt x="9906" y="22097"/>
                </a:lnTo>
                <a:lnTo>
                  <a:pt x="8382" y="22097"/>
                </a:lnTo>
                <a:lnTo>
                  <a:pt x="8382" y="24383"/>
                </a:lnTo>
                <a:lnTo>
                  <a:pt x="3810" y="28955"/>
                </a:lnTo>
                <a:lnTo>
                  <a:pt x="3048" y="28955"/>
                </a:lnTo>
                <a:lnTo>
                  <a:pt x="3048" y="31241"/>
                </a:lnTo>
                <a:lnTo>
                  <a:pt x="1524" y="32003"/>
                </a:lnTo>
                <a:lnTo>
                  <a:pt x="3048" y="33527"/>
                </a:lnTo>
                <a:lnTo>
                  <a:pt x="4572" y="33527"/>
                </a:lnTo>
                <a:lnTo>
                  <a:pt x="6858" y="32003"/>
                </a:lnTo>
                <a:lnTo>
                  <a:pt x="6858" y="30479"/>
                </a:lnTo>
                <a:lnTo>
                  <a:pt x="7620" y="30479"/>
                </a:lnTo>
                <a:lnTo>
                  <a:pt x="10668" y="27431"/>
                </a:lnTo>
                <a:close/>
              </a:path>
              <a:path w="14604" h="33654">
                <a:moveTo>
                  <a:pt x="14478" y="17525"/>
                </a:moveTo>
                <a:lnTo>
                  <a:pt x="13716" y="5333"/>
                </a:lnTo>
                <a:lnTo>
                  <a:pt x="12192" y="2285"/>
                </a:lnTo>
                <a:lnTo>
                  <a:pt x="10668" y="761"/>
                </a:lnTo>
                <a:lnTo>
                  <a:pt x="10668" y="10667"/>
                </a:lnTo>
                <a:lnTo>
                  <a:pt x="11430" y="17525"/>
                </a:lnTo>
                <a:lnTo>
                  <a:pt x="11430" y="23621"/>
                </a:lnTo>
                <a:lnTo>
                  <a:pt x="12192" y="23621"/>
                </a:lnTo>
                <a:lnTo>
                  <a:pt x="12192" y="21335"/>
                </a:lnTo>
                <a:lnTo>
                  <a:pt x="13716" y="21335"/>
                </a:lnTo>
                <a:lnTo>
                  <a:pt x="13716" y="17525"/>
                </a:lnTo>
                <a:lnTo>
                  <a:pt x="14478" y="17525"/>
                </a:lnTo>
                <a:close/>
              </a:path>
              <a:path w="14604" h="33654">
                <a:moveTo>
                  <a:pt x="11430" y="25145"/>
                </a:moveTo>
                <a:lnTo>
                  <a:pt x="11430" y="17525"/>
                </a:lnTo>
                <a:lnTo>
                  <a:pt x="10668" y="17525"/>
                </a:lnTo>
                <a:lnTo>
                  <a:pt x="10668" y="25145"/>
                </a:lnTo>
                <a:lnTo>
                  <a:pt x="11430" y="25145"/>
                </a:lnTo>
                <a:close/>
              </a:path>
            </a:pathLst>
          </a:custGeom>
          <a:solidFill>
            <a:srgbClr val="000000"/>
          </a:solidFill>
        </p:spPr>
        <p:txBody>
          <a:bodyPr wrap="square" lIns="0" tIns="0" rIns="0" bIns="0" rtlCol="0"/>
          <a:lstStyle/>
          <a:p>
            <a:endParaRPr/>
          </a:p>
        </p:txBody>
      </p:sp>
      <p:sp>
        <p:nvSpPr>
          <p:cNvPr id="29" name="object 29"/>
          <p:cNvSpPr/>
          <p:nvPr/>
        </p:nvSpPr>
        <p:spPr>
          <a:xfrm>
            <a:off x="4545404" y="5623218"/>
            <a:ext cx="686126" cy="88445"/>
          </a:xfrm>
          <a:prstGeom prst="rect">
            <a:avLst/>
          </a:prstGeom>
          <a:blipFill>
            <a:blip r:embed="rId11" cstate="print"/>
            <a:stretch>
              <a:fillRect/>
            </a:stretch>
          </a:blipFill>
        </p:spPr>
        <p:txBody>
          <a:bodyPr wrap="square" lIns="0" tIns="0" rIns="0" bIns="0" rtlCol="0"/>
          <a:lstStyle/>
          <a:p>
            <a:endParaRPr/>
          </a:p>
        </p:txBody>
      </p:sp>
      <p:sp>
        <p:nvSpPr>
          <p:cNvPr id="30" name="object 30"/>
          <p:cNvSpPr/>
          <p:nvPr/>
        </p:nvSpPr>
        <p:spPr>
          <a:xfrm>
            <a:off x="5289521" y="5648091"/>
            <a:ext cx="53430" cy="64260"/>
          </a:xfrm>
          <a:prstGeom prst="rect">
            <a:avLst/>
          </a:prstGeom>
          <a:blipFill>
            <a:blip r:embed="rId12" cstate="print"/>
            <a:stretch>
              <a:fillRect/>
            </a:stretch>
          </a:blipFill>
        </p:spPr>
        <p:txBody>
          <a:bodyPr wrap="square" lIns="0" tIns="0" rIns="0" bIns="0" rtlCol="0"/>
          <a:lstStyle/>
          <a:p>
            <a:endParaRPr/>
          </a:p>
        </p:txBody>
      </p:sp>
      <p:sp>
        <p:nvSpPr>
          <p:cNvPr id="31" name="object 31"/>
          <p:cNvSpPr/>
          <p:nvPr/>
        </p:nvSpPr>
        <p:spPr>
          <a:xfrm>
            <a:off x="5398337" y="5625291"/>
            <a:ext cx="314056" cy="85681"/>
          </a:xfrm>
          <a:prstGeom prst="rect">
            <a:avLst/>
          </a:prstGeom>
          <a:blipFill>
            <a:blip r:embed="rId13" cstate="print"/>
            <a:stretch>
              <a:fillRect/>
            </a:stretch>
          </a:blipFill>
        </p:spPr>
        <p:txBody>
          <a:bodyPr wrap="square" lIns="0" tIns="0" rIns="0" bIns="0" rtlCol="0"/>
          <a:lstStyle/>
          <a:p>
            <a:endParaRPr/>
          </a:p>
        </p:txBody>
      </p:sp>
      <p:sp>
        <p:nvSpPr>
          <p:cNvPr id="32" name="object 32"/>
          <p:cNvSpPr/>
          <p:nvPr/>
        </p:nvSpPr>
        <p:spPr>
          <a:xfrm>
            <a:off x="5773004" y="5623218"/>
            <a:ext cx="1220431" cy="87754"/>
          </a:xfrm>
          <a:prstGeom prst="rect">
            <a:avLst/>
          </a:prstGeom>
          <a:blipFill>
            <a:blip r:embed="rId14" cstate="print"/>
            <a:stretch>
              <a:fillRect/>
            </a:stretch>
          </a:blipFill>
        </p:spPr>
        <p:txBody>
          <a:bodyPr wrap="square" lIns="0" tIns="0" rIns="0" bIns="0" rtlCol="0"/>
          <a:lstStyle/>
          <a:p>
            <a:endParaRPr/>
          </a:p>
        </p:txBody>
      </p:sp>
      <p:sp>
        <p:nvSpPr>
          <p:cNvPr id="33" name="object 33"/>
          <p:cNvSpPr/>
          <p:nvPr/>
        </p:nvSpPr>
        <p:spPr>
          <a:xfrm>
            <a:off x="7054036" y="5648091"/>
            <a:ext cx="44959" cy="62878"/>
          </a:xfrm>
          <a:prstGeom prst="rect">
            <a:avLst/>
          </a:prstGeom>
          <a:blipFill>
            <a:blip r:embed="rId15" cstate="print"/>
            <a:stretch>
              <a:fillRect/>
            </a:stretch>
          </a:blipFill>
        </p:spPr>
        <p:txBody>
          <a:bodyPr wrap="square" lIns="0" tIns="0" rIns="0" bIns="0" rtlCol="0"/>
          <a:lstStyle/>
          <a:p>
            <a:endParaRPr/>
          </a:p>
        </p:txBody>
      </p:sp>
      <p:sp>
        <p:nvSpPr>
          <p:cNvPr id="34" name="object 34"/>
          <p:cNvSpPr/>
          <p:nvPr/>
        </p:nvSpPr>
        <p:spPr>
          <a:xfrm>
            <a:off x="7153724" y="5624600"/>
            <a:ext cx="342737" cy="69097"/>
          </a:xfrm>
          <a:prstGeom prst="rect">
            <a:avLst/>
          </a:prstGeom>
          <a:blipFill>
            <a:blip r:embed="rId16" cstate="print"/>
            <a:stretch>
              <a:fillRect/>
            </a:stretch>
          </a:blipFill>
        </p:spPr>
        <p:txBody>
          <a:bodyPr wrap="square" lIns="0" tIns="0" rIns="0" bIns="0" rtlCol="0"/>
          <a:lstStyle/>
          <a:p>
            <a:endParaRPr/>
          </a:p>
        </p:txBody>
      </p:sp>
      <p:sp>
        <p:nvSpPr>
          <p:cNvPr id="35" name="object 35"/>
          <p:cNvSpPr/>
          <p:nvPr/>
        </p:nvSpPr>
        <p:spPr>
          <a:xfrm>
            <a:off x="2369092" y="5647399"/>
            <a:ext cx="43439" cy="44338"/>
          </a:xfrm>
          <a:custGeom>
            <a:avLst/>
            <a:gdLst/>
            <a:ahLst/>
            <a:cxnLst/>
            <a:rect l="l" t="t" r="r" b="b"/>
            <a:pathLst>
              <a:path w="50800" h="48895">
                <a:moveTo>
                  <a:pt x="46482" y="13716"/>
                </a:moveTo>
                <a:lnTo>
                  <a:pt x="46482" y="0"/>
                </a:lnTo>
                <a:lnTo>
                  <a:pt x="14478" y="744"/>
                </a:lnTo>
                <a:lnTo>
                  <a:pt x="12954" y="857"/>
                </a:lnTo>
                <a:lnTo>
                  <a:pt x="7620" y="1524"/>
                </a:lnTo>
                <a:lnTo>
                  <a:pt x="6096" y="3810"/>
                </a:lnTo>
                <a:lnTo>
                  <a:pt x="3810" y="3810"/>
                </a:lnTo>
                <a:lnTo>
                  <a:pt x="3810" y="5334"/>
                </a:lnTo>
                <a:lnTo>
                  <a:pt x="3048" y="6858"/>
                </a:lnTo>
                <a:lnTo>
                  <a:pt x="2286" y="6858"/>
                </a:lnTo>
                <a:lnTo>
                  <a:pt x="2286" y="8382"/>
                </a:lnTo>
                <a:lnTo>
                  <a:pt x="762" y="8382"/>
                </a:lnTo>
                <a:lnTo>
                  <a:pt x="762" y="12192"/>
                </a:lnTo>
                <a:lnTo>
                  <a:pt x="0" y="13716"/>
                </a:lnTo>
                <a:lnTo>
                  <a:pt x="762" y="17526"/>
                </a:lnTo>
                <a:lnTo>
                  <a:pt x="2286" y="19812"/>
                </a:lnTo>
                <a:lnTo>
                  <a:pt x="4572" y="22098"/>
                </a:lnTo>
                <a:lnTo>
                  <a:pt x="6858" y="23622"/>
                </a:lnTo>
                <a:lnTo>
                  <a:pt x="7620" y="24384"/>
                </a:lnTo>
                <a:lnTo>
                  <a:pt x="9144" y="24892"/>
                </a:lnTo>
                <a:lnTo>
                  <a:pt x="9144" y="10668"/>
                </a:lnTo>
                <a:lnTo>
                  <a:pt x="9906" y="9906"/>
                </a:lnTo>
                <a:lnTo>
                  <a:pt x="9906" y="7620"/>
                </a:lnTo>
                <a:lnTo>
                  <a:pt x="10668" y="7620"/>
                </a:lnTo>
                <a:lnTo>
                  <a:pt x="11430" y="6858"/>
                </a:lnTo>
                <a:lnTo>
                  <a:pt x="15240" y="5334"/>
                </a:lnTo>
                <a:lnTo>
                  <a:pt x="15240" y="4572"/>
                </a:lnTo>
                <a:lnTo>
                  <a:pt x="32766" y="5334"/>
                </a:lnTo>
                <a:lnTo>
                  <a:pt x="35814" y="6858"/>
                </a:lnTo>
                <a:lnTo>
                  <a:pt x="36576" y="7620"/>
                </a:lnTo>
                <a:lnTo>
                  <a:pt x="38100" y="11430"/>
                </a:lnTo>
                <a:lnTo>
                  <a:pt x="38862" y="13716"/>
                </a:lnTo>
                <a:lnTo>
                  <a:pt x="41910" y="14478"/>
                </a:lnTo>
                <a:lnTo>
                  <a:pt x="42672" y="14478"/>
                </a:lnTo>
                <a:lnTo>
                  <a:pt x="46482" y="13716"/>
                </a:lnTo>
                <a:close/>
              </a:path>
              <a:path w="50800" h="48895">
                <a:moveTo>
                  <a:pt x="41910" y="47434"/>
                </a:moveTo>
                <a:lnTo>
                  <a:pt x="41910" y="38862"/>
                </a:lnTo>
                <a:lnTo>
                  <a:pt x="39624" y="41148"/>
                </a:lnTo>
                <a:lnTo>
                  <a:pt x="35814" y="43434"/>
                </a:lnTo>
                <a:lnTo>
                  <a:pt x="19050" y="43434"/>
                </a:lnTo>
                <a:lnTo>
                  <a:pt x="16764" y="41910"/>
                </a:lnTo>
                <a:lnTo>
                  <a:pt x="14478" y="41148"/>
                </a:lnTo>
                <a:lnTo>
                  <a:pt x="10668" y="37338"/>
                </a:lnTo>
                <a:lnTo>
                  <a:pt x="9906" y="35052"/>
                </a:lnTo>
                <a:lnTo>
                  <a:pt x="9144" y="34290"/>
                </a:lnTo>
                <a:lnTo>
                  <a:pt x="7620" y="32004"/>
                </a:lnTo>
                <a:lnTo>
                  <a:pt x="762" y="31242"/>
                </a:lnTo>
                <a:lnTo>
                  <a:pt x="762" y="34290"/>
                </a:lnTo>
                <a:lnTo>
                  <a:pt x="0" y="34290"/>
                </a:lnTo>
                <a:lnTo>
                  <a:pt x="0" y="46482"/>
                </a:lnTo>
                <a:lnTo>
                  <a:pt x="762" y="48768"/>
                </a:lnTo>
                <a:lnTo>
                  <a:pt x="6858" y="48768"/>
                </a:lnTo>
                <a:lnTo>
                  <a:pt x="9144" y="48006"/>
                </a:lnTo>
                <a:lnTo>
                  <a:pt x="9144" y="47244"/>
                </a:lnTo>
                <a:lnTo>
                  <a:pt x="16764" y="48768"/>
                </a:lnTo>
                <a:lnTo>
                  <a:pt x="35814" y="48768"/>
                </a:lnTo>
                <a:lnTo>
                  <a:pt x="39624" y="48006"/>
                </a:lnTo>
                <a:lnTo>
                  <a:pt x="41910" y="47434"/>
                </a:lnTo>
                <a:close/>
              </a:path>
              <a:path w="50800" h="48895">
                <a:moveTo>
                  <a:pt x="50292" y="38862"/>
                </a:moveTo>
                <a:lnTo>
                  <a:pt x="49530" y="28194"/>
                </a:lnTo>
                <a:lnTo>
                  <a:pt x="48006" y="26670"/>
                </a:lnTo>
                <a:lnTo>
                  <a:pt x="47244" y="25146"/>
                </a:lnTo>
                <a:lnTo>
                  <a:pt x="47244" y="23622"/>
                </a:lnTo>
                <a:lnTo>
                  <a:pt x="45720" y="23622"/>
                </a:lnTo>
                <a:lnTo>
                  <a:pt x="39624" y="20574"/>
                </a:lnTo>
                <a:lnTo>
                  <a:pt x="36576" y="19812"/>
                </a:lnTo>
                <a:lnTo>
                  <a:pt x="32766" y="18288"/>
                </a:lnTo>
                <a:lnTo>
                  <a:pt x="28194" y="17526"/>
                </a:lnTo>
                <a:lnTo>
                  <a:pt x="12954" y="14478"/>
                </a:lnTo>
                <a:lnTo>
                  <a:pt x="10668" y="13716"/>
                </a:lnTo>
                <a:lnTo>
                  <a:pt x="9144" y="10668"/>
                </a:lnTo>
                <a:lnTo>
                  <a:pt x="9144" y="24892"/>
                </a:lnTo>
                <a:lnTo>
                  <a:pt x="9906" y="25146"/>
                </a:lnTo>
                <a:lnTo>
                  <a:pt x="12954" y="26670"/>
                </a:lnTo>
                <a:lnTo>
                  <a:pt x="16764" y="27432"/>
                </a:lnTo>
                <a:lnTo>
                  <a:pt x="22098" y="28194"/>
                </a:lnTo>
                <a:lnTo>
                  <a:pt x="28956" y="29718"/>
                </a:lnTo>
                <a:lnTo>
                  <a:pt x="38100" y="31242"/>
                </a:lnTo>
                <a:lnTo>
                  <a:pt x="40386" y="33528"/>
                </a:lnTo>
                <a:lnTo>
                  <a:pt x="41910" y="38862"/>
                </a:lnTo>
                <a:lnTo>
                  <a:pt x="41910" y="47434"/>
                </a:lnTo>
                <a:lnTo>
                  <a:pt x="42672" y="47244"/>
                </a:lnTo>
                <a:lnTo>
                  <a:pt x="44196" y="46482"/>
                </a:lnTo>
                <a:lnTo>
                  <a:pt x="49530" y="41148"/>
                </a:lnTo>
                <a:lnTo>
                  <a:pt x="49530" y="38862"/>
                </a:lnTo>
                <a:lnTo>
                  <a:pt x="50292" y="38862"/>
                </a:lnTo>
                <a:close/>
              </a:path>
            </a:pathLst>
          </a:custGeom>
          <a:solidFill>
            <a:srgbClr val="000000"/>
          </a:solidFill>
        </p:spPr>
        <p:txBody>
          <a:bodyPr wrap="square" lIns="0" tIns="0" rIns="0" bIns="0" rtlCol="0"/>
          <a:lstStyle/>
          <a:p>
            <a:endParaRPr/>
          </a:p>
        </p:txBody>
      </p:sp>
      <p:sp>
        <p:nvSpPr>
          <p:cNvPr id="36" name="object 36"/>
          <p:cNvSpPr/>
          <p:nvPr/>
        </p:nvSpPr>
        <p:spPr>
          <a:xfrm>
            <a:off x="3969398" y="5652236"/>
            <a:ext cx="76019" cy="29943"/>
          </a:xfrm>
          <a:custGeom>
            <a:avLst/>
            <a:gdLst/>
            <a:ahLst/>
            <a:cxnLst/>
            <a:rect l="l" t="t" r="r" b="b"/>
            <a:pathLst>
              <a:path w="88900" h="33020">
                <a:moveTo>
                  <a:pt x="88392" y="31241"/>
                </a:moveTo>
                <a:lnTo>
                  <a:pt x="88392" y="26669"/>
                </a:lnTo>
                <a:lnTo>
                  <a:pt x="762" y="26669"/>
                </a:lnTo>
                <a:lnTo>
                  <a:pt x="762" y="28955"/>
                </a:lnTo>
                <a:lnTo>
                  <a:pt x="0" y="29717"/>
                </a:lnTo>
                <a:lnTo>
                  <a:pt x="762" y="32003"/>
                </a:lnTo>
                <a:lnTo>
                  <a:pt x="3810" y="32765"/>
                </a:lnTo>
                <a:lnTo>
                  <a:pt x="83820" y="32765"/>
                </a:lnTo>
                <a:lnTo>
                  <a:pt x="87630" y="32003"/>
                </a:lnTo>
                <a:lnTo>
                  <a:pt x="88392" y="31241"/>
                </a:lnTo>
                <a:close/>
              </a:path>
              <a:path w="88900" h="33020">
                <a:moveTo>
                  <a:pt x="88392" y="5333"/>
                </a:moveTo>
                <a:lnTo>
                  <a:pt x="87630" y="1523"/>
                </a:lnTo>
                <a:lnTo>
                  <a:pt x="762" y="0"/>
                </a:lnTo>
                <a:lnTo>
                  <a:pt x="762" y="2285"/>
                </a:lnTo>
                <a:lnTo>
                  <a:pt x="0" y="3047"/>
                </a:lnTo>
                <a:lnTo>
                  <a:pt x="762" y="5333"/>
                </a:lnTo>
                <a:lnTo>
                  <a:pt x="3810" y="6095"/>
                </a:lnTo>
                <a:lnTo>
                  <a:pt x="83820" y="6095"/>
                </a:lnTo>
                <a:lnTo>
                  <a:pt x="88392" y="5333"/>
                </a:lnTo>
                <a:close/>
              </a:path>
            </a:pathLst>
          </a:custGeom>
          <a:solidFill>
            <a:srgbClr val="000000"/>
          </a:solidFill>
        </p:spPr>
        <p:txBody>
          <a:bodyPr wrap="square" lIns="0" tIns="0" rIns="0" bIns="0" rtlCol="0"/>
          <a:lstStyle/>
          <a:p>
            <a:endParaRPr/>
          </a:p>
        </p:txBody>
      </p:sp>
      <p:sp>
        <p:nvSpPr>
          <p:cNvPr id="37" name="object 37"/>
          <p:cNvSpPr/>
          <p:nvPr/>
        </p:nvSpPr>
        <p:spPr>
          <a:xfrm>
            <a:off x="4273690" y="5652236"/>
            <a:ext cx="76562" cy="29943"/>
          </a:xfrm>
          <a:custGeom>
            <a:avLst/>
            <a:gdLst/>
            <a:ahLst/>
            <a:cxnLst/>
            <a:rect l="l" t="t" r="r" b="b"/>
            <a:pathLst>
              <a:path w="89535" h="33020">
                <a:moveTo>
                  <a:pt x="89154" y="31241"/>
                </a:moveTo>
                <a:lnTo>
                  <a:pt x="89154" y="26669"/>
                </a:lnTo>
                <a:lnTo>
                  <a:pt x="1524" y="26669"/>
                </a:lnTo>
                <a:lnTo>
                  <a:pt x="1524" y="28955"/>
                </a:lnTo>
                <a:lnTo>
                  <a:pt x="0" y="29717"/>
                </a:lnTo>
                <a:lnTo>
                  <a:pt x="1524" y="32003"/>
                </a:lnTo>
                <a:lnTo>
                  <a:pt x="3810" y="32765"/>
                </a:lnTo>
                <a:lnTo>
                  <a:pt x="84582" y="32765"/>
                </a:lnTo>
                <a:lnTo>
                  <a:pt x="88392" y="32003"/>
                </a:lnTo>
                <a:lnTo>
                  <a:pt x="89154" y="31241"/>
                </a:lnTo>
                <a:close/>
              </a:path>
              <a:path w="89535" h="33020">
                <a:moveTo>
                  <a:pt x="89154" y="5333"/>
                </a:moveTo>
                <a:lnTo>
                  <a:pt x="88392" y="1523"/>
                </a:lnTo>
                <a:lnTo>
                  <a:pt x="1524" y="0"/>
                </a:lnTo>
                <a:lnTo>
                  <a:pt x="1524" y="2285"/>
                </a:lnTo>
                <a:lnTo>
                  <a:pt x="0" y="3047"/>
                </a:lnTo>
                <a:lnTo>
                  <a:pt x="1524" y="5333"/>
                </a:lnTo>
                <a:lnTo>
                  <a:pt x="3810" y="6095"/>
                </a:lnTo>
                <a:lnTo>
                  <a:pt x="84582" y="6095"/>
                </a:lnTo>
                <a:lnTo>
                  <a:pt x="89154" y="5333"/>
                </a:lnTo>
                <a:close/>
              </a:path>
            </a:pathLst>
          </a:custGeom>
          <a:solidFill>
            <a:srgbClr val="000000"/>
          </a:solidFill>
        </p:spPr>
        <p:txBody>
          <a:bodyPr wrap="square" lIns="0" tIns="0" rIns="0" bIns="0" rtlCol="0"/>
          <a:lstStyle/>
          <a:p>
            <a:endParaRPr/>
          </a:p>
        </p:txBody>
      </p:sp>
      <p:sp>
        <p:nvSpPr>
          <p:cNvPr id="38" name="object 38"/>
          <p:cNvSpPr/>
          <p:nvPr/>
        </p:nvSpPr>
        <p:spPr>
          <a:xfrm>
            <a:off x="4408569" y="5625287"/>
            <a:ext cx="38010" cy="66795"/>
          </a:xfrm>
          <a:custGeom>
            <a:avLst/>
            <a:gdLst/>
            <a:ahLst/>
            <a:cxnLst/>
            <a:rect l="l" t="t" r="r" b="b"/>
            <a:pathLst>
              <a:path w="44450" h="73660">
                <a:moveTo>
                  <a:pt x="44196" y="73151"/>
                </a:moveTo>
                <a:lnTo>
                  <a:pt x="44196" y="68579"/>
                </a:lnTo>
                <a:lnTo>
                  <a:pt x="38862" y="68579"/>
                </a:lnTo>
                <a:lnTo>
                  <a:pt x="29718" y="67817"/>
                </a:lnTo>
                <a:lnTo>
                  <a:pt x="28194" y="64769"/>
                </a:lnTo>
                <a:lnTo>
                  <a:pt x="28194" y="0"/>
                </a:lnTo>
                <a:lnTo>
                  <a:pt x="22860" y="1523"/>
                </a:lnTo>
                <a:lnTo>
                  <a:pt x="22098" y="2285"/>
                </a:lnTo>
                <a:lnTo>
                  <a:pt x="19812" y="3047"/>
                </a:lnTo>
                <a:lnTo>
                  <a:pt x="19050" y="4571"/>
                </a:lnTo>
                <a:lnTo>
                  <a:pt x="17526" y="5333"/>
                </a:lnTo>
                <a:lnTo>
                  <a:pt x="11430" y="7619"/>
                </a:lnTo>
                <a:lnTo>
                  <a:pt x="1524" y="8381"/>
                </a:lnTo>
                <a:lnTo>
                  <a:pt x="0" y="8381"/>
                </a:lnTo>
                <a:lnTo>
                  <a:pt x="0" y="12191"/>
                </a:lnTo>
                <a:lnTo>
                  <a:pt x="1524" y="12191"/>
                </a:lnTo>
                <a:lnTo>
                  <a:pt x="12192" y="11429"/>
                </a:lnTo>
                <a:lnTo>
                  <a:pt x="15240" y="9905"/>
                </a:lnTo>
                <a:lnTo>
                  <a:pt x="17526" y="9143"/>
                </a:lnTo>
                <a:lnTo>
                  <a:pt x="17526" y="73151"/>
                </a:lnTo>
                <a:lnTo>
                  <a:pt x="44196" y="73151"/>
                </a:lnTo>
                <a:close/>
              </a:path>
              <a:path w="44450" h="73660">
                <a:moveTo>
                  <a:pt x="17526" y="73151"/>
                </a:moveTo>
                <a:lnTo>
                  <a:pt x="17526" y="66293"/>
                </a:lnTo>
                <a:lnTo>
                  <a:pt x="16002" y="67817"/>
                </a:lnTo>
                <a:lnTo>
                  <a:pt x="6858" y="68579"/>
                </a:lnTo>
                <a:lnTo>
                  <a:pt x="762" y="68579"/>
                </a:lnTo>
                <a:lnTo>
                  <a:pt x="762" y="73151"/>
                </a:lnTo>
                <a:lnTo>
                  <a:pt x="17526" y="73151"/>
                </a:lnTo>
                <a:close/>
              </a:path>
            </a:pathLst>
          </a:custGeom>
          <a:solidFill>
            <a:srgbClr val="000000"/>
          </a:solidFill>
        </p:spPr>
        <p:txBody>
          <a:bodyPr wrap="square" lIns="0" tIns="0" rIns="0" bIns="0" rtlCol="0"/>
          <a:lstStyle/>
          <a:p>
            <a:endParaRPr/>
          </a:p>
        </p:txBody>
      </p:sp>
      <p:sp>
        <p:nvSpPr>
          <p:cNvPr id="39" name="object 39"/>
          <p:cNvSpPr/>
          <p:nvPr/>
        </p:nvSpPr>
        <p:spPr>
          <a:xfrm>
            <a:off x="4470471" y="5680569"/>
            <a:ext cx="12488" cy="30518"/>
          </a:xfrm>
          <a:custGeom>
            <a:avLst/>
            <a:gdLst/>
            <a:ahLst/>
            <a:cxnLst/>
            <a:rect l="l" t="t" r="r" b="b"/>
            <a:pathLst>
              <a:path w="14604" h="33654">
                <a:moveTo>
                  <a:pt x="10668" y="11429"/>
                </a:moveTo>
                <a:lnTo>
                  <a:pt x="10668" y="0"/>
                </a:lnTo>
                <a:lnTo>
                  <a:pt x="4572" y="677"/>
                </a:lnTo>
                <a:lnTo>
                  <a:pt x="1524" y="761"/>
                </a:lnTo>
                <a:lnTo>
                  <a:pt x="1524" y="2285"/>
                </a:lnTo>
                <a:lnTo>
                  <a:pt x="762" y="2285"/>
                </a:lnTo>
                <a:lnTo>
                  <a:pt x="762" y="4571"/>
                </a:lnTo>
                <a:lnTo>
                  <a:pt x="0" y="5333"/>
                </a:lnTo>
                <a:lnTo>
                  <a:pt x="762" y="8381"/>
                </a:lnTo>
                <a:lnTo>
                  <a:pt x="1524" y="10667"/>
                </a:lnTo>
                <a:lnTo>
                  <a:pt x="3810" y="11429"/>
                </a:lnTo>
                <a:lnTo>
                  <a:pt x="10668" y="11429"/>
                </a:lnTo>
                <a:close/>
              </a:path>
              <a:path w="14604" h="33654">
                <a:moveTo>
                  <a:pt x="10668" y="27431"/>
                </a:moveTo>
                <a:lnTo>
                  <a:pt x="10668" y="20573"/>
                </a:lnTo>
                <a:lnTo>
                  <a:pt x="9906" y="20573"/>
                </a:lnTo>
                <a:lnTo>
                  <a:pt x="9906" y="22097"/>
                </a:lnTo>
                <a:lnTo>
                  <a:pt x="8382" y="22097"/>
                </a:lnTo>
                <a:lnTo>
                  <a:pt x="8382" y="24383"/>
                </a:lnTo>
                <a:lnTo>
                  <a:pt x="3810" y="28955"/>
                </a:lnTo>
                <a:lnTo>
                  <a:pt x="3048" y="28955"/>
                </a:lnTo>
                <a:lnTo>
                  <a:pt x="3048" y="31241"/>
                </a:lnTo>
                <a:lnTo>
                  <a:pt x="1524" y="32003"/>
                </a:lnTo>
                <a:lnTo>
                  <a:pt x="3048" y="33527"/>
                </a:lnTo>
                <a:lnTo>
                  <a:pt x="4572" y="33527"/>
                </a:lnTo>
                <a:lnTo>
                  <a:pt x="6858" y="32003"/>
                </a:lnTo>
                <a:lnTo>
                  <a:pt x="6858" y="30479"/>
                </a:lnTo>
                <a:lnTo>
                  <a:pt x="7620" y="30479"/>
                </a:lnTo>
                <a:lnTo>
                  <a:pt x="10668" y="27431"/>
                </a:lnTo>
                <a:close/>
              </a:path>
              <a:path w="14604" h="33654">
                <a:moveTo>
                  <a:pt x="14478" y="17525"/>
                </a:moveTo>
                <a:lnTo>
                  <a:pt x="13716" y="5333"/>
                </a:lnTo>
                <a:lnTo>
                  <a:pt x="12192" y="2285"/>
                </a:lnTo>
                <a:lnTo>
                  <a:pt x="10668" y="761"/>
                </a:lnTo>
                <a:lnTo>
                  <a:pt x="10668" y="10667"/>
                </a:lnTo>
                <a:lnTo>
                  <a:pt x="11430" y="17525"/>
                </a:lnTo>
                <a:lnTo>
                  <a:pt x="11430" y="23621"/>
                </a:lnTo>
                <a:lnTo>
                  <a:pt x="12192" y="23621"/>
                </a:lnTo>
                <a:lnTo>
                  <a:pt x="12192" y="21335"/>
                </a:lnTo>
                <a:lnTo>
                  <a:pt x="13716" y="21335"/>
                </a:lnTo>
                <a:lnTo>
                  <a:pt x="13716" y="17525"/>
                </a:lnTo>
                <a:lnTo>
                  <a:pt x="14478" y="17525"/>
                </a:lnTo>
                <a:close/>
              </a:path>
              <a:path w="14604" h="33654">
                <a:moveTo>
                  <a:pt x="11430" y="25145"/>
                </a:moveTo>
                <a:lnTo>
                  <a:pt x="11430" y="17525"/>
                </a:lnTo>
                <a:lnTo>
                  <a:pt x="10668" y="17525"/>
                </a:lnTo>
                <a:lnTo>
                  <a:pt x="10668" y="25145"/>
                </a:lnTo>
                <a:lnTo>
                  <a:pt x="11430" y="25145"/>
                </a:lnTo>
                <a:close/>
              </a:path>
            </a:pathLst>
          </a:custGeom>
          <a:solidFill>
            <a:srgbClr val="000000"/>
          </a:solidFill>
        </p:spPr>
        <p:txBody>
          <a:bodyPr wrap="square" lIns="0" tIns="0" rIns="0" bIns="0" rtlCol="0"/>
          <a:lstStyle/>
          <a:p>
            <a:endParaRPr/>
          </a:p>
        </p:txBody>
      </p:sp>
      <p:graphicFrame>
        <p:nvGraphicFramePr>
          <p:cNvPr id="16" name="object 16"/>
          <p:cNvGraphicFramePr>
            <a:graphicFrameLocks noGrp="1"/>
          </p:cNvGraphicFramePr>
          <p:nvPr/>
        </p:nvGraphicFramePr>
        <p:xfrm>
          <a:off x="1618456" y="2384465"/>
          <a:ext cx="5917099" cy="2829844"/>
        </p:xfrm>
        <a:graphic>
          <a:graphicData uri="http://schemas.openxmlformats.org/drawingml/2006/table">
            <a:tbl>
              <a:tblPr firstRow="1" bandRow="1">
                <a:tableStyleId>{2D5ABB26-0587-4C30-8999-92F81FD0307C}</a:tableStyleId>
              </a:tblPr>
              <a:tblGrid>
                <a:gridCol w="1170464"/>
                <a:gridCol w="1940321"/>
                <a:gridCol w="1550885"/>
                <a:gridCol w="1255429"/>
              </a:tblGrid>
              <a:tr h="631557">
                <a:tc>
                  <a:txBody>
                    <a:bodyPr/>
                    <a:lstStyle/>
                    <a:p>
                      <a:pPr marL="139700">
                        <a:lnSpc>
                          <a:spcPct val="100000"/>
                        </a:lnSpc>
                      </a:pPr>
                      <a:r>
                        <a:rPr sz="2000" spc="15" dirty="0">
                          <a:solidFill>
                            <a:srgbClr val="231F20"/>
                          </a:solidFill>
                          <a:latin typeface="Times New Roman"/>
                          <a:cs typeface="Times New Roman"/>
                        </a:rPr>
                        <a:t>Grammar</a:t>
                      </a:r>
                      <a:endParaRPr sz="2000">
                        <a:latin typeface="Times New Roman"/>
                        <a:cs typeface="Times New Roman"/>
                      </a:endParaRPr>
                    </a:p>
                  </a:txBody>
                  <a:tcPr marL="0" marR="0" marT="0" marB="0">
                    <a:lnT w="11938">
                      <a:solidFill>
                        <a:srgbClr val="221E1F"/>
                      </a:solidFill>
                      <a:prstDash val="solid"/>
                    </a:lnT>
                    <a:lnB w="11938">
                      <a:solidFill>
                        <a:srgbClr val="221E1F"/>
                      </a:solidFill>
                      <a:prstDash val="solid"/>
                    </a:lnB>
                    <a:solidFill>
                      <a:srgbClr val="FFFFFF"/>
                    </a:solidFill>
                  </a:tcPr>
                </a:tc>
                <a:tc>
                  <a:txBody>
                    <a:bodyPr/>
                    <a:lstStyle/>
                    <a:p>
                      <a:pPr marL="147320">
                        <a:lnSpc>
                          <a:spcPct val="100000"/>
                        </a:lnSpc>
                      </a:pPr>
                      <a:r>
                        <a:rPr sz="2000" spc="15" dirty="0">
                          <a:solidFill>
                            <a:srgbClr val="231F20"/>
                          </a:solidFill>
                          <a:latin typeface="Times New Roman"/>
                          <a:cs typeface="Times New Roman"/>
                        </a:rPr>
                        <a:t>Q</a:t>
                      </a:r>
                      <a:r>
                        <a:rPr sz="2000" spc="25" dirty="0">
                          <a:solidFill>
                            <a:srgbClr val="231F20"/>
                          </a:solidFill>
                          <a:latin typeface="Times New Roman"/>
                          <a:cs typeface="Times New Roman"/>
                        </a:rPr>
                        <a:t>KA</a:t>
                      </a:r>
                      <a:r>
                        <a:rPr sz="2000" spc="15" dirty="0">
                          <a:solidFill>
                            <a:srgbClr val="231F20"/>
                          </a:solidFill>
                          <a:latin typeface="Times New Roman"/>
                          <a:cs typeface="Times New Roman"/>
                        </a:rPr>
                        <a:t>A</a:t>
                      </a:r>
                      <a:r>
                        <a:rPr sz="2000" spc="25" dirty="0">
                          <a:solidFill>
                            <a:srgbClr val="231F20"/>
                          </a:solidFill>
                          <a:latin typeface="Times New Roman"/>
                          <a:cs typeface="Times New Roman"/>
                        </a:rPr>
                        <a:t>RM</a:t>
                      </a:r>
                      <a:r>
                        <a:rPr sz="2000" dirty="0">
                          <a:solidFill>
                            <a:srgbClr val="231F20"/>
                          </a:solidFill>
                          <a:latin typeface="Times New Roman"/>
                          <a:cs typeface="Times New Roman"/>
                        </a:rPr>
                        <a:t>A</a:t>
                      </a:r>
                      <a:r>
                        <a:rPr sz="2000" spc="114" dirty="0">
                          <a:solidFill>
                            <a:srgbClr val="231F20"/>
                          </a:solidFill>
                          <a:latin typeface="Times New Roman"/>
                          <a:cs typeface="Times New Roman"/>
                        </a:rPr>
                        <a:t> </a:t>
                      </a:r>
                      <a:r>
                        <a:rPr sz="2000" spc="10" dirty="0">
                          <a:solidFill>
                            <a:srgbClr val="231F20"/>
                          </a:solidFill>
                          <a:latin typeface="Times New Roman"/>
                          <a:cs typeface="Times New Roman"/>
                        </a:rPr>
                        <a:t>size</a:t>
                      </a:r>
                      <a:endParaRPr sz="2000">
                        <a:latin typeface="Times New Roman"/>
                        <a:cs typeface="Times New Roman"/>
                      </a:endParaRPr>
                    </a:p>
                  </a:txBody>
                  <a:tcPr marL="0" marR="0" marT="0" marB="0">
                    <a:lnT w="11938">
                      <a:solidFill>
                        <a:srgbClr val="221E1F"/>
                      </a:solidFill>
                      <a:prstDash val="solid"/>
                    </a:lnT>
                    <a:lnB w="11938">
                      <a:solidFill>
                        <a:srgbClr val="221E1F"/>
                      </a:solidFill>
                      <a:prstDash val="solid"/>
                    </a:lnB>
                    <a:solidFill>
                      <a:srgbClr val="FFFFFF"/>
                    </a:solidFill>
                  </a:tcPr>
                </a:tc>
                <a:tc>
                  <a:txBody>
                    <a:bodyPr/>
                    <a:lstStyle/>
                    <a:p>
                      <a:pPr marL="144145">
                        <a:lnSpc>
                          <a:spcPct val="100000"/>
                        </a:lnSpc>
                      </a:pPr>
                      <a:r>
                        <a:rPr sz="2000" spc="10" dirty="0">
                          <a:solidFill>
                            <a:srgbClr val="231F20"/>
                          </a:solidFill>
                          <a:latin typeface="Times New Roman"/>
                          <a:cs typeface="Times New Roman"/>
                        </a:rPr>
                        <a:t>Extract</a:t>
                      </a:r>
                      <a:r>
                        <a:rPr sz="2000" dirty="0">
                          <a:solidFill>
                            <a:srgbClr val="231F20"/>
                          </a:solidFill>
                          <a:latin typeface="Times New Roman"/>
                          <a:cs typeface="Times New Roman"/>
                        </a:rPr>
                        <a:t>.</a:t>
                      </a:r>
                      <a:r>
                        <a:rPr sz="2000" spc="220" dirty="0">
                          <a:solidFill>
                            <a:srgbClr val="231F20"/>
                          </a:solidFill>
                          <a:latin typeface="Times New Roman"/>
                          <a:cs typeface="Times New Roman"/>
                        </a:rPr>
                        <a:t> </a:t>
                      </a:r>
                      <a:r>
                        <a:rPr sz="2000" spc="20" dirty="0">
                          <a:solidFill>
                            <a:srgbClr val="231F20"/>
                          </a:solidFill>
                          <a:latin typeface="Times New Roman"/>
                          <a:cs typeface="Times New Roman"/>
                        </a:rPr>
                        <a:t>D</a:t>
                      </a:r>
                      <a:r>
                        <a:rPr sz="2000" spc="-140" dirty="0">
                          <a:solidFill>
                            <a:srgbClr val="231F20"/>
                          </a:solidFill>
                          <a:latin typeface="Times New Roman"/>
                          <a:cs typeface="Times New Roman"/>
                        </a:rPr>
                        <a:t>F</a:t>
                      </a:r>
                      <a:r>
                        <a:rPr sz="2000" dirty="0">
                          <a:solidFill>
                            <a:srgbClr val="231F20"/>
                          </a:solidFill>
                          <a:latin typeface="Times New Roman"/>
                          <a:cs typeface="Times New Roman"/>
                        </a:rPr>
                        <a:t>A</a:t>
                      </a:r>
                      <a:endParaRPr sz="2000">
                        <a:latin typeface="Times New Roman"/>
                        <a:cs typeface="Times New Roman"/>
                      </a:endParaRPr>
                    </a:p>
                  </a:txBody>
                  <a:tcPr marL="0" marR="0" marT="0" marB="0">
                    <a:lnT w="11938">
                      <a:solidFill>
                        <a:srgbClr val="221E1F"/>
                      </a:solidFill>
                      <a:prstDash val="solid"/>
                    </a:lnT>
                    <a:lnB w="11938">
                      <a:solidFill>
                        <a:srgbClr val="221E1F"/>
                      </a:solidFill>
                      <a:prstDash val="solid"/>
                    </a:lnB>
                    <a:solidFill>
                      <a:srgbClr val="FFFFFF"/>
                    </a:solidFill>
                  </a:tcPr>
                </a:tc>
                <a:tc>
                  <a:txBody>
                    <a:bodyPr/>
                    <a:lstStyle/>
                    <a:p>
                      <a:pPr marL="146685">
                        <a:lnSpc>
                          <a:spcPct val="100000"/>
                        </a:lnSpc>
                      </a:pPr>
                      <a:r>
                        <a:rPr sz="2000" spc="-5" dirty="0">
                          <a:solidFill>
                            <a:srgbClr val="231F20"/>
                          </a:solidFill>
                          <a:latin typeface="Times New Roman"/>
                          <a:cs typeface="Times New Roman"/>
                        </a:rPr>
                        <a:t>Min</a:t>
                      </a:r>
                      <a:r>
                        <a:rPr sz="2000" dirty="0">
                          <a:solidFill>
                            <a:srgbClr val="231F20"/>
                          </a:solidFill>
                          <a:latin typeface="Times New Roman"/>
                          <a:cs typeface="Times New Roman"/>
                        </a:rPr>
                        <a:t>.</a:t>
                      </a:r>
                      <a:r>
                        <a:rPr sz="2000" spc="165" dirty="0">
                          <a:solidFill>
                            <a:srgbClr val="231F20"/>
                          </a:solidFill>
                          <a:latin typeface="Times New Roman"/>
                          <a:cs typeface="Times New Roman"/>
                        </a:rPr>
                        <a:t> </a:t>
                      </a:r>
                      <a:r>
                        <a:rPr sz="2000" spc="15" dirty="0">
                          <a:solidFill>
                            <a:srgbClr val="231F20"/>
                          </a:solidFill>
                          <a:latin typeface="Times New Roman"/>
                          <a:cs typeface="Times New Roman"/>
                        </a:rPr>
                        <a:t>D</a:t>
                      </a:r>
                      <a:r>
                        <a:rPr sz="2000" spc="-150" dirty="0">
                          <a:solidFill>
                            <a:srgbClr val="231F20"/>
                          </a:solidFill>
                          <a:latin typeface="Times New Roman"/>
                          <a:cs typeface="Times New Roman"/>
                        </a:rPr>
                        <a:t>F</a:t>
                      </a:r>
                      <a:r>
                        <a:rPr sz="2000" dirty="0">
                          <a:solidFill>
                            <a:srgbClr val="231F20"/>
                          </a:solidFill>
                          <a:latin typeface="Times New Roman"/>
                          <a:cs typeface="Times New Roman"/>
                        </a:rPr>
                        <a:t>A</a:t>
                      </a:r>
                      <a:endParaRPr sz="2000">
                        <a:latin typeface="Times New Roman"/>
                        <a:cs typeface="Times New Roman"/>
                      </a:endParaRPr>
                    </a:p>
                  </a:txBody>
                  <a:tcPr marL="0" marR="0" marT="0" marB="0">
                    <a:lnT w="11938">
                      <a:solidFill>
                        <a:srgbClr val="221E1F"/>
                      </a:solidFill>
                      <a:prstDash val="solid"/>
                    </a:lnT>
                    <a:lnB w="11938">
                      <a:solidFill>
                        <a:srgbClr val="221E1F"/>
                      </a:solidFill>
                      <a:prstDash val="solid"/>
                    </a:lnB>
                    <a:solidFill>
                      <a:srgbClr val="FFFFFF"/>
                    </a:solidFill>
                  </a:tcPr>
                </a:tc>
              </a:tr>
              <a:tr h="304800">
                <a:tc>
                  <a:txBody>
                    <a:bodyPr/>
                    <a:lstStyle/>
                    <a:p>
                      <a:pPr marL="14604" algn="ctr">
                        <a:lnSpc>
                          <a:spcPct val="100000"/>
                        </a:lnSpc>
                      </a:pPr>
                      <a:r>
                        <a:rPr sz="2000" spc="20" dirty="0">
                          <a:solidFill>
                            <a:srgbClr val="231F20"/>
                          </a:solidFill>
                          <a:latin typeface="Times New Roman"/>
                          <a:cs typeface="Times New Roman"/>
                        </a:rPr>
                        <a:t>#1</a:t>
                      </a:r>
                      <a:endParaRPr sz="2000">
                        <a:latin typeface="Times New Roman"/>
                        <a:cs typeface="Times New Roman"/>
                      </a:endParaRPr>
                    </a:p>
                  </a:txBody>
                  <a:tcPr marL="0" marR="0" marT="0" marB="0">
                    <a:lnT w="11938">
                      <a:solidFill>
                        <a:srgbClr val="221E1F"/>
                      </a:solidFill>
                      <a:prstDash val="solid"/>
                    </a:lnT>
                    <a:solidFill>
                      <a:srgbClr val="FFFFFF"/>
                    </a:solidFill>
                  </a:tcPr>
                </a:tc>
                <a:tc>
                  <a:txBody>
                    <a:bodyPr/>
                    <a:lstStyle/>
                    <a:p>
                      <a:pPr marL="6985" algn="ctr">
                        <a:lnSpc>
                          <a:spcPct val="100000"/>
                        </a:lnSpc>
                      </a:pPr>
                      <a:r>
                        <a:rPr sz="2000" spc="20" dirty="0">
                          <a:solidFill>
                            <a:srgbClr val="231F20"/>
                          </a:solidFill>
                          <a:latin typeface="Times New Roman"/>
                          <a:cs typeface="Times New Roman"/>
                        </a:rPr>
                        <a:t>20</a:t>
                      </a:r>
                      <a:endParaRPr sz="2000">
                        <a:latin typeface="Times New Roman"/>
                        <a:cs typeface="Times New Roman"/>
                      </a:endParaRPr>
                    </a:p>
                  </a:txBody>
                  <a:tcPr marL="0" marR="0" marT="0" marB="0">
                    <a:lnT w="11938">
                      <a:solidFill>
                        <a:srgbClr val="221E1F"/>
                      </a:solidFill>
                      <a:prstDash val="solid"/>
                    </a:lnT>
                    <a:solidFill>
                      <a:srgbClr val="FFFFFF"/>
                    </a:solidFill>
                  </a:tcPr>
                </a:tc>
                <a:tc>
                  <a:txBody>
                    <a:bodyPr/>
                    <a:lstStyle/>
                    <a:p>
                      <a:pPr marL="28575" algn="ctr">
                        <a:lnSpc>
                          <a:spcPct val="100000"/>
                        </a:lnSpc>
                      </a:pPr>
                      <a:r>
                        <a:rPr sz="2000" dirty="0">
                          <a:solidFill>
                            <a:srgbClr val="231F20"/>
                          </a:solidFill>
                          <a:latin typeface="Times New Roman"/>
                          <a:cs typeface="Times New Roman"/>
                        </a:rPr>
                        <a:t>4</a:t>
                      </a:r>
                      <a:endParaRPr sz="2000">
                        <a:latin typeface="Times New Roman"/>
                        <a:cs typeface="Times New Roman"/>
                      </a:endParaRPr>
                    </a:p>
                  </a:txBody>
                  <a:tcPr marL="0" marR="0" marT="0" marB="0">
                    <a:lnT w="11938">
                      <a:solidFill>
                        <a:srgbClr val="221E1F"/>
                      </a:solidFill>
                      <a:prstDash val="solid"/>
                    </a:lnT>
                    <a:solidFill>
                      <a:srgbClr val="FFFFFF"/>
                    </a:solidFill>
                  </a:tcPr>
                </a:tc>
                <a:tc>
                  <a:txBody>
                    <a:bodyPr/>
                    <a:lstStyle/>
                    <a:p>
                      <a:pPr marL="9525" algn="ctr">
                        <a:lnSpc>
                          <a:spcPct val="100000"/>
                        </a:lnSpc>
                      </a:pPr>
                      <a:r>
                        <a:rPr sz="2000" dirty="0">
                          <a:solidFill>
                            <a:srgbClr val="231F20"/>
                          </a:solidFill>
                          <a:latin typeface="Times New Roman"/>
                          <a:cs typeface="Times New Roman"/>
                        </a:rPr>
                        <a:t>3</a:t>
                      </a:r>
                      <a:endParaRPr sz="2000">
                        <a:latin typeface="Times New Roman"/>
                        <a:cs typeface="Times New Roman"/>
                      </a:endParaRPr>
                    </a:p>
                  </a:txBody>
                  <a:tcPr marL="0" marR="0" marT="0" marB="0">
                    <a:lnT w="11938">
                      <a:solidFill>
                        <a:srgbClr val="221E1F"/>
                      </a:solidFill>
                      <a:prstDash val="solid"/>
                    </a:lnT>
                    <a:solidFill>
                      <a:srgbClr val="FFFFFF"/>
                    </a:solidFill>
                  </a:tcPr>
                </a:tc>
              </a:tr>
              <a:tr h="307142">
                <a:tc>
                  <a:txBody>
                    <a:bodyPr/>
                    <a:lstStyle/>
                    <a:p>
                      <a:pPr marL="14604" algn="ctr">
                        <a:lnSpc>
                          <a:spcPct val="100000"/>
                        </a:lnSpc>
                      </a:pPr>
                      <a:r>
                        <a:rPr sz="2000" spc="20" dirty="0">
                          <a:solidFill>
                            <a:srgbClr val="231F20"/>
                          </a:solidFill>
                          <a:latin typeface="Times New Roman"/>
                          <a:cs typeface="Times New Roman"/>
                        </a:rPr>
                        <a:t>#2</a:t>
                      </a:r>
                      <a:endParaRPr sz="2000">
                        <a:latin typeface="Times New Roman"/>
                        <a:cs typeface="Times New Roman"/>
                      </a:endParaRPr>
                    </a:p>
                  </a:txBody>
                  <a:tcPr marL="0" marR="0" marT="0" marB="0">
                    <a:solidFill>
                      <a:srgbClr val="FFFFFF"/>
                    </a:solidFill>
                  </a:tcPr>
                </a:tc>
                <a:tc>
                  <a:txBody>
                    <a:bodyPr/>
                    <a:lstStyle/>
                    <a:p>
                      <a:pPr marL="6985" algn="ctr">
                        <a:lnSpc>
                          <a:spcPct val="100000"/>
                        </a:lnSpc>
                      </a:pPr>
                      <a:r>
                        <a:rPr sz="2000" spc="20" dirty="0">
                          <a:solidFill>
                            <a:srgbClr val="231F20"/>
                          </a:solidFill>
                          <a:latin typeface="Times New Roman"/>
                          <a:cs typeface="Times New Roman"/>
                        </a:rPr>
                        <a:t>22</a:t>
                      </a:r>
                      <a:endParaRPr sz="2000">
                        <a:latin typeface="Times New Roman"/>
                        <a:cs typeface="Times New Roman"/>
                      </a:endParaRPr>
                    </a:p>
                  </a:txBody>
                  <a:tcPr marL="0" marR="0" marT="0" marB="0">
                    <a:solidFill>
                      <a:srgbClr val="FFFFFF"/>
                    </a:solidFill>
                  </a:tcPr>
                </a:tc>
                <a:tc>
                  <a:txBody>
                    <a:bodyPr/>
                    <a:lstStyle/>
                    <a:p>
                      <a:pPr marL="28575" algn="ctr">
                        <a:lnSpc>
                          <a:spcPct val="100000"/>
                        </a:lnSpc>
                      </a:pPr>
                      <a:r>
                        <a:rPr sz="2000" dirty="0">
                          <a:solidFill>
                            <a:srgbClr val="231F20"/>
                          </a:solidFill>
                          <a:latin typeface="Times New Roman"/>
                          <a:cs typeface="Times New Roman"/>
                        </a:rPr>
                        <a:t>6</a:t>
                      </a:r>
                      <a:endParaRPr sz="2000">
                        <a:latin typeface="Times New Roman"/>
                        <a:cs typeface="Times New Roman"/>
                      </a:endParaRPr>
                    </a:p>
                  </a:txBody>
                  <a:tcPr marL="0" marR="0" marT="0" marB="0">
                    <a:solidFill>
                      <a:srgbClr val="FFFFFF"/>
                    </a:solidFill>
                  </a:tcPr>
                </a:tc>
                <a:tc>
                  <a:txBody>
                    <a:bodyPr/>
                    <a:lstStyle/>
                    <a:p>
                      <a:pPr marL="9525" algn="ctr">
                        <a:lnSpc>
                          <a:spcPct val="100000"/>
                        </a:lnSpc>
                      </a:pPr>
                      <a:r>
                        <a:rPr sz="2000" dirty="0">
                          <a:solidFill>
                            <a:srgbClr val="231F20"/>
                          </a:solidFill>
                          <a:latin typeface="Times New Roman"/>
                          <a:cs typeface="Times New Roman"/>
                        </a:rPr>
                        <a:t>4</a:t>
                      </a:r>
                      <a:endParaRPr sz="2000">
                        <a:latin typeface="Times New Roman"/>
                        <a:cs typeface="Times New Roman"/>
                      </a:endParaRPr>
                    </a:p>
                  </a:txBody>
                  <a:tcPr marL="0" marR="0" marT="0" marB="0">
                    <a:solidFill>
                      <a:srgbClr val="FFFFFF"/>
                    </a:solidFill>
                  </a:tcPr>
                </a:tc>
              </a:tr>
              <a:tr h="311979">
                <a:tc>
                  <a:txBody>
                    <a:bodyPr/>
                    <a:lstStyle/>
                    <a:p>
                      <a:pPr marL="14604" algn="ctr">
                        <a:lnSpc>
                          <a:spcPct val="100000"/>
                        </a:lnSpc>
                      </a:pPr>
                      <a:r>
                        <a:rPr sz="2000" spc="20" dirty="0">
                          <a:solidFill>
                            <a:srgbClr val="231F20"/>
                          </a:solidFill>
                          <a:latin typeface="Times New Roman"/>
                          <a:cs typeface="Times New Roman"/>
                        </a:rPr>
                        <a:t>#3</a:t>
                      </a:r>
                      <a:endParaRPr sz="2000">
                        <a:latin typeface="Times New Roman"/>
                        <a:cs typeface="Times New Roman"/>
                      </a:endParaRPr>
                    </a:p>
                  </a:txBody>
                  <a:tcPr marL="0" marR="0" marT="0" marB="0">
                    <a:solidFill>
                      <a:srgbClr val="FFFFFF"/>
                    </a:solidFill>
                  </a:tcPr>
                </a:tc>
                <a:tc>
                  <a:txBody>
                    <a:bodyPr/>
                    <a:lstStyle/>
                    <a:p>
                      <a:pPr marL="6985" algn="ctr">
                        <a:lnSpc>
                          <a:spcPct val="100000"/>
                        </a:lnSpc>
                      </a:pPr>
                      <a:r>
                        <a:rPr sz="2000" spc="20" dirty="0">
                          <a:solidFill>
                            <a:srgbClr val="231F20"/>
                          </a:solidFill>
                          <a:latin typeface="Times New Roman"/>
                          <a:cs typeface="Times New Roman"/>
                        </a:rPr>
                        <a:t>46</a:t>
                      </a:r>
                      <a:endParaRPr sz="2000">
                        <a:latin typeface="Times New Roman"/>
                        <a:cs typeface="Times New Roman"/>
                      </a:endParaRPr>
                    </a:p>
                  </a:txBody>
                  <a:tcPr marL="0" marR="0" marT="0" marB="0">
                    <a:solidFill>
                      <a:srgbClr val="FFFFFF"/>
                    </a:solidFill>
                  </a:tcPr>
                </a:tc>
                <a:tc>
                  <a:txBody>
                    <a:bodyPr/>
                    <a:lstStyle/>
                    <a:p>
                      <a:pPr marL="28575" algn="ctr">
                        <a:lnSpc>
                          <a:spcPct val="100000"/>
                        </a:lnSpc>
                      </a:pPr>
                      <a:r>
                        <a:rPr sz="2000" dirty="0">
                          <a:solidFill>
                            <a:srgbClr val="231F20"/>
                          </a:solidFill>
                          <a:latin typeface="Times New Roman"/>
                          <a:cs typeface="Times New Roman"/>
                        </a:rPr>
                        <a:t>8</a:t>
                      </a:r>
                      <a:endParaRPr sz="2000">
                        <a:latin typeface="Times New Roman"/>
                        <a:cs typeface="Times New Roman"/>
                      </a:endParaRPr>
                    </a:p>
                  </a:txBody>
                  <a:tcPr marL="0" marR="0" marT="0" marB="0">
                    <a:solidFill>
                      <a:srgbClr val="FFFFFF"/>
                    </a:solidFill>
                  </a:tcPr>
                </a:tc>
                <a:tc>
                  <a:txBody>
                    <a:bodyPr/>
                    <a:lstStyle/>
                    <a:p>
                      <a:pPr marL="9525" algn="ctr">
                        <a:lnSpc>
                          <a:spcPct val="100000"/>
                        </a:lnSpc>
                      </a:pPr>
                      <a:r>
                        <a:rPr sz="2000" dirty="0">
                          <a:solidFill>
                            <a:srgbClr val="231F20"/>
                          </a:solidFill>
                          <a:latin typeface="Times New Roman"/>
                          <a:cs typeface="Times New Roman"/>
                        </a:rPr>
                        <a:t>6</a:t>
                      </a:r>
                      <a:endParaRPr sz="2000">
                        <a:latin typeface="Times New Roman"/>
                        <a:cs typeface="Times New Roman"/>
                      </a:endParaRPr>
                    </a:p>
                  </a:txBody>
                  <a:tcPr marL="0" marR="0" marT="0" marB="0">
                    <a:solidFill>
                      <a:srgbClr val="FFFFFF"/>
                    </a:solidFill>
                  </a:tcPr>
                </a:tc>
              </a:tr>
              <a:tr h="312324">
                <a:tc>
                  <a:txBody>
                    <a:bodyPr/>
                    <a:lstStyle/>
                    <a:p>
                      <a:pPr marL="14604" algn="ctr">
                        <a:lnSpc>
                          <a:spcPct val="100000"/>
                        </a:lnSpc>
                      </a:pPr>
                      <a:r>
                        <a:rPr sz="2000" spc="20" dirty="0">
                          <a:solidFill>
                            <a:srgbClr val="231F20"/>
                          </a:solidFill>
                          <a:latin typeface="Times New Roman"/>
                          <a:cs typeface="Times New Roman"/>
                        </a:rPr>
                        <a:t>#4</a:t>
                      </a:r>
                      <a:endParaRPr sz="2000">
                        <a:latin typeface="Times New Roman"/>
                        <a:cs typeface="Times New Roman"/>
                      </a:endParaRPr>
                    </a:p>
                  </a:txBody>
                  <a:tcPr marL="0" marR="0" marT="0" marB="0">
                    <a:solidFill>
                      <a:srgbClr val="FFFFFF"/>
                    </a:solidFill>
                  </a:tcPr>
                </a:tc>
                <a:tc>
                  <a:txBody>
                    <a:bodyPr/>
                    <a:lstStyle/>
                    <a:p>
                      <a:pPr marL="6985" algn="ctr">
                        <a:lnSpc>
                          <a:spcPct val="100000"/>
                        </a:lnSpc>
                      </a:pPr>
                      <a:r>
                        <a:rPr sz="2000" spc="20" dirty="0">
                          <a:solidFill>
                            <a:srgbClr val="231F20"/>
                          </a:solidFill>
                          <a:latin typeface="Times New Roman"/>
                          <a:cs typeface="Times New Roman"/>
                        </a:rPr>
                        <a:t>28</a:t>
                      </a:r>
                      <a:endParaRPr sz="2000">
                        <a:latin typeface="Times New Roman"/>
                        <a:cs typeface="Times New Roman"/>
                      </a:endParaRPr>
                    </a:p>
                  </a:txBody>
                  <a:tcPr marL="0" marR="0" marT="0" marB="0">
                    <a:solidFill>
                      <a:srgbClr val="FFFFFF"/>
                    </a:solidFill>
                  </a:tcPr>
                </a:tc>
                <a:tc>
                  <a:txBody>
                    <a:bodyPr/>
                    <a:lstStyle/>
                    <a:p>
                      <a:pPr marL="28575" algn="ctr">
                        <a:lnSpc>
                          <a:spcPct val="100000"/>
                        </a:lnSpc>
                      </a:pPr>
                      <a:r>
                        <a:rPr sz="2000" dirty="0">
                          <a:solidFill>
                            <a:srgbClr val="231F20"/>
                          </a:solidFill>
                          <a:latin typeface="Times New Roman"/>
                          <a:cs typeface="Times New Roman"/>
                        </a:rPr>
                        <a:t>7</a:t>
                      </a:r>
                      <a:endParaRPr sz="2000">
                        <a:latin typeface="Times New Roman"/>
                        <a:cs typeface="Times New Roman"/>
                      </a:endParaRPr>
                    </a:p>
                  </a:txBody>
                  <a:tcPr marL="0" marR="0" marT="0" marB="0">
                    <a:solidFill>
                      <a:srgbClr val="FFFFFF"/>
                    </a:solidFill>
                  </a:tcPr>
                </a:tc>
                <a:tc>
                  <a:txBody>
                    <a:bodyPr/>
                    <a:lstStyle/>
                    <a:p>
                      <a:pPr marL="9525" algn="ctr">
                        <a:lnSpc>
                          <a:spcPct val="100000"/>
                        </a:lnSpc>
                      </a:pPr>
                      <a:r>
                        <a:rPr sz="2000" dirty="0">
                          <a:solidFill>
                            <a:srgbClr val="231F20"/>
                          </a:solidFill>
                          <a:latin typeface="Times New Roman"/>
                          <a:cs typeface="Times New Roman"/>
                        </a:rPr>
                        <a:t>5</a:t>
                      </a:r>
                      <a:endParaRPr sz="2000">
                        <a:latin typeface="Times New Roman"/>
                        <a:cs typeface="Times New Roman"/>
                      </a:endParaRPr>
                    </a:p>
                  </a:txBody>
                  <a:tcPr marL="0" marR="0" marT="0" marB="0">
                    <a:solidFill>
                      <a:srgbClr val="FFFFFF"/>
                    </a:solidFill>
                  </a:tcPr>
                </a:tc>
              </a:tr>
              <a:tr h="312324">
                <a:tc>
                  <a:txBody>
                    <a:bodyPr/>
                    <a:lstStyle/>
                    <a:p>
                      <a:pPr marL="14604" algn="ctr">
                        <a:lnSpc>
                          <a:spcPct val="100000"/>
                        </a:lnSpc>
                      </a:pPr>
                      <a:r>
                        <a:rPr sz="2000" spc="20" dirty="0">
                          <a:solidFill>
                            <a:srgbClr val="231F20"/>
                          </a:solidFill>
                          <a:latin typeface="Times New Roman"/>
                          <a:cs typeface="Times New Roman"/>
                        </a:rPr>
                        <a:t>#5</a:t>
                      </a:r>
                      <a:endParaRPr sz="2000">
                        <a:latin typeface="Times New Roman"/>
                        <a:cs typeface="Times New Roman"/>
                      </a:endParaRPr>
                    </a:p>
                  </a:txBody>
                  <a:tcPr marL="0" marR="0" marT="0" marB="0">
                    <a:solidFill>
                      <a:srgbClr val="FFFFFF"/>
                    </a:solidFill>
                  </a:tcPr>
                </a:tc>
                <a:tc>
                  <a:txBody>
                    <a:bodyPr/>
                    <a:lstStyle/>
                    <a:p>
                      <a:pPr marL="6985" algn="ctr">
                        <a:lnSpc>
                          <a:spcPct val="100000"/>
                        </a:lnSpc>
                      </a:pPr>
                      <a:r>
                        <a:rPr sz="2000" spc="20" dirty="0">
                          <a:solidFill>
                            <a:srgbClr val="231F20"/>
                          </a:solidFill>
                          <a:latin typeface="Times New Roman"/>
                          <a:cs typeface="Times New Roman"/>
                        </a:rPr>
                        <a:t>34</a:t>
                      </a:r>
                      <a:endParaRPr sz="2000">
                        <a:latin typeface="Times New Roman"/>
                        <a:cs typeface="Times New Roman"/>
                      </a:endParaRPr>
                    </a:p>
                  </a:txBody>
                  <a:tcPr marL="0" marR="0" marT="0" marB="0">
                    <a:solidFill>
                      <a:srgbClr val="FFFFFF"/>
                    </a:solidFill>
                  </a:tcPr>
                </a:tc>
                <a:tc>
                  <a:txBody>
                    <a:bodyPr/>
                    <a:lstStyle/>
                    <a:p>
                      <a:pPr marL="28575" algn="ctr">
                        <a:lnSpc>
                          <a:spcPct val="100000"/>
                        </a:lnSpc>
                      </a:pPr>
                      <a:r>
                        <a:rPr sz="2000" dirty="0">
                          <a:solidFill>
                            <a:srgbClr val="231F20"/>
                          </a:solidFill>
                          <a:latin typeface="Times New Roman"/>
                          <a:cs typeface="Times New Roman"/>
                        </a:rPr>
                        <a:t>5</a:t>
                      </a:r>
                      <a:endParaRPr sz="2000">
                        <a:latin typeface="Times New Roman"/>
                        <a:cs typeface="Times New Roman"/>
                      </a:endParaRPr>
                    </a:p>
                  </a:txBody>
                  <a:tcPr marL="0" marR="0" marT="0" marB="0">
                    <a:solidFill>
                      <a:srgbClr val="FFFFFF"/>
                    </a:solidFill>
                  </a:tcPr>
                </a:tc>
                <a:tc>
                  <a:txBody>
                    <a:bodyPr/>
                    <a:lstStyle/>
                    <a:p>
                      <a:pPr marL="9525" algn="ctr">
                        <a:lnSpc>
                          <a:spcPct val="100000"/>
                        </a:lnSpc>
                      </a:pPr>
                      <a:r>
                        <a:rPr sz="2000" dirty="0">
                          <a:solidFill>
                            <a:srgbClr val="231F20"/>
                          </a:solidFill>
                          <a:latin typeface="Times New Roman"/>
                          <a:cs typeface="Times New Roman"/>
                        </a:rPr>
                        <a:t>5</a:t>
                      </a:r>
                      <a:endParaRPr sz="2000">
                        <a:latin typeface="Times New Roman"/>
                        <a:cs typeface="Times New Roman"/>
                      </a:endParaRPr>
                    </a:p>
                  </a:txBody>
                  <a:tcPr marL="0" marR="0" marT="0" marB="0">
                    <a:solidFill>
                      <a:srgbClr val="FFFFFF"/>
                    </a:solidFill>
                  </a:tcPr>
                </a:tc>
              </a:tr>
              <a:tr h="310942">
                <a:tc>
                  <a:txBody>
                    <a:bodyPr/>
                    <a:lstStyle/>
                    <a:p>
                      <a:pPr marL="14604" algn="ctr">
                        <a:lnSpc>
                          <a:spcPct val="100000"/>
                        </a:lnSpc>
                      </a:pPr>
                      <a:r>
                        <a:rPr sz="2000" spc="20" dirty="0">
                          <a:solidFill>
                            <a:srgbClr val="231F20"/>
                          </a:solidFill>
                          <a:latin typeface="Times New Roman"/>
                          <a:cs typeface="Times New Roman"/>
                        </a:rPr>
                        <a:t>#6</a:t>
                      </a:r>
                      <a:endParaRPr sz="2000">
                        <a:latin typeface="Times New Roman"/>
                        <a:cs typeface="Times New Roman"/>
                      </a:endParaRPr>
                    </a:p>
                  </a:txBody>
                  <a:tcPr marL="0" marR="0" marT="0" marB="0">
                    <a:solidFill>
                      <a:srgbClr val="FFFFFF"/>
                    </a:solidFill>
                  </a:tcPr>
                </a:tc>
                <a:tc>
                  <a:txBody>
                    <a:bodyPr/>
                    <a:lstStyle/>
                    <a:p>
                      <a:pPr marL="6985" algn="ctr">
                        <a:lnSpc>
                          <a:spcPct val="100000"/>
                        </a:lnSpc>
                      </a:pPr>
                      <a:r>
                        <a:rPr sz="2000" spc="20" dirty="0">
                          <a:solidFill>
                            <a:srgbClr val="231F20"/>
                          </a:solidFill>
                          <a:latin typeface="Times New Roman"/>
                          <a:cs typeface="Times New Roman"/>
                        </a:rPr>
                        <a:t>28</a:t>
                      </a:r>
                      <a:endParaRPr sz="2000">
                        <a:latin typeface="Times New Roman"/>
                        <a:cs typeface="Times New Roman"/>
                      </a:endParaRPr>
                    </a:p>
                  </a:txBody>
                  <a:tcPr marL="0" marR="0" marT="0" marB="0">
                    <a:solidFill>
                      <a:srgbClr val="FFFFFF"/>
                    </a:solidFill>
                  </a:tcPr>
                </a:tc>
                <a:tc>
                  <a:txBody>
                    <a:bodyPr/>
                    <a:lstStyle/>
                    <a:p>
                      <a:pPr marL="28575" algn="ctr">
                        <a:lnSpc>
                          <a:spcPct val="100000"/>
                        </a:lnSpc>
                      </a:pPr>
                      <a:r>
                        <a:rPr sz="2000" dirty="0">
                          <a:solidFill>
                            <a:srgbClr val="231F20"/>
                          </a:solidFill>
                          <a:latin typeface="Times New Roman"/>
                          <a:cs typeface="Times New Roman"/>
                        </a:rPr>
                        <a:t>5</a:t>
                      </a:r>
                      <a:endParaRPr sz="2000">
                        <a:latin typeface="Times New Roman"/>
                        <a:cs typeface="Times New Roman"/>
                      </a:endParaRPr>
                    </a:p>
                  </a:txBody>
                  <a:tcPr marL="0" marR="0" marT="0" marB="0">
                    <a:solidFill>
                      <a:srgbClr val="FFFFFF"/>
                    </a:solidFill>
                  </a:tcPr>
                </a:tc>
                <a:tc>
                  <a:txBody>
                    <a:bodyPr/>
                    <a:lstStyle/>
                    <a:p>
                      <a:pPr marL="9525" algn="ctr">
                        <a:lnSpc>
                          <a:spcPct val="100000"/>
                        </a:lnSpc>
                      </a:pPr>
                      <a:r>
                        <a:rPr sz="2000" dirty="0">
                          <a:solidFill>
                            <a:srgbClr val="231F20"/>
                          </a:solidFill>
                          <a:latin typeface="Times New Roman"/>
                          <a:cs typeface="Times New Roman"/>
                        </a:rPr>
                        <a:t>4</a:t>
                      </a:r>
                      <a:endParaRPr sz="2000">
                        <a:latin typeface="Times New Roman"/>
                        <a:cs typeface="Times New Roman"/>
                      </a:endParaRPr>
                    </a:p>
                  </a:txBody>
                  <a:tcPr marL="0" marR="0" marT="0" marB="0">
                    <a:solidFill>
                      <a:srgbClr val="FFFFFF"/>
                    </a:solidFill>
                  </a:tcPr>
                </a:tc>
              </a:tr>
              <a:tr h="338776">
                <a:tc>
                  <a:txBody>
                    <a:bodyPr/>
                    <a:lstStyle/>
                    <a:p>
                      <a:pPr marL="14604" algn="ctr">
                        <a:lnSpc>
                          <a:spcPct val="100000"/>
                        </a:lnSpc>
                      </a:pPr>
                      <a:r>
                        <a:rPr sz="2000" spc="20" dirty="0">
                          <a:solidFill>
                            <a:srgbClr val="231F20"/>
                          </a:solidFill>
                          <a:latin typeface="Times New Roman"/>
                          <a:cs typeface="Times New Roman"/>
                        </a:rPr>
                        <a:t>#7</a:t>
                      </a:r>
                      <a:endParaRPr sz="2000">
                        <a:latin typeface="Times New Roman"/>
                        <a:cs typeface="Times New Roman"/>
                      </a:endParaRPr>
                    </a:p>
                  </a:txBody>
                  <a:tcPr marL="0" marR="0" marT="0" marB="0">
                    <a:solidFill>
                      <a:srgbClr val="FFFFFF"/>
                    </a:solidFill>
                  </a:tcPr>
                </a:tc>
                <a:tc>
                  <a:txBody>
                    <a:bodyPr/>
                    <a:lstStyle/>
                    <a:p>
                      <a:pPr marL="6985" algn="ctr">
                        <a:lnSpc>
                          <a:spcPct val="100000"/>
                        </a:lnSpc>
                      </a:pPr>
                      <a:r>
                        <a:rPr sz="2000" spc="20" dirty="0">
                          <a:solidFill>
                            <a:srgbClr val="231F20"/>
                          </a:solidFill>
                          <a:latin typeface="Times New Roman"/>
                          <a:cs typeface="Times New Roman"/>
                        </a:rPr>
                        <a:t>36</a:t>
                      </a:r>
                      <a:endParaRPr sz="2000">
                        <a:latin typeface="Times New Roman"/>
                        <a:cs typeface="Times New Roman"/>
                      </a:endParaRPr>
                    </a:p>
                  </a:txBody>
                  <a:tcPr marL="0" marR="0" marT="0" marB="0">
                    <a:solidFill>
                      <a:srgbClr val="FFFFFF"/>
                    </a:solidFill>
                  </a:tcPr>
                </a:tc>
                <a:tc>
                  <a:txBody>
                    <a:bodyPr/>
                    <a:lstStyle/>
                    <a:p>
                      <a:pPr marL="28575" algn="ctr">
                        <a:lnSpc>
                          <a:spcPct val="100000"/>
                        </a:lnSpc>
                      </a:pPr>
                      <a:r>
                        <a:rPr sz="2000" dirty="0">
                          <a:solidFill>
                            <a:srgbClr val="231F20"/>
                          </a:solidFill>
                          <a:latin typeface="Times New Roman"/>
                          <a:cs typeface="Times New Roman"/>
                        </a:rPr>
                        <a:t>8</a:t>
                      </a:r>
                      <a:endParaRPr sz="2000">
                        <a:latin typeface="Times New Roman"/>
                        <a:cs typeface="Times New Roman"/>
                      </a:endParaRPr>
                    </a:p>
                  </a:txBody>
                  <a:tcPr marL="0" marR="0" marT="0" marB="0">
                    <a:solidFill>
                      <a:srgbClr val="FFFFFF"/>
                    </a:solidFill>
                  </a:tcPr>
                </a:tc>
                <a:tc>
                  <a:txBody>
                    <a:bodyPr/>
                    <a:lstStyle/>
                    <a:p>
                      <a:pPr marL="9525" algn="ctr">
                        <a:lnSpc>
                          <a:spcPct val="100000"/>
                        </a:lnSpc>
                      </a:pPr>
                      <a:r>
                        <a:rPr sz="2000" dirty="0">
                          <a:solidFill>
                            <a:srgbClr val="231F20"/>
                          </a:solidFill>
                          <a:latin typeface="Times New Roman"/>
                          <a:cs typeface="Times New Roman"/>
                        </a:rPr>
                        <a:t>6</a:t>
                      </a:r>
                      <a:endParaRPr sz="2000">
                        <a:latin typeface="Times New Roman"/>
                        <a:cs typeface="Times New Roman"/>
                      </a:endParaRPr>
                    </a:p>
                  </a:txBody>
                  <a:tcPr marL="0" marR="0" marT="0" marB="0">
                    <a:solidFill>
                      <a:srgbClr val="FFFFFF"/>
                    </a:solidFill>
                  </a:tcPr>
                </a:tc>
              </a:tr>
            </a:tbl>
          </a:graphicData>
        </a:graphic>
      </p:graphicFrame>
    </p:spTree>
    <p:extLst>
      <p:ext uri="{BB962C8B-B14F-4D97-AF65-F5344CB8AC3E}">
        <p14:creationId xmlns:p14="http://schemas.microsoft.com/office/powerpoint/2010/main" val="37914260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1" name="object 11"/>
          <p:cNvSpPr/>
          <p:nvPr/>
        </p:nvSpPr>
        <p:spPr>
          <a:xfrm>
            <a:off x="4370777" y="1246985"/>
            <a:ext cx="403444" cy="426106"/>
          </a:xfrm>
          <a:custGeom>
            <a:avLst/>
            <a:gdLst/>
            <a:ahLst/>
            <a:cxnLst/>
            <a:rect l="l" t="t" r="r" b="b"/>
            <a:pathLst>
              <a:path w="471804" h="469900">
                <a:moveTo>
                  <a:pt x="471678" y="234195"/>
                </a:moveTo>
                <a:lnTo>
                  <a:pt x="461804" y="170498"/>
                </a:lnTo>
                <a:lnTo>
                  <a:pt x="448678" y="134652"/>
                </a:lnTo>
                <a:lnTo>
                  <a:pt x="410220" y="75643"/>
                </a:lnTo>
                <a:lnTo>
                  <a:pt x="359033" y="33537"/>
                </a:lnTo>
                <a:lnTo>
                  <a:pt x="299369" y="8326"/>
                </a:lnTo>
                <a:lnTo>
                  <a:pt x="235481" y="0"/>
                </a:lnTo>
                <a:lnTo>
                  <a:pt x="203282" y="2166"/>
                </a:lnTo>
                <a:lnTo>
                  <a:pt x="141032" y="19150"/>
                </a:lnTo>
                <a:lnTo>
                  <a:pt x="85189" y="52998"/>
                </a:lnTo>
                <a:lnTo>
                  <a:pt x="40007" y="103700"/>
                </a:lnTo>
                <a:lnTo>
                  <a:pt x="9737" y="171248"/>
                </a:lnTo>
                <a:lnTo>
                  <a:pt x="1523" y="211335"/>
                </a:lnTo>
                <a:lnTo>
                  <a:pt x="0" y="235719"/>
                </a:lnTo>
                <a:lnTo>
                  <a:pt x="1524" y="260103"/>
                </a:lnTo>
                <a:lnTo>
                  <a:pt x="3048" y="271533"/>
                </a:lnTo>
                <a:lnTo>
                  <a:pt x="13854" y="312045"/>
                </a:lnTo>
                <a:lnTo>
                  <a:pt x="16764" y="318774"/>
                </a:lnTo>
                <a:lnTo>
                  <a:pt x="16764" y="234957"/>
                </a:lnTo>
                <a:lnTo>
                  <a:pt x="18288" y="212859"/>
                </a:lnTo>
                <a:lnTo>
                  <a:pt x="26293" y="174794"/>
                </a:lnTo>
                <a:lnTo>
                  <a:pt x="55452" y="111073"/>
                </a:lnTo>
                <a:lnTo>
                  <a:pt x="98695" y="63811"/>
                </a:lnTo>
                <a:lnTo>
                  <a:pt x="151881" y="32905"/>
                </a:lnTo>
                <a:lnTo>
                  <a:pt x="210874" y="18252"/>
                </a:lnTo>
                <a:lnTo>
                  <a:pt x="241253" y="16987"/>
                </a:lnTo>
                <a:lnTo>
                  <a:pt x="271533" y="19747"/>
                </a:lnTo>
                <a:lnTo>
                  <a:pt x="329719" y="37286"/>
                </a:lnTo>
                <a:lnTo>
                  <a:pt x="381295" y="70767"/>
                </a:lnTo>
                <a:lnTo>
                  <a:pt x="422122" y="120084"/>
                </a:lnTo>
                <a:lnTo>
                  <a:pt x="448059" y="185135"/>
                </a:lnTo>
                <a:lnTo>
                  <a:pt x="454152" y="223527"/>
                </a:lnTo>
                <a:lnTo>
                  <a:pt x="454914" y="234957"/>
                </a:lnTo>
                <a:lnTo>
                  <a:pt x="454914" y="320104"/>
                </a:lnTo>
                <a:lnTo>
                  <a:pt x="457622" y="313777"/>
                </a:lnTo>
                <a:lnTo>
                  <a:pt x="467322" y="275955"/>
                </a:lnTo>
                <a:lnTo>
                  <a:pt x="471678" y="234195"/>
                </a:lnTo>
                <a:close/>
              </a:path>
              <a:path w="471804" h="469900">
                <a:moveTo>
                  <a:pt x="454914" y="320104"/>
                </a:moveTo>
                <a:lnTo>
                  <a:pt x="454914" y="234957"/>
                </a:lnTo>
                <a:lnTo>
                  <a:pt x="454152" y="246387"/>
                </a:lnTo>
                <a:lnTo>
                  <a:pt x="448433" y="283931"/>
                </a:lnTo>
                <a:lnTo>
                  <a:pt x="423534" y="347926"/>
                </a:lnTo>
                <a:lnTo>
                  <a:pt x="383984" y="396969"/>
                </a:lnTo>
                <a:lnTo>
                  <a:pt x="333739" y="430865"/>
                </a:lnTo>
                <a:lnTo>
                  <a:pt x="276758" y="449418"/>
                </a:lnTo>
                <a:lnTo>
                  <a:pt x="246978" y="452880"/>
                </a:lnTo>
                <a:lnTo>
                  <a:pt x="216998" y="452433"/>
                </a:lnTo>
                <a:lnTo>
                  <a:pt x="158418" y="439715"/>
                </a:lnTo>
                <a:lnTo>
                  <a:pt x="104948" y="411047"/>
                </a:lnTo>
                <a:lnTo>
                  <a:pt x="60625" y="366299"/>
                </a:lnTo>
                <a:lnTo>
                  <a:pt x="29327" y="305206"/>
                </a:lnTo>
                <a:lnTo>
                  <a:pt x="18288" y="257817"/>
                </a:lnTo>
                <a:lnTo>
                  <a:pt x="16764" y="234957"/>
                </a:lnTo>
                <a:lnTo>
                  <a:pt x="16764" y="318774"/>
                </a:lnTo>
                <a:lnTo>
                  <a:pt x="48910" y="378944"/>
                </a:lnTo>
                <a:lnTo>
                  <a:pt x="98179" y="427302"/>
                </a:lnTo>
                <a:lnTo>
                  <a:pt x="157213" y="457467"/>
                </a:lnTo>
                <a:lnTo>
                  <a:pt x="221563" y="469789"/>
                </a:lnTo>
                <a:lnTo>
                  <a:pt x="254341" y="469368"/>
                </a:lnTo>
                <a:lnTo>
                  <a:pt x="318322" y="455578"/>
                </a:lnTo>
                <a:lnTo>
                  <a:pt x="376495" y="424818"/>
                </a:lnTo>
                <a:lnTo>
                  <a:pt x="424412" y="377434"/>
                </a:lnTo>
                <a:lnTo>
                  <a:pt x="443133" y="347618"/>
                </a:lnTo>
                <a:lnTo>
                  <a:pt x="454914" y="320104"/>
                </a:lnTo>
                <a:close/>
              </a:path>
              <a:path w="471804" h="469900">
                <a:moveTo>
                  <a:pt x="437388" y="234957"/>
                </a:moveTo>
                <a:lnTo>
                  <a:pt x="437388" y="225051"/>
                </a:lnTo>
                <a:lnTo>
                  <a:pt x="436626" y="214383"/>
                </a:lnTo>
                <a:lnTo>
                  <a:pt x="418223" y="149352"/>
                </a:lnTo>
                <a:lnTo>
                  <a:pt x="385322" y="98778"/>
                </a:lnTo>
                <a:lnTo>
                  <a:pt x="341544" y="62658"/>
                </a:lnTo>
                <a:lnTo>
                  <a:pt x="290517" y="40991"/>
                </a:lnTo>
                <a:lnTo>
                  <a:pt x="235862" y="33775"/>
                </a:lnTo>
                <a:lnTo>
                  <a:pt x="208308" y="35585"/>
                </a:lnTo>
                <a:lnTo>
                  <a:pt x="155010" y="50042"/>
                </a:lnTo>
                <a:lnTo>
                  <a:pt x="107147" y="78943"/>
                </a:lnTo>
                <a:lnTo>
                  <a:pt x="68343" y="122289"/>
                </a:lnTo>
                <a:lnTo>
                  <a:pt x="42223" y="180075"/>
                </a:lnTo>
                <a:lnTo>
                  <a:pt x="34290" y="224289"/>
                </a:lnTo>
                <a:lnTo>
                  <a:pt x="34290" y="245625"/>
                </a:lnTo>
                <a:lnTo>
                  <a:pt x="35052" y="255531"/>
                </a:lnTo>
                <a:lnTo>
                  <a:pt x="36576" y="265437"/>
                </a:lnTo>
                <a:lnTo>
                  <a:pt x="45576" y="300219"/>
                </a:lnTo>
                <a:lnTo>
                  <a:pt x="51053" y="313120"/>
                </a:lnTo>
                <a:lnTo>
                  <a:pt x="51053" y="225051"/>
                </a:lnTo>
                <a:lnTo>
                  <a:pt x="51816" y="215145"/>
                </a:lnTo>
                <a:lnTo>
                  <a:pt x="69734" y="154456"/>
                </a:lnTo>
                <a:lnTo>
                  <a:pt x="101076" y="107766"/>
                </a:lnTo>
                <a:lnTo>
                  <a:pt x="142389" y="74970"/>
                </a:lnTo>
                <a:lnTo>
                  <a:pt x="190218" y="55967"/>
                </a:lnTo>
                <a:lnTo>
                  <a:pt x="241111" y="50653"/>
                </a:lnTo>
                <a:lnTo>
                  <a:pt x="266626" y="53098"/>
                </a:lnTo>
                <a:lnTo>
                  <a:pt x="315636" y="68124"/>
                </a:lnTo>
                <a:lnTo>
                  <a:pt x="359074" y="96582"/>
                </a:lnTo>
                <a:lnTo>
                  <a:pt x="393485" y="138369"/>
                </a:lnTo>
                <a:lnTo>
                  <a:pt x="415417" y="193380"/>
                </a:lnTo>
                <a:lnTo>
                  <a:pt x="420623" y="225813"/>
                </a:lnTo>
                <a:lnTo>
                  <a:pt x="420623" y="314402"/>
                </a:lnTo>
                <a:lnTo>
                  <a:pt x="425500" y="303015"/>
                </a:lnTo>
                <a:lnTo>
                  <a:pt x="433751" y="270675"/>
                </a:lnTo>
                <a:lnTo>
                  <a:pt x="437388" y="234957"/>
                </a:lnTo>
                <a:close/>
              </a:path>
              <a:path w="471804" h="469900">
                <a:moveTo>
                  <a:pt x="420623" y="314402"/>
                </a:moveTo>
                <a:lnTo>
                  <a:pt x="420623" y="244863"/>
                </a:lnTo>
                <a:lnTo>
                  <a:pt x="415461" y="276660"/>
                </a:lnTo>
                <a:lnTo>
                  <a:pt x="406437" y="305321"/>
                </a:lnTo>
                <a:lnTo>
                  <a:pt x="378445" y="353154"/>
                </a:lnTo>
                <a:lnTo>
                  <a:pt x="339941" y="388205"/>
                </a:lnTo>
                <a:lnTo>
                  <a:pt x="294217" y="410316"/>
                </a:lnTo>
                <a:lnTo>
                  <a:pt x="244563" y="419328"/>
                </a:lnTo>
                <a:lnTo>
                  <a:pt x="219292" y="418873"/>
                </a:lnTo>
                <a:lnTo>
                  <a:pt x="169917" y="407942"/>
                </a:lnTo>
                <a:lnTo>
                  <a:pt x="124844" y="383518"/>
                </a:lnTo>
                <a:lnTo>
                  <a:pt x="87362" y="345443"/>
                </a:lnTo>
                <a:lnTo>
                  <a:pt x="60766" y="293559"/>
                </a:lnTo>
                <a:lnTo>
                  <a:pt x="51053" y="244101"/>
                </a:lnTo>
                <a:lnTo>
                  <a:pt x="51053" y="313120"/>
                </a:lnTo>
                <a:lnTo>
                  <a:pt x="75248" y="357687"/>
                </a:lnTo>
                <a:lnTo>
                  <a:pt x="117272" y="399276"/>
                </a:lnTo>
                <a:lnTo>
                  <a:pt x="167798" y="425282"/>
                </a:lnTo>
                <a:lnTo>
                  <a:pt x="222971" y="436001"/>
                </a:lnTo>
                <a:lnTo>
                  <a:pt x="251098" y="435721"/>
                </a:lnTo>
                <a:lnTo>
                  <a:pt x="306022" y="424066"/>
                </a:lnTo>
                <a:lnTo>
                  <a:pt x="355965" y="397865"/>
                </a:lnTo>
                <a:lnTo>
                  <a:pt x="397075" y="357416"/>
                </a:lnTo>
                <a:lnTo>
                  <a:pt x="413113" y="331941"/>
                </a:lnTo>
                <a:lnTo>
                  <a:pt x="420623" y="314402"/>
                </a:lnTo>
                <a:close/>
              </a:path>
            </a:pathLst>
          </a:custGeom>
          <a:solidFill>
            <a:srgbClr val="F0AD00"/>
          </a:solidFill>
        </p:spPr>
        <p:txBody>
          <a:bodyPr wrap="square" lIns="0" tIns="0" rIns="0" bIns="0" rtlCol="0"/>
          <a:lstStyle/>
          <a:p>
            <a:endParaRPr/>
          </a:p>
        </p:txBody>
      </p:sp>
      <p:sp>
        <p:nvSpPr>
          <p:cNvPr id="12" name="object 12"/>
          <p:cNvSpPr/>
          <p:nvPr/>
        </p:nvSpPr>
        <p:spPr>
          <a:xfrm>
            <a:off x="4358397" y="1420660"/>
            <a:ext cx="423534" cy="94665"/>
          </a:xfrm>
          <a:prstGeom prst="rect">
            <a:avLst/>
          </a:prstGeom>
          <a:blipFill>
            <a:blip r:embed="rId3"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1043314" y="379461"/>
            <a:ext cx="7057373" cy="892116"/>
          </a:xfrm>
          <a:prstGeom prst="rect">
            <a:avLst/>
          </a:prstGeom>
        </p:spPr>
        <p:txBody>
          <a:bodyPr vert="horz" wrap="square" lIns="0" tIns="186040" rIns="0" bIns="0" rtlCol="0">
            <a:spAutoFit/>
          </a:bodyPr>
          <a:lstStyle/>
          <a:p>
            <a:r>
              <a:rPr spc="-22" dirty="0">
                <a:latin typeface="Arial"/>
                <a:cs typeface="Arial"/>
              </a:rPr>
              <a:t>Compariso</a:t>
            </a:r>
            <a:r>
              <a:rPr spc="-18" dirty="0">
                <a:latin typeface="Arial"/>
                <a:cs typeface="Arial"/>
              </a:rPr>
              <a:t>n</a:t>
            </a:r>
            <a:r>
              <a:rPr spc="9" dirty="0">
                <a:latin typeface="Arial"/>
                <a:cs typeface="Arial"/>
              </a:rPr>
              <a:t> </a:t>
            </a:r>
            <a:r>
              <a:rPr spc="-4" dirty="0">
                <a:latin typeface="Arial"/>
                <a:cs typeface="Arial"/>
              </a:rPr>
              <a:t>t</a:t>
            </a:r>
            <a:r>
              <a:rPr dirty="0">
                <a:latin typeface="Arial"/>
                <a:cs typeface="Arial"/>
              </a:rPr>
              <a:t>o</a:t>
            </a:r>
            <a:r>
              <a:rPr spc="4" dirty="0">
                <a:latin typeface="Arial"/>
                <a:cs typeface="Arial"/>
              </a:rPr>
              <a:t> </a:t>
            </a:r>
            <a:r>
              <a:rPr spc="-22" dirty="0">
                <a:latin typeface="Arial"/>
                <a:cs typeface="Arial"/>
              </a:rPr>
              <a:t>RNN</a:t>
            </a:r>
          </a:p>
        </p:txBody>
      </p:sp>
      <p:sp>
        <p:nvSpPr>
          <p:cNvPr id="18" name="object 18"/>
          <p:cNvSpPr txBox="1">
            <a:spLocks noGrp="1"/>
          </p:cNvSpPr>
          <p:nvPr>
            <p:ph type="sldNum" sz="quarter" idx="12"/>
          </p:nvPr>
        </p:nvSpPr>
        <p:spPr>
          <a:xfrm>
            <a:off x="7968643" y="6158425"/>
            <a:ext cx="194934" cy="184666"/>
          </a:xfrm>
          <a:prstGeom prst="rect">
            <a:avLst/>
          </a:prstGeom>
        </p:spPr>
        <p:txBody>
          <a:bodyPr vert="horz" wrap="square" lIns="0" tIns="0" rIns="0" bIns="0" rtlCol="0">
            <a:spAutoFit/>
          </a:bodyPr>
          <a:lstStyle/>
          <a:p>
            <a:pPr marL="23924"/>
            <a:r>
              <a:rPr spc="-9" dirty="0"/>
              <a:t>49</a:t>
            </a:r>
          </a:p>
        </p:txBody>
      </p:sp>
      <p:sp>
        <p:nvSpPr>
          <p:cNvPr id="14" name="object 14"/>
          <p:cNvSpPr/>
          <p:nvPr/>
        </p:nvSpPr>
        <p:spPr>
          <a:xfrm>
            <a:off x="920604"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7" name="object 17"/>
          <p:cNvSpPr txBox="1"/>
          <p:nvPr/>
        </p:nvSpPr>
        <p:spPr>
          <a:xfrm>
            <a:off x="925373" y="5853257"/>
            <a:ext cx="6880806" cy="338554"/>
          </a:xfrm>
          <a:prstGeom prst="rect">
            <a:avLst/>
          </a:prstGeom>
        </p:spPr>
        <p:txBody>
          <a:bodyPr vert="horz" wrap="square" lIns="0" tIns="0" rIns="0" bIns="0" rtlCol="0">
            <a:spAutoFit/>
          </a:bodyPr>
          <a:lstStyle/>
          <a:p>
            <a:pPr marL="11128"/>
            <a:r>
              <a:rPr sz="1100" spc="-13" dirty="0">
                <a:solidFill>
                  <a:srgbClr val="FFFFFF"/>
                </a:solidFill>
                <a:latin typeface="Georgia"/>
                <a:cs typeface="Georgia"/>
              </a:rPr>
              <a:t>C</a:t>
            </a:r>
            <a:r>
              <a:rPr sz="1100" spc="-4" dirty="0">
                <a:solidFill>
                  <a:srgbClr val="FFFFFF"/>
                </a:solidFill>
                <a:latin typeface="Georgia"/>
                <a:cs typeface="Georgia"/>
              </a:rPr>
              <a:t>.</a:t>
            </a:r>
            <a:r>
              <a:rPr sz="1100" dirty="0">
                <a:solidFill>
                  <a:srgbClr val="FFFFFF"/>
                </a:solidFill>
                <a:latin typeface="Georgia"/>
                <a:cs typeface="Georgia"/>
              </a:rPr>
              <a:t> </a:t>
            </a:r>
            <a:r>
              <a:rPr sz="1100" spc="-9" dirty="0">
                <a:solidFill>
                  <a:srgbClr val="FFFFFF"/>
                </a:solidFill>
                <a:latin typeface="Georgia"/>
                <a:cs typeface="Georgia"/>
              </a:rPr>
              <a:t>B.</a:t>
            </a:r>
            <a:r>
              <a:rPr sz="1100" dirty="0">
                <a:solidFill>
                  <a:srgbClr val="FFFFFF"/>
                </a:solidFill>
                <a:latin typeface="Georgia"/>
                <a:cs typeface="Georgia"/>
              </a:rPr>
              <a:t> </a:t>
            </a:r>
            <a:r>
              <a:rPr sz="1100" spc="-4" dirty="0">
                <a:solidFill>
                  <a:srgbClr val="FFFFFF"/>
                </a:solidFill>
                <a:latin typeface="Georgia"/>
                <a:cs typeface="Georgia"/>
              </a:rPr>
              <a:t>Mille</a:t>
            </a:r>
            <a:r>
              <a:rPr sz="1100" dirty="0">
                <a:solidFill>
                  <a:srgbClr val="FFFFFF"/>
                </a:solidFill>
                <a:latin typeface="Georgia"/>
                <a:cs typeface="Georgia"/>
              </a:rPr>
              <a:t>r</a:t>
            </a:r>
            <a:r>
              <a:rPr sz="1100" spc="-18" dirty="0">
                <a:solidFill>
                  <a:srgbClr val="FFFFFF"/>
                </a:solidFill>
                <a:latin typeface="Georgia"/>
                <a:cs typeface="Georgia"/>
              </a:rPr>
              <a:t> </a:t>
            </a:r>
            <a:r>
              <a:rPr sz="1100" spc="-13" dirty="0">
                <a:solidFill>
                  <a:srgbClr val="FFFFFF"/>
                </a:solidFill>
                <a:latin typeface="Georgia"/>
                <a:cs typeface="Georgia"/>
              </a:rPr>
              <a:t>an</a:t>
            </a:r>
            <a:r>
              <a:rPr sz="1100" spc="-9" dirty="0">
                <a:solidFill>
                  <a:srgbClr val="FFFFFF"/>
                </a:solidFill>
                <a:latin typeface="Georgia"/>
                <a:cs typeface="Georgia"/>
              </a:rPr>
              <a:t>d </a:t>
            </a:r>
            <a:r>
              <a:rPr sz="1100" spc="-13" dirty="0">
                <a:solidFill>
                  <a:srgbClr val="FFFFFF"/>
                </a:solidFill>
                <a:latin typeface="Georgia"/>
                <a:cs typeface="Georgia"/>
              </a:rPr>
              <a:t>C</a:t>
            </a:r>
            <a:r>
              <a:rPr sz="1100" spc="-4" dirty="0">
                <a:solidFill>
                  <a:srgbClr val="FFFFFF"/>
                </a:solidFill>
                <a:latin typeface="Georgia"/>
                <a:cs typeface="Georgia"/>
              </a:rPr>
              <a:t>.</a:t>
            </a:r>
            <a:r>
              <a:rPr sz="1100" dirty="0">
                <a:solidFill>
                  <a:srgbClr val="FFFFFF"/>
                </a:solidFill>
                <a:latin typeface="Georgia"/>
                <a:cs typeface="Georgia"/>
              </a:rPr>
              <a:t> </a:t>
            </a:r>
            <a:r>
              <a:rPr sz="1100" spc="-9" dirty="0">
                <a:solidFill>
                  <a:srgbClr val="FFFFFF"/>
                </a:solidFill>
                <a:latin typeface="Georgia"/>
                <a:cs typeface="Georgia"/>
              </a:rPr>
              <a:t>L.</a:t>
            </a:r>
            <a:r>
              <a:rPr sz="1100" dirty="0">
                <a:solidFill>
                  <a:srgbClr val="FFFFFF"/>
                </a:solidFill>
                <a:latin typeface="Georgia"/>
                <a:cs typeface="Georgia"/>
              </a:rPr>
              <a:t> </a:t>
            </a:r>
            <a:r>
              <a:rPr sz="1100" spc="-4" dirty="0">
                <a:solidFill>
                  <a:srgbClr val="FFFFFF"/>
                </a:solidFill>
                <a:latin typeface="Georgia"/>
                <a:cs typeface="Georgia"/>
              </a:rPr>
              <a:t>Giles</a:t>
            </a:r>
            <a:r>
              <a:rPr sz="1100" dirty="0">
                <a:solidFill>
                  <a:srgbClr val="FFFFFF"/>
                </a:solidFill>
                <a:latin typeface="Georgia"/>
                <a:cs typeface="Georgia"/>
              </a:rPr>
              <a:t>,</a:t>
            </a:r>
            <a:r>
              <a:rPr sz="1100" spc="-13" dirty="0">
                <a:solidFill>
                  <a:srgbClr val="FFFFFF"/>
                </a:solidFill>
                <a:latin typeface="Georgia"/>
                <a:cs typeface="Georgia"/>
              </a:rPr>
              <a:t> </a:t>
            </a:r>
            <a:r>
              <a:rPr sz="1100" spc="-4" dirty="0">
                <a:solidFill>
                  <a:srgbClr val="FFFFFF"/>
                </a:solidFill>
                <a:latin typeface="Georgia"/>
                <a:cs typeface="Georgia"/>
              </a:rPr>
              <a:t>“Experime</a:t>
            </a:r>
            <a:r>
              <a:rPr sz="1100" spc="4" dirty="0">
                <a:solidFill>
                  <a:srgbClr val="FFFFFF"/>
                </a:solidFill>
                <a:latin typeface="Georgia"/>
                <a:cs typeface="Georgia"/>
              </a:rPr>
              <a:t>n</a:t>
            </a:r>
            <a:r>
              <a:rPr sz="1100" dirty="0">
                <a:solidFill>
                  <a:srgbClr val="FFFFFF"/>
                </a:solidFill>
                <a:latin typeface="Georgia"/>
                <a:cs typeface="Georgia"/>
              </a:rPr>
              <a:t>tal</a:t>
            </a:r>
            <a:r>
              <a:rPr sz="1100" spc="-26" dirty="0">
                <a:solidFill>
                  <a:srgbClr val="FFFFFF"/>
                </a:solidFill>
                <a:latin typeface="Georgia"/>
                <a:cs typeface="Georgia"/>
              </a:rPr>
              <a:t> </a:t>
            </a:r>
            <a:r>
              <a:rPr sz="1100" spc="-9" dirty="0">
                <a:solidFill>
                  <a:srgbClr val="FFFFFF"/>
                </a:solidFill>
                <a:latin typeface="Georgia"/>
                <a:cs typeface="Georgia"/>
              </a:rPr>
              <a:t>comparison</a:t>
            </a:r>
            <a:r>
              <a:rPr sz="1100" spc="4" dirty="0">
                <a:solidFill>
                  <a:srgbClr val="FFFFFF"/>
                </a:solidFill>
                <a:latin typeface="Georgia"/>
                <a:cs typeface="Georgia"/>
              </a:rPr>
              <a:t> </a:t>
            </a:r>
            <a:r>
              <a:rPr sz="1100" dirty="0">
                <a:solidFill>
                  <a:srgbClr val="FFFFFF"/>
                </a:solidFill>
                <a:latin typeface="Georgia"/>
                <a:cs typeface="Georgia"/>
              </a:rPr>
              <a:t>of</a:t>
            </a:r>
            <a:r>
              <a:rPr sz="1100" spc="-4" dirty="0">
                <a:solidFill>
                  <a:srgbClr val="FFFFFF"/>
                </a:solidFill>
                <a:latin typeface="Georgia"/>
                <a:cs typeface="Georgia"/>
              </a:rPr>
              <a:t> th</a:t>
            </a:r>
            <a:r>
              <a:rPr sz="1100" dirty="0">
                <a:solidFill>
                  <a:srgbClr val="FFFFFF"/>
                </a:solidFill>
                <a:latin typeface="Georgia"/>
                <a:cs typeface="Georgia"/>
              </a:rPr>
              <a:t>e</a:t>
            </a:r>
            <a:r>
              <a:rPr sz="1100" spc="-9" dirty="0">
                <a:solidFill>
                  <a:srgbClr val="FFFFFF"/>
                </a:solidFill>
                <a:latin typeface="Georgia"/>
                <a:cs typeface="Georgia"/>
              </a:rPr>
              <a:t> </a:t>
            </a:r>
            <a:r>
              <a:rPr sz="1100" spc="-4" dirty="0">
                <a:solidFill>
                  <a:srgbClr val="FFFFFF"/>
                </a:solidFill>
                <a:latin typeface="Georgia"/>
                <a:cs typeface="Georgia"/>
              </a:rPr>
              <a:t>effec</a:t>
            </a:r>
            <a:r>
              <a:rPr sz="1100" dirty="0">
                <a:solidFill>
                  <a:srgbClr val="FFFFFF"/>
                </a:solidFill>
                <a:latin typeface="Georgia"/>
                <a:cs typeface="Georgia"/>
              </a:rPr>
              <a:t>t</a:t>
            </a:r>
            <a:r>
              <a:rPr sz="1100" spc="-18" dirty="0">
                <a:solidFill>
                  <a:srgbClr val="FFFFFF"/>
                </a:solidFill>
                <a:latin typeface="Georgia"/>
                <a:cs typeface="Georgia"/>
              </a:rPr>
              <a:t> </a:t>
            </a:r>
            <a:r>
              <a:rPr sz="1100" dirty="0">
                <a:solidFill>
                  <a:srgbClr val="FFFFFF"/>
                </a:solidFill>
                <a:latin typeface="Georgia"/>
                <a:cs typeface="Georgia"/>
              </a:rPr>
              <a:t>of</a:t>
            </a:r>
            <a:r>
              <a:rPr sz="1100" spc="-4" dirty="0">
                <a:solidFill>
                  <a:srgbClr val="FFFFFF"/>
                </a:solidFill>
                <a:latin typeface="Georgia"/>
                <a:cs typeface="Georgia"/>
              </a:rPr>
              <a:t> </a:t>
            </a:r>
            <a:r>
              <a:rPr sz="1100" dirty="0">
                <a:solidFill>
                  <a:srgbClr val="FFFFFF"/>
                </a:solidFill>
                <a:latin typeface="Georgia"/>
                <a:cs typeface="Georgia"/>
              </a:rPr>
              <a:t>order</a:t>
            </a:r>
            <a:r>
              <a:rPr sz="1100" spc="-18" dirty="0">
                <a:solidFill>
                  <a:srgbClr val="FFFFFF"/>
                </a:solidFill>
                <a:latin typeface="Georgia"/>
                <a:cs typeface="Georgia"/>
              </a:rPr>
              <a:t> </a:t>
            </a:r>
            <a:r>
              <a:rPr sz="1100" spc="-9" dirty="0">
                <a:solidFill>
                  <a:srgbClr val="FFFFFF"/>
                </a:solidFill>
                <a:latin typeface="Georgia"/>
                <a:cs typeface="Georgia"/>
              </a:rPr>
              <a:t>in</a:t>
            </a:r>
            <a:r>
              <a:rPr sz="1100" spc="9" dirty="0">
                <a:solidFill>
                  <a:srgbClr val="FFFFFF"/>
                </a:solidFill>
                <a:latin typeface="Georgia"/>
                <a:cs typeface="Georgia"/>
              </a:rPr>
              <a:t> </a:t>
            </a:r>
            <a:r>
              <a:rPr sz="1100" dirty="0">
                <a:solidFill>
                  <a:srgbClr val="FFFFFF"/>
                </a:solidFill>
                <a:latin typeface="Georgia"/>
                <a:cs typeface="Georgia"/>
              </a:rPr>
              <a:t>recurrent</a:t>
            </a:r>
            <a:r>
              <a:rPr sz="1100" spc="-22" dirty="0">
                <a:solidFill>
                  <a:srgbClr val="FFFFFF"/>
                </a:solidFill>
                <a:latin typeface="Georgia"/>
                <a:cs typeface="Georgia"/>
              </a:rPr>
              <a:t> </a:t>
            </a:r>
            <a:r>
              <a:rPr sz="1100" dirty="0">
                <a:solidFill>
                  <a:srgbClr val="FFFFFF"/>
                </a:solidFill>
                <a:latin typeface="Georgia"/>
                <a:cs typeface="Georgia"/>
              </a:rPr>
              <a:t>neural</a:t>
            </a:r>
            <a:r>
              <a:rPr sz="1100" spc="-18" dirty="0">
                <a:solidFill>
                  <a:srgbClr val="FFFFFF"/>
                </a:solidFill>
                <a:latin typeface="Georgia"/>
                <a:cs typeface="Georgia"/>
              </a:rPr>
              <a:t> </a:t>
            </a:r>
            <a:r>
              <a:rPr sz="1100" dirty="0">
                <a:solidFill>
                  <a:srgbClr val="FFFFFF"/>
                </a:solidFill>
                <a:latin typeface="Georgia"/>
                <a:cs typeface="Georgia"/>
              </a:rPr>
              <a:t>network” </a:t>
            </a:r>
            <a:r>
              <a:rPr sz="1100" spc="-22" dirty="0">
                <a:solidFill>
                  <a:srgbClr val="FFFFFF"/>
                </a:solidFill>
                <a:latin typeface="Georgia"/>
                <a:cs typeface="Georgia"/>
              </a:rPr>
              <a:t> </a:t>
            </a:r>
            <a:r>
              <a:rPr sz="1100" spc="-9" dirty="0">
                <a:solidFill>
                  <a:srgbClr val="FFFFFF"/>
                </a:solidFill>
                <a:latin typeface="Georgia"/>
                <a:cs typeface="Georgia"/>
              </a:rPr>
              <a:t>IJPRAI,</a:t>
            </a:r>
            <a:r>
              <a:rPr sz="1100" spc="-18" dirty="0">
                <a:solidFill>
                  <a:srgbClr val="FFFFFF"/>
                </a:solidFill>
                <a:latin typeface="Georgia"/>
                <a:cs typeface="Georgia"/>
              </a:rPr>
              <a:t> </a:t>
            </a:r>
            <a:r>
              <a:rPr sz="1100" spc="-9" dirty="0">
                <a:solidFill>
                  <a:srgbClr val="FFFFFF"/>
                </a:solidFill>
                <a:latin typeface="Georgia"/>
                <a:cs typeface="Georgia"/>
              </a:rPr>
              <a:t>1993.</a:t>
            </a:r>
            <a:endParaRPr sz="1100">
              <a:latin typeface="Georgia"/>
              <a:cs typeface="Georgia"/>
            </a:endParaRPr>
          </a:p>
        </p:txBody>
      </p:sp>
      <p:sp>
        <p:nvSpPr>
          <p:cNvPr id="16" name="object 16"/>
          <p:cNvSpPr txBox="1"/>
          <p:nvPr/>
        </p:nvSpPr>
        <p:spPr>
          <a:xfrm>
            <a:off x="987932" y="1769320"/>
            <a:ext cx="7112755" cy="1215974"/>
          </a:xfrm>
          <a:prstGeom prst="rect">
            <a:avLst/>
          </a:prstGeom>
        </p:spPr>
        <p:txBody>
          <a:bodyPr vert="horz" wrap="square" lIns="0" tIns="0" rIns="0" bIns="0" rtlCol="0">
            <a:spAutoFit/>
          </a:bodyPr>
          <a:lstStyle/>
          <a:p>
            <a:pPr marL="251483" indent="-240356">
              <a:buClr>
                <a:srgbClr val="126D92"/>
              </a:buClr>
              <a:buSzPct val="85000"/>
              <a:buFont typeface="Wingdings 2"/>
              <a:buChar char=""/>
              <a:tabLst>
                <a:tab pos="251483" algn="l"/>
              </a:tabLst>
            </a:pPr>
            <a:r>
              <a:rPr spc="-13" dirty="0">
                <a:latin typeface="Arial"/>
                <a:cs typeface="Arial"/>
              </a:rPr>
              <a:t>Performance</a:t>
            </a:r>
            <a:r>
              <a:rPr spc="18" dirty="0">
                <a:latin typeface="Arial"/>
                <a:cs typeface="Arial"/>
              </a:rPr>
              <a:t> </a:t>
            </a:r>
            <a:r>
              <a:rPr spc="-9" dirty="0">
                <a:latin typeface="Arial"/>
                <a:cs typeface="Arial"/>
              </a:rPr>
              <a:t>averaged</a:t>
            </a:r>
            <a:r>
              <a:rPr spc="4" dirty="0">
                <a:latin typeface="Arial"/>
                <a:cs typeface="Arial"/>
              </a:rPr>
              <a:t> </a:t>
            </a:r>
            <a:r>
              <a:rPr spc="-9" dirty="0">
                <a:latin typeface="Arial"/>
                <a:cs typeface="Arial"/>
              </a:rPr>
              <a:t>over</a:t>
            </a:r>
            <a:r>
              <a:rPr spc="4" dirty="0">
                <a:latin typeface="Arial"/>
                <a:cs typeface="Arial"/>
              </a:rPr>
              <a:t> </a:t>
            </a:r>
            <a:r>
              <a:rPr spc="-13" dirty="0">
                <a:latin typeface="Arial"/>
                <a:cs typeface="Arial"/>
              </a:rPr>
              <a:t>10</a:t>
            </a:r>
            <a:r>
              <a:rPr spc="4" dirty="0">
                <a:latin typeface="Arial"/>
                <a:cs typeface="Arial"/>
              </a:rPr>
              <a:t> </a:t>
            </a:r>
            <a:r>
              <a:rPr spc="-13" dirty="0">
                <a:latin typeface="Arial"/>
                <a:cs typeface="Arial"/>
              </a:rPr>
              <a:t>random</a:t>
            </a:r>
            <a:r>
              <a:rPr spc="18" dirty="0">
                <a:latin typeface="Arial"/>
                <a:cs typeface="Arial"/>
              </a:rPr>
              <a:t> </a:t>
            </a:r>
            <a:r>
              <a:rPr spc="-9" dirty="0">
                <a:latin typeface="Arial"/>
                <a:cs typeface="Arial"/>
              </a:rPr>
              <a:t>initializations.</a:t>
            </a:r>
            <a:endParaRPr dirty="0">
              <a:latin typeface="Arial"/>
              <a:cs typeface="Arial"/>
            </a:endParaRPr>
          </a:p>
          <a:p>
            <a:pPr marL="251483" marR="4453" indent="-240356">
              <a:spcBef>
                <a:spcPts val="421"/>
              </a:spcBef>
              <a:buClr>
                <a:srgbClr val="126D92"/>
              </a:buClr>
              <a:buSzPct val="85000"/>
              <a:buFont typeface="Wingdings 2"/>
              <a:buChar char=""/>
              <a:tabLst>
                <a:tab pos="251483" algn="l"/>
              </a:tabLst>
            </a:pPr>
            <a:r>
              <a:rPr spc="-13" dirty="0">
                <a:latin typeface="Arial"/>
                <a:cs typeface="Arial"/>
              </a:rPr>
              <a:t>RNNs</a:t>
            </a:r>
            <a:r>
              <a:rPr spc="9" dirty="0">
                <a:latin typeface="Arial"/>
                <a:cs typeface="Arial"/>
              </a:rPr>
              <a:t> </a:t>
            </a:r>
            <a:r>
              <a:rPr spc="-9" dirty="0">
                <a:latin typeface="Arial"/>
                <a:cs typeface="Arial"/>
              </a:rPr>
              <a:t>are</a:t>
            </a:r>
            <a:r>
              <a:rPr spc="13" dirty="0">
                <a:latin typeface="Arial"/>
                <a:cs typeface="Arial"/>
              </a:rPr>
              <a:t> </a:t>
            </a:r>
            <a:r>
              <a:rPr spc="-18" dirty="0">
                <a:latin typeface="Arial"/>
                <a:cs typeface="Arial"/>
              </a:rPr>
              <a:t>epoc</a:t>
            </a:r>
            <a:r>
              <a:rPr spc="-13" dirty="0">
                <a:latin typeface="Arial"/>
                <a:cs typeface="Arial"/>
              </a:rPr>
              <a:t>h</a:t>
            </a:r>
            <a:r>
              <a:rPr dirty="0">
                <a:latin typeface="Arial"/>
                <a:cs typeface="Arial"/>
              </a:rPr>
              <a:t> </a:t>
            </a:r>
            <a:r>
              <a:rPr spc="-13" dirty="0">
                <a:latin typeface="Arial"/>
                <a:cs typeface="Arial"/>
              </a:rPr>
              <a:t>trained</a:t>
            </a:r>
            <a:r>
              <a:rPr spc="18" dirty="0">
                <a:latin typeface="Arial"/>
                <a:cs typeface="Arial"/>
              </a:rPr>
              <a:t> </a:t>
            </a:r>
            <a:r>
              <a:rPr spc="-13" dirty="0">
                <a:latin typeface="Arial"/>
                <a:cs typeface="Arial"/>
              </a:rPr>
              <a:t>on</a:t>
            </a:r>
            <a:r>
              <a:rPr dirty="0">
                <a:latin typeface="Arial"/>
                <a:cs typeface="Arial"/>
              </a:rPr>
              <a:t> </a:t>
            </a:r>
            <a:r>
              <a:rPr spc="-9" dirty="0">
                <a:latin typeface="Arial"/>
                <a:cs typeface="Arial"/>
              </a:rPr>
              <a:t>all</a:t>
            </a:r>
            <a:r>
              <a:rPr spc="13" dirty="0">
                <a:latin typeface="Arial"/>
                <a:cs typeface="Arial"/>
              </a:rPr>
              <a:t> </a:t>
            </a:r>
            <a:r>
              <a:rPr spc="-9" dirty="0">
                <a:latin typeface="Arial"/>
                <a:cs typeface="Arial"/>
              </a:rPr>
              <a:t>binary</a:t>
            </a:r>
            <a:r>
              <a:rPr spc="31" dirty="0">
                <a:latin typeface="Arial"/>
                <a:cs typeface="Arial"/>
              </a:rPr>
              <a:t> </a:t>
            </a:r>
            <a:r>
              <a:rPr spc="-13" dirty="0">
                <a:latin typeface="Arial"/>
                <a:cs typeface="Arial"/>
              </a:rPr>
              <a:t>string</a:t>
            </a:r>
            <a:r>
              <a:rPr spc="-9" dirty="0">
                <a:latin typeface="Arial"/>
                <a:cs typeface="Arial"/>
              </a:rPr>
              <a:t>s</a:t>
            </a:r>
            <a:r>
              <a:rPr spc="13" dirty="0">
                <a:latin typeface="Arial"/>
                <a:cs typeface="Arial"/>
              </a:rPr>
              <a:t> </a:t>
            </a:r>
            <a:r>
              <a:rPr spc="-9" dirty="0">
                <a:latin typeface="Arial"/>
                <a:cs typeface="Arial"/>
              </a:rPr>
              <a:t>of</a:t>
            </a:r>
            <a:r>
              <a:rPr dirty="0">
                <a:latin typeface="Arial"/>
                <a:cs typeface="Arial"/>
              </a:rPr>
              <a:t> </a:t>
            </a:r>
            <a:r>
              <a:rPr spc="-13" dirty="0">
                <a:latin typeface="Arial"/>
                <a:cs typeface="Arial"/>
              </a:rPr>
              <a:t>length</a:t>
            </a:r>
            <a:r>
              <a:rPr spc="-4" dirty="0">
                <a:latin typeface="Arial"/>
                <a:cs typeface="Arial"/>
              </a:rPr>
              <a:t> </a:t>
            </a:r>
            <a:r>
              <a:rPr spc="-9" dirty="0">
                <a:latin typeface="Arial"/>
                <a:cs typeface="Arial"/>
              </a:rPr>
              <a:t>0-9,</a:t>
            </a:r>
            <a:r>
              <a:rPr spc="13" dirty="0">
                <a:latin typeface="Arial"/>
                <a:cs typeface="Arial"/>
              </a:rPr>
              <a:t> </a:t>
            </a:r>
            <a:r>
              <a:rPr spc="-9" dirty="0">
                <a:latin typeface="Arial"/>
                <a:cs typeface="Arial"/>
              </a:rPr>
              <a:t>in alphabetical</a:t>
            </a:r>
            <a:r>
              <a:rPr spc="22" dirty="0">
                <a:latin typeface="Arial"/>
                <a:cs typeface="Arial"/>
              </a:rPr>
              <a:t> </a:t>
            </a:r>
            <a:r>
              <a:rPr spc="-13" dirty="0">
                <a:latin typeface="Arial"/>
                <a:cs typeface="Arial"/>
              </a:rPr>
              <a:t>order.</a:t>
            </a:r>
            <a:endParaRPr dirty="0">
              <a:latin typeface="Arial"/>
              <a:cs typeface="Arial"/>
            </a:endParaRPr>
          </a:p>
          <a:p>
            <a:pPr marL="251483" indent="-240356">
              <a:spcBef>
                <a:spcPts val="421"/>
              </a:spcBef>
              <a:buClr>
                <a:srgbClr val="126D92"/>
              </a:buClr>
              <a:buSzPct val="85000"/>
              <a:buFont typeface="Wingdings 2"/>
              <a:buChar char=""/>
              <a:tabLst>
                <a:tab pos="251483" algn="l"/>
              </a:tabLst>
            </a:pPr>
            <a:r>
              <a:rPr spc="-9" dirty="0">
                <a:latin typeface="Arial"/>
                <a:cs typeface="Arial"/>
              </a:rPr>
              <a:t>Test</a:t>
            </a:r>
            <a:r>
              <a:rPr spc="-4" dirty="0">
                <a:latin typeface="Arial"/>
                <a:cs typeface="Arial"/>
              </a:rPr>
              <a:t> </a:t>
            </a:r>
            <a:r>
              <a:rPr spc="-9" dirty="0">
                <a:latin typeface="Arial"/>
                <a:cs typeface="Arial"/>
              </a:rPr>
              <a:t>set</a:t>
            </a:r>
            <a:r>
              <a:rPr dirty="0">
                <a:latin typeface="Arial"/>
                <a:cs typeface="Arial"/>
              </a:rPr>
              <a:t> </a:t>
            </a:r>
            <a:r>
              <a:rPr spc="-9" dirty="0">
                <a:latin typeface="Arial"/>
                <a:cs typeface="Arial"/>
              </a:rPr>
              <a:t>consists</a:t>
            </a:r>
            <a:r>
              <a:rPr dirty="0">
                <a:latin typeface="Arial"/>
                <a:cs typeface="Arial"/>
              </a:rPr>
              <a:t> </a:t>
            </a:r>
            <a:r>
              <a:rPr spc="-9" dirty="0">
                <a:latin typeface="Arial"/>
                <a:cs typeface="Arial"/>
              </a:rPr>
              <a:t>of</a:t>
            </a:r>
            <a:r>
              <a:rPr dirty="0">
                <a:latin typeface="Arial"/>
                <a:cs typeface="Arial"/>
              </a:rPr>
              <a:t> </a:t>
            </a:r>
            <a:r>
              <a:rPr spc="-9" dirty="0">
                <a:latin typeface="Arial"/>
                <a:cs typeface="Arial"/>
              </a:rPr>
              <a:t>all</a:t>
            </a:r>
            <a:r>
              <a:rPr spc="18" dirty="0">
                <a:latin typeface="Arial"/>
                <a:cs typeface="Arial"/>
              </a:rPr>
              <a:t> </a:t>
            </a:r>
            <a:r>
              <a:rPr spc="-9" dirty="0">
                <a:latin typeface="Arial"/>
                <a:cs typeface="Arial"/>
              </a:rPr>
              <a:t>strings</a:t>
            </a:r>
            <a:r>
              <a:rPr spc="4" dirty="0">
                <a:latin typeface="Arial"/>
                <a:cs typeface="Arial"/>
              </a:rPr>
              <a:t> </a:t>
            </a:r>
            <a:r>
              <a:rPr spc="-9" dirty="0">
                <a:latin typeface="Arial"/>
                <a:cs typeface="Arial"/>
              </a:rPr>
              <a:t>of</a:t>
            </a:r>
            <a:r>
              <a:rPr dirty="0">
                <a:latin typeface="Arial"/>
                <a:cs typeface="Arial"/>
              </a:rPr>
              <a:t> </a:t>
            </a:r>
            <a:r>
              <a:rPr spc="-9" dirty="0">
                <a:latin typeface="Arial"/>
                <a:cs typeface="Arial"/>
              </a:rPr>
              <a:t>length</a:t>
            </a:r>
            <a:r>
              <a:rPr dirty="0">
                <a:latin typeface="Arial"/>
                <a:cs typeface="Arial"/>
              </a:rPr>
              <a:t> </a:t>
            </a:r>
            <a:r>
              <a:rPr spc="-9" dirty="0">
                <a:latin typeface="Arial"/>
                <a:cs typeface="Arial"/>
              </a:rPr>
              <a:t>10-15</a:t>
            </a:r>
            <a:r>
              <a:rPr spc="13" dirty="0">
                <a:latin typeface="Arial"/>
                <a:cs typeface="Arial"/>
              </a:rPr>
              <a:t> </a:t>
            </a:r>
            <a:r>
              <a:rPr spc="-9" dirty="0">
                <a:latin typeface="Arial"/>
                <a:cs typeface="Arial"/>
              </a:rPr>
              <a:t>(64512</a:t>
            </a:r>
            <a:r>
              <a:rPr spc="13" dirty="0">
                <a:latin typeface="Arial"/>
                <a:cs typeface="Arial"/>
              </a:rPr>
              <a:t> </a:t>
            </a:r>
            <a:r>
              <a:rPr spc="-9" dirty="0">
                <a:latin typeface="Arial"/>
                <a:cs typeface="Arial"/>
              </a:rPr>
              <a:t>total).</a:t>
            </a:r>
            <a:endParaRPr dirty="0">
              <a:latin typeface="Arial"/>
              <a:cs typeface="Arial"/>
            </a:endParaRPr>
          </a:p>
        </p:txBody>
      </p:sp>
      <p:graphicFrame>
        <p:nvGraphicFramePr>
          <p:cNvPr id="15" name="object 15"/>
          <p:cNvGraphicFramePr>
            <a:graphicFrameLocks noGrp="1"/>
          </p:cNvGraphicFramePr>
          <p:nvPr>
            <p:extLst>
              <p:ext uri="{D42A27DB-BD31-4B8C-83A1-F6EECF244321}">
                <p14:modId xmlns:p14="http://schemas.microsoft.com/office/powerpoint/2010/main" val="2126281475"/>
              </p:ext>
            </p:extLst>
          </p:nvPr>
        </p:nvGraphicFramePr>
        <p:xfrm>
          <a:off x="944129" y="3186473"/>
          <a:ext cx="7271757" cy="3569930"/>
        </p:xfrm>
        <a:graphic>
          <a:graphicData uri="http://schemas.openxmlformats.org/drawingml/2006/table">
            <a:tbl>
              <a:tblPr firstRow="1" bandRow="1">
                <a:tableStyleId>{2D5ABB26-0587-4C30-8999-92F81FD0307C}</a:tableStyleId>
              </a:tblPr>
              <a:tblGrid>
                <a:gridCol w="936989"/>
                <a:gridCol w="2076011"/>
                <a:gridCol w="617796"/>
                <a:gridCol w="608063"/>
                <a:gridCol w="594902"/>
                <a:gridCol w="799214"/>
                <a:gridCol w="887686"/>
                <a:gridCol w="751096"/>
              </a:tblGrid>
              <a:tr h="342726">
                <a:tc rowSpan="2">
                  <a:txBody>
                    <a:bodyPr/>
                    <a:lstStyle/>
                    <a:p>
                      <a:endParaRPr sz="1600"/>
                    </a:p>
                  </a:txBody>
                  <a:tcPr marL="0" marR="0" marT="0" marB="0">
                    <a:lnT w="5080">
                      <a:solidFill>
                        <a:srgbClr val="221E1F"/>
                      </a:solidFill>
                      <a:prstDash val="solid"/>
                    </a:lnT>
                    <a:solidFill>
                      <a:srgbClr val="FFFFFF"/>
                    </a:solidFill>
                  </a:tcPr>
                </a:tc>
                <a:tc>
                  <a:txBody>
                    <a:bodyPr/>
                    <a:lstStyle/>
                    <a:p>
                      <a:pPr marL="75565">
                        <a:lnSpc>
                          <a:spcPct val="100000"/>
                        </a:lnSpc>
                      </a:pPr>
                      <a:r>
                        <a:rPr sz="1100" spc="-25" dirty="0">
                          <a:solidFill>
                            <a:srgbClr val="231F20"/>
                          </a:solidFill>
                          <a:latin typeface="Times New Roman"/>
                          <a:cs typeface="Times New Roman"/>
                        </a:rPr>
                        <a:t>I</a:t>
                      </a:r>
                      <a:r>
                        <a:rPr sz="1100" spc="-10" dirty="0">
                          <a:solidFill>
                            <a:srgbClr val="231F20"/>
                          </a:solidFill>
                          <a:latin typeface="Times New Roman"/>
                          <a:cs typeface="Times New Roman"/>
                        </a:rPr>
                        <a:t>n</a:t>
                      </a:r>
                      <a:r>
                        <a:rPr sz="1100" spc="-5" dirty="0">
                          <a:solidFill>
                            <a:srgbClr val="231F20"/>
                          </a:solidFill>
                          <a:latin typeface="Times New Roman"/>
                          <a:cs typeface="Times New Roman"/>
                        </a:rPr>
                        <a:t>fe</a:t>
                      </a:r>
                      <a:r>
                        <a:rPr sz="1100" spc="-10" dirty="0">
                          <a:solidFill>
                            <a:srgbClr val="231F20"/>
                          </a:solidFill>
                          <a:latin typeface="Times New Roman"/>
                          <a:cs typeface="Times New Roman"/>
                        </a:rPr>
                        <a:t>r</a:t>
                      </a:r>
                      <a:r>
                        <a:rPr sz="1100" spc="-5" dirty="0">
                          <a:solidFill>
                            <a:srgbClr val="231F20"/>
                          </a:solidFill>
                          <a:latin typeface="Times New Roman"/>
                          <a:cs typeface="Times New Roman"/>
                        </a:rPr>
                        <a:t>enc</a:t>
                      </a:r>
                      <a:r>
                        <a:rPr sz="1100" dirty="0">
                          <a:solidFill>
                            <a:srgbClr val="231F20"/>
                          </a:solidFill>
                          <a:latin typeface="Times New Roman"/>
                          <a:cs typeface="Times New Roman"/>
                        </a:rPr>
                        <a:t>e</a:t>
                      </a:r>
                      <a:r>
                        <a:rPr sz="1100" spc="-40" dirty="0">
                          <a:solidFill>
                            <a:srgbClr val="231F20"/>
                          </a:solidFill>
                          <a:latin typeface="Times New Roman"/>
                          <a:cs typeface="Times New Roman"/>
                        </a:rPr>
                        <a:t> </a:t>
                      </a:r>
                      <a:r>
                        <a:rPr sz="1100" spc="-5" dirty="0">
                          <a:solidFill>
                            <a:srgbClr val="231F20"/>
                          </a:solidFill>
                          <a:latin typeface="Times New Roman"/>
                          <a:cs typeface="Times New Roman"/>
                        </a:rPr>
                        <a:t>Engine</a:t>
                      </a:r>
                      <a:endParaRPr sz="1100">
                        <a:latin typeface="Times New Roman"/>
                        <a:cs typeface="Times New Roman"/>
                      </a:endParaRPr>
                    </a:p>
                  </a:txBody>
                  <a:tcPr marL="0" marR="0" marT="0" marB="0">
                    <a:lnT w="5080">
                      <a:solidFill>
                        <a:srgbClr val="221E1F"/>
                      </a:solidFill>
                      <a:prstDash val="solid"/>
                    </a:lnT>
                    <a:lnB w="5080">
                      <a:solidFill>
                        <a:srgbClr val="221E1F"/>
                      </a:solidFill>
                      <a:prstDash val="solid"/>
                    </a:lnB>
                    <a:solidFill>
                      <a:srgbClr val="FFFFFF"/>
                    </a:solidFill>
                  </a:tcPr>
                </a:tc>
                <a:tc>
                  <a:txBody>
                    <a:bodyPr/>
                    <a:lstStyle/>
                    <a:p>
                      <a:pPr marL="80645">
                        <a:lnSpc>
                          <a:spcPct val="100000"/>
                        </a:lnSpc>
                      </a:pPr>
                      <a:r>
                        <a:rPr sz="1100" spc="-5" dirty="0">
                          <a:solidFill>
                            <a:srgbClr val="231F20"/>
                          </a:solidFill>
                          <a:latin typeface="Times New Roman"/>
                          <a:cs typeface="Times New Roman"/>
                        </a:rPr>
                        <a:t>t</a:t>
                      </a:r>
                      <a:r>
                        <a:rPr sz="1100" spc="-10" dirty="0">
                          <a:solidFill>
                            <a:srgbClr val="231F20"/>
                          </a:solidFill>
                          <a:latin typeface="Times New Roman"/>
                          <a:cs typeface="Times New Roman"/>
                        </a:rPr>
                        <a:t>r</a:t>
                      </a:r>
                      <a:r>
                        <a:rPr sz="1100" spc="-5" dirty="0">
                          <a:solidFill>
                            <a:srgbClr val="231F20"/>
                          </a:solidFill>
                          <a:latin typeface="Times New Roman"/>
                          <a:cs typeface="Times New Roman"/>
                        </a:rPr>
                        <a:t>ai</a:t>
                      </a:r>
                      <a:r>
                        <a:rPr sz="1100" dirty="0">
                          <a:solidFill>
                            <a:srgbClr val="231F20"/>
                          </a:solidFill>
                          <a:latin typeface="Times New Roman"/>
                          <a:cs typeface="Times New Roman"/>
                        </a:rPr>
                        <a:t>n</a:t>
                      </a:r>
                      <a:r>
                        <a:rPr sz="1100" spc="-25" dirty="0">
                          <a:solidFill>
                            <a:srgbClr val="231F20"/>
                          </a:solidFill>
                          <a:latin typeface="Times New Roman"/>
                          <a:cs typeface="Times New Roman"/>
                        </a:rPr>
                        <a:t> </a:t>
                      </a:r>
                      <a:r>
                        <a:rPr sz="1100" spc="5" dirty="0">
                          <a:solidFill>
                            <a:srgbClr val="231F20"/>
                          </a:solidFill>
                          <a:latin typeface="Times New Roman"/>
                          <a:cs typeface="Times New Roman"/>
                        </a:rPr>
                        <a:t>s</a:t>
                      </a:r>
                      <a:r>
                        <a:rPr sz="1100" spc="-10" dirty="0">
                          <a:solidFill>
                            <a:srgbClr val="231F20"/>
                          </a:solidFill>
                          <a:latin typeface="Times New Roman"/>
                          <a:cs typeface="Times New Roman"/>
                        </a:rPr>
                        <a:t>i</a:t>
                      </a:r>
                      <a:r>
                        <a:rPr sz="1100" spc="-5" dirty="0">
                          <a:solidFill>
                            <a:srgbClr val="231F20"/>
                          </a:solidFill>
                          <a:latin typeface="Times New Roman"/>
                          <a:cs typeface="Times New Roman"/>
                        </a:rPr>
                        <a:t>ze</a:t>
                      </a:r>
                      <a:endParaRPr sz="1100">
                        <a:latin typeface="Times New Roman"/>
                        <a:cs typeface="Times New Roman"/>
                      </a:endParaRPr>
                    </a:p>
                  </a:txBody>
                  <a:tcPr marL="0" marR="0" marT="0" marB="0">
                    <a:lnT w="5080">
                      <a:solidFill>
                        <a:srgbClr val="221E1F"/>
                      </a:solidFill>
                      <a:prstDash val="solid"/>
                    </a:lnT>
                    <a:lnB w="5080">
                      <a:solidFill>
                        <a:srgbClr val="221E1F"/>
                      </a:solidFill>
                      <a:prstDash val="solid"/>
                    </a:lnB>
                    <a:solidFill>
                      <a:srgbClr val="FFFFFF"/>
                    </a:solidFill>
                  </a:tcPr>
                </a:tc>
                <a:tc>
                  <a:txBody>
                    <a:bodyPr/>
                    <a:lstStyle/>
                    <a:p>
                      <a:pPr marL="74295">
                        <a:lnSpc>
                          <a:spcPct val="100000"/>
                        </a:lnSpc>
                      </a:pPr>
                      <a:r>
                        <a:rPr sz="1100" spc="-10" dirty="0">
                          <a:solidFill>
                            <a:srgbClr val="231F20"/>
                          </a:solidFill>
                          <a:latin typeface="Times New Roman"/>
                          <a:cs typeface="Times New Roman"/>
                        </a:rPr>
                        <a:t>tes</a:t>
                      </a:r>
                      <a:r>
                        <a:rPr sz="1100" dirty="0">
                          <a:solidFill>
                            <a:srgbClr val="231F20"/>
                          </a:solidFill>
                          <a:latin typeface="Times New Roman"/>
                          <a:cs typeface="Times New Roman"/>
                        </a:rPr>
                        <a:t>t</a:t>
                      </a:r>
                      <a:r>
                        <a:rPr sz="1100" spc="-15" dirty="0">
                          <a:solidFill>
                            <a:srgbClr val="231F20"/>
                          </a:solidFill>
                          <a:latin typeface="Times New Roman"/>
                          <a:cs typeface="Times New Roman"/>
                        </a:rPr>
                        <a:t> </a:t>
                      </a:r>
                      <a:r>
                        <a:rPr sz="1100" spc="-10" dirty="0">
                          <a:solidFill>
                            <a:srgbClr val="231F20"/>
                          </a:solidFill>
                          <a:latin typeface="Times New Roman"/>
                          <a:cs typeface="Times New Roman"/>
                        </a:rPr>
                        <a:t>error</a:t>
                      </a:r>
                      <a:endParaRPr sz="1100">
                        <a:latin typeface="Times New Roman"/>
                        <a:cs typeface="Times New Roman"/>
                      </a:endParaRPr>
                    </a:p>
                  </a:txBody>
                  <a:tcPr marL="0" marR="0" marT="0" marB="0">
                    <a:lnT w="5080">
                      <a:solidFill>
                        <a:srgbClr val="221E1F"/>
                      </a:solidFill>
                      <a:prstDash val="solid"/>
                    </a:lnT>
                    <a:lnB w="5080">
                      <a:solidFill>
                        <a:srgbClr val="221E1F"/>
                      </a:solidFill>
                      <a:prstDash val="solid"/>
                    </a:lnB>
                    <a:solidFill>
                      <a:srgbClr val="FFFFFF"/>
                    </a:solidFill>
                  </a:tcPr>
                </a:tc>
                <a:tc>
                  <a:txBody>
                    <a:bodyPr/>
                    <a:lstStyle/>
                    <a:p>
                      <a:pPr marL="69215">
                        <a:lnSpc>
                          <a:spcPct val="100000"/>
                        </a:lnSpc>
                      </a:pPr>
                      <a:r>
                        <a:rPr sz="1100" spc="-5" dirty="0">
                          <a:solidFill>
                            <a:srgbClr val="231F20"/>
                          </a:solidFill>
                          <a:latin typeface="Times New Roman"/>
                          <a:cs typeface="Times New Roman"/>
                        </a:rPr>
                        <a:t>accu</a:t>
                      </a:r>
                      <a:r>
                        <a:rPr sz="1100" spc="-10" dirty="0">
                          <a:solidFill>
                            <a:srgbClr val="231F20"/>
                          </a:solidFill>
                          <a:latin typeface="Times New Roman"/>
                          <a:cs typeface="Times New Roman"/>
                        </a:rPr>
                        <a:t>r</a:t>
                      </a:r>
                      <a:r>
                        <a:rPr sz="1100" spc="-5" dirty="0">
                          <a:solidFill>
                            <a:srgbClr val="231F20"/>
                          </a:solidFill>
                          <a:latin typeface="Times New Roman"/>
                          <a:cs typeface="Times New Roman"/>
                        </a:rPr>
                        <a:t>a</a:t>
                      </a:r>
                      <a:r>
                        <a:rPr sz="1100" spc="-25" dirty="0">
                          <a:solidFill>
                            <a:srgbClr val="231F20"/>
                          </a:solidFill>
                          <a:latin typeface="Times New Roman"/>
                          <a:cs typeface="Times New Roman"/>
                        </a:rPr>
                        <a:t>c</a:t>
                      </a:r>
                      <a:r>
                        <a:rPr sz="1100" dirty="0">
                          <a:solidFill>
                            <a:srgbClr val="231F20"/>
                          </a:solidFill>
                          <a:latin typeface="Times New Roman"/>
                          <a:cs typeface="Times New Roman"/>
                        </a:rPr>
                        <a:t>y</a:t>
                      </a:r>
                      <a:endParaRPr sz="1100">
                        <a:latin typeface="Times New Roman"/>
                        <a:cs typeface="Times New Roman"/>
                      </a:endParaRPr>
                    </a:p>
                  </a:txBody>
                  <a:tcPr marL="0" marR="0" marT="0" marB="0">
                    <a:lnT w="5080">
                      <a:solidFill>
                        <a:srgbClr val="221E1F"/>
                      </a:solidFill>
                      <a:prstDash val="solid"/>
                    </a:lnT>
                    <a:lnB w="5080">
                      <a:solidFill>
                        <a:srgbClr val="221E1F"/>
                      </a:solidFill>
                      <a:prstDash val="solid"/>
                    </a:lnB>
                    <a:solidFill>
                      <a:srgbClr val="FFFFFF"/>
                    </a:solidFill>
                  </a:tcPr>
                </a:tc>
                <a:tc>
                  <a:txBody>
                    <a:bodyPr/>
                    <a:lstStyle/>
                    <a:p>
                      <a:pPr marL="76200">
                        <a:lnSpc>
                          <a:spcPct val="100000"/>
                        </a:lnSpc>
                      </a:pPr>
                      <a:r>
                        <a:rPr sz="1100" spc="-5" dirty="0">
                          <a:solidFill>
                            <a:srgbClr val="231F20"/>
                          </a:solidFill>
                          <a:latin typeface="Times New Roman"/>
                          <a:cs typeface="Times New Roman"/>
                        </a:rPr>
                        <a:t>ne</a:t>
                      </a:r>
                      <a:r>
                        <a:rPr sz="1100" spc="-10" dirty="0">
                          <a:solidFill>
                            <a:srgbClr val="231F20"/>
                          </a:solidFill>
                          <a:latin typeface="Times New Roman"/>
                          <a:cs typeface="Times New Roman"/>
                        </a:rPr>
                        <a:t>t</a:t>
                      </a:r>
                      <a:r>
                        <a:rPr sz="1100" spc="-30" dirty="0">
                          <a:solidFill>
                            <a:srgbClr val="231F20"/>
                          </a:solidFill>
                          <a:latin typeface="Times New Roman"/>
                          <a:cs typeface="Times New Roman"/>
                        </a:rPr>
                        <a:t>w</a:t>
                      </a:r>
                      <a:r>
                        <a:rPr sz="1100" spc="-5" dirty="0">
                          <a:solidFill>
                            <a:srgbClr val="231F20"/>
                          </a:solidFill>
                          <a:latin typeface="Times New Roman"/>
                          <a:cs typeface="Times New Roman"/>
                        </a:rPr>
                        <a:t>o</a:t>
                      </a:r>
                      <a:r>
                        <a:rPr sz="1100" spc="-10" dirty="0">
                          <a:solidFill>
                            <a:srgbClr val="231F20"/>
                          </a:solidFill>
                          <a:latin typeface="Times New Roman"/>
                          <a:cs typeface="Times New Roman"/>
                        </a:rPr>
                        <a:t>r</a:t>
                      </a:r>
                      <a:r>
                        <a:rPr sz="1100" dirty="0">
                          <a:solidFill>
                            <a:srgbClr val="231F20"/>
                          </a:solidFill>
                          <a:latin typeface="Times New Roman"/>
                          <a:cs typeface="Times New Roman"/>
                        </a:rPr>
                        <a:t>k</a:t>
                      </a:r>
                      <a:r>
                        <a:rPr sz="1100" spc="-50" dirty="0">
                          <a:solidFill>
                            <a:srgbClr val="231F20"/>
                          </a:solidFill>
                          <a:latin typeface="Times New Roman"/>
                          <a:cs typeface="Times New Roman"/>
                        </a:rPr>
                        <a:t> </a:t>
                      </a:r>
                      <a:r>
                        <a:rPr sz="1100" spc="-10" dirty="0">
                          <a:solidFill>
                            <a:srgbClr val="231F20"/>
                          </a:solidFill>
                          <a:latin typeface="Times New Roman"/>
                          <a:cs typeface="Times New Roman"/>
                        </a:rPr>
                        <a:t>siz</a:t>
                      </a:r>
                      <a:r>
                        <a:rPr sz="1100" dirty="0">
                          <a:solidFill>
                            <a:srgbClr val="231F20"/>
                          </a:solidFill>
                          <a:latin typeface="Times New Roman"/>
                          <a:cs typeface="Times New Roman"/>
                        </a:rPr>
                        <a:t>e</a:t>
                      </a:r>
                      <a:endParaRPr sz="1100">
                        <a:latin typeface="Times New Roman"/>
                        <a:cs typeface="Times New Roman"/>
                      </a:endParaRPr>
                    </a:p>
                  </a:txBody>
                  <a:tcPr marL="0" marR="0" marT="0" marB="0">
                    <a:lnT w="5080">
                      <a:solidFill>
                        <a:srgbClr val="221E1F"/>
                      </a:solidFill>
                      <a:prstDash val="solid"/>
                    </a:lnT>
                    <a:lnB w="5080">
                      <a:solidFill>
                        <a:srgbClr val="221E1F"/>
                      </a:solidFill>
                      <a:prstDash val="solid"/>
                    </a:lnB>
                    <a:solidFill>
                      <a:srgbClr val="FFFFFF"/>
                    </a:solidFill>
                  </a:tcPr>
                </a:tc>
                <a:tc>
                  <a:txBody>
                    <a:bodyPr/>
                    <a:lstStyle/>
                    <a:p>
                      <a:pPr marL="76835" algn="ctr">
                        <a:lnSpc>
                          <a:spcPct val="100000"/>
                        </a:lnSpc>
                      </a:pPr>
                      <a:r>
                        <a:rPr lang="en-US" sz="1100" dirty="0" err="1" smtClean="0">
                          <a:latin typeface="Times New Roman"/>
                          <a:cs typeface="Times New Roman"/>
                        </a:rPr>
                        <a:t>Binarized</a:t>
                      </a:r>
                      <a:r>
                        <a:rPr lang="en-US" sz="1100" dirty="0" smtClean="0">
                          <a:latin typeface="Times New Roman"/>
                          <a:cs typeface="Times New Roman"/>
                        </a:rPr>
                        <a:t> state</a:t>
                      </a:r>
                      <a:endParaRPr sz="1100" dirty="0">
                        <a:latin typeface="Times New Roman"/>
                        <a:cs typeface="Times New Roman"/>
                      </a:endParaRPr>
                    </a:p>
                  </a:txBody>
                  <a:tcPr marL="0" marR="0" marT="0" marB="0">
                    <a:lnT w="5080">
                      <a:solidFill>
                        <a:srgbClr val="221E1F"/>
                      </a:solidFill>
                      <a:prstDash val="solid"/>
                    </a:lnT>
                    <a:lnB w="5080">
                      <a:solidFill>
                        <a:srgbClr val="221E1F"/>
                      </a:solidFill>
                      <a:prstDash val="solid"/>
                    </a:lnB>
                    <a:solidFill>
                      <a:srgbClr val="FFFFFF"/>
                    </a:solidFill>
                  </a:tcPr>
                </a:tc>
                <a:tc>
                  <a:txBody>
                    <a:bodyPr/>
                    <a:lstStyle/>
                    <a:p>
                      <a:pPr marL="78105">
                        <a:lnSpc>
                          <a:spcPct val="100000"/>
                        </a:lnSpc>
                      </a:pPr>
                      <a:r>
                        <a:rPr sz="1100" dirty="0">
                          <a:solidFill>
                            <a:srgbClr val="231F20"/>
                          </a:solidFill>
                          <a:latin typeface="Times New Roman"/>
                          <a:cs typeface="Times New Roman"/>
                        </a:rPr>
                        <a:t>D</a:t>
                      </a:r>
                      <a:r>
                        <a:rPr sz="1100" spc="-130" dirty="0">
                          <a:solidFill>
                            <a:srgbClr val="231F20"/>
                          </a:solidFill>
                          <a:latin typeface="Times New Roman"/>
                          <a:cs typeface="Times New Roman"/>
                        </a:rPr>
                        <a:t>F</a:t>
                      </a:r>
                      <a:r>
                        <a:rPr sz="1100" dirty="0">
                          <a:solidFill>
                            <a:srgbClr val="231F20"/>
                          </a:solidFill>
                          <a:latin typeface="Times New Roman"/>
                          <a:cs typeface="Times New Roman"/>
                        </a:rPr>
                        <a:t>A</a:t>
                      </a:r>
                      <a:r>
                        <a:rPr sz="1100" spc="-20" dirty="0">
                          <a:solidFill>
                            <a:srgbClr val="231F20"/>
                          </a:solidFill>
                          <a:latin typeface="Times New Roman"/>
                          <a:cs typeface="Times New Roman"/>
                        </a:rPr>
                        <a:t> </a:t>
                      </a:r>
                      <a:r>
                        <a:rPr sz="1100" spc="-10" dirty="0">
                          <a:solidFill>
                            <a:srgbClr val="231F20"/>
                          </a:solidFill>
                          <a:latin typeface="Times New Roman"/>
                          <a:cs typeface="Times New Roman"/>
                        </a:rPr>
                        <a:t>si</a:t>
                      </a:r>
                      <a:r>
                        <a:rPr sz="1100" dirty="0">
                          <a:solidFill>
                            <a:srgbClr val="231F20"/>
                          </a:solidFill>
                          <a:latin typeface="Times New Roman"/>
                          <a:cs typeface="Times New Roman"/>
                        </a:rPr>
                        <a:t>ze</a:t>
                      </a:r>
                      <a:endParaRPr sz="1100">
                        <a:latin typeface="Times New Roman"/>
                        <a:cs typeface="Times New Roman"/>
                      </a:endParaRPr>
                    </a:p>
                  </a:txBody>
                  <a:tcPr marL="0" marR="0" marT="0" marB="0">
                    <a:lnT w="5080">
                      <a:solidFill>
                        <a:srgbClr val="221E1F"/>
                      </a:solidFill>
                      <a:prstDash val="solid"/>
                    </a:lnT>
                    <a:lnB w="5080">
                      <a:solidFill>
                        <a:srgbClr val="221E1F"/>
                      </a:solidFill>
                      <a:prstDash val="solid"/>
                    </a:lnB>
                    <a:solidFill>
                      <a:srgbClr val="FFFFFF"/>
                    </a:solidFill>
                  </a:tcPr>
                </a:tc>
              </a:tr>
              <a:tr h="167640">
                <a:tc vMerge="1">
                  <a:txBody>
                    <a:bodyPr/>
                    <a:lstStyle/>
                    <a:p>
                      <a:endParaRPr/>
                    </a:p>
                  </a:txBody>
                  <a:tcPr marL="0" marR="0" marT="0" marB="0">
                    <a:lnT w="5080">
                      <a:solidFill>
                        <a:srgbClr val="221E1F"/>
                      </a:solidFill>
                      <a:prstDash val="solid"/>
                    </a:lnT>
                    <a:solidFill>
                      <a:srgbClr val="FFFFFF"/>
                    </a:solidFill>
                  </a:tcPr>
                </a:tc>
                <a:tc>
                  <a:txBody>
                    <a:bodyPr/>
                    <a:lstStyle/>
                    <a:p>
                      <a:pPr marL="75565">
                        <a:lnSpc>
                          <a:spcPct val="100000"/>
                        </a:lnSpc>
                      </a:pPr>
                      <a:r>
                        <a:rPr sz="1100" dirty="0">
                          <a:solidFill>
                            <a:srgbClr val="231F20"/>
                          </a:solidFill>
                          <a:latin typeface="Times New Roman"/>
                          <a:cs typeface="Times New Roman"/>
                        </a:rPr>
                        <a:t>Q</a:t>
                      </a:r>
                      <a:r>
                        <a:rPr sz="1100" spc="-30" dirty="0">
                          <a:solidFill>
                            <a:srgbClr val="231F20"/>
                          </a:solidFill>
                          <a:latin typeface="Times New Roman"/>
                          <a:cs typeface="Times New Roman"/>
                        </a:rPr>
                        <a:t>K</a:t>
                      </a:r>
                      <a:r>
                        <a:rPr sz="1100" dirty="0">
                          <a:solidFill>
                            <a:srgbClr val="231F20"/>
                          </a:solidFill>
                          <a:latin typeface="Times New Roman"/>
                          <a:cs typeface="Times New Roman"/>
                        </a:rPr>
                        <a:t>A</a:t>
                      </a:r>
                      <a:r>
                        <a:rPr sz="1100" spc="-10" dirty="0">
                          <a:solidFill>
                            <a:srgbClr val="231F20"/>
                          </a:solidFill>
                          <a:latin typeface="Times New Roman"/>
                          <a:cs typeface="Times New Roman"/>
                        </a:rPr>
                        <a:t>A</a:t>
                      </a:r>
                      <a:r>
                        <a:rPr sz="1100" dirty="0">
                          <a:solidFill>
                            <a:srgbClr val="231F20"/>
                          </a:solidFill>
                          <a:latin typeface="Times New Roman"/>
                          <a:cs typeface="Times New Roman"/>
                        </a:rPr>
                        <a:t>R</a:t>
                      </a:r>
                      <a:r>
                        <a:rPr sz="1100" spc="-25" dirty="0">
                          <a:solidFill>
                            <a:srgbClr val="231F20"/>
                          </a:solidFill>
                          <a:latin typeface="Times New Roman"/>
                          <a:cs typeface="Times New Roman"/>
                        </a:rPr>
                        <a:t>M</a:t>
                      </a:r>
                      <a:r>
                        <a:rPr sz="1100" dirty="0">
                          <a:solidFill>
                            <a:srgbClr val="231F20"/>
                          </a:solidFill>
                          <a:latin typeface="Times New Roman"/>
                          <a:cs typeface="Times New Roman"/>
                        </a:rPr>
                        <a:t>A</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411480">
                        <a:lnSpc>
                          <a:spcPct val="100000"/>
                        </a:lnSpc>
                      </a:pPr>
                      <a:r>
                        <a:rPr sz="1100" spc="-5" dirty="0">
                          <a:solidFill>
                            <a:srgbClr val="231F20"/>
                          </a:solidFill>
                          <a:latin typeface="Times New Roman"/>
                          <a:cs typeface="Times New Roman"/>
                        </a:rPr>
                        <a:t>170</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R="62230" algn="r">
                        <a:lnSpc>
                          <a:spcPct val="100000"/>
                        </a:lnSpc>
                      </a:pPr>
                      <a:r>
                        <a:rPr sz="1100" dirty="0">
                          <a:solidFill>
                            <a:srgbClr val="231F20"/>
                          </a:solidFill>
                          <a:latin typeface="Times New Roman"/>
                          <a:cs typeface="Times New Roman"/>
                        </a:rPr>
                        <a:t>4</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131445">
                        <a:lnSpc>
                          <a:spcPct val="100000"/>
                        </a:lnSpc>
                      </a:pPr>
                      <a:r>
                        <a:rPr sz="1100" spc="-5" dirty="0">
                          <a:solidFill>
                            <a:srgbClr val="231F20"/>
                          </a:solidFill>
                          <a:latin typeface="Times New Roman"/>
                          <a:cs typeface="Times New Roman"/>
                        </a:rPr>
                        <a:t>99.994</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76200">
                        <a:lnSpc>
                          <a:spcPct val="100000"/>
                        </a:lnSpc>
                      </a:pPr>
                      <a:r>
                        <a:rPr sz="1100" spc="-5" dirty="0">
                          <a:solidFill>
                            <a:srgbClr val="231F20"/>
                          </a:solidFill>
                          <a:latin typeface="Times New Roman"/>
                          <a:cs typeface="Times New Roman"/>
                        </a:rPr>
                        <a:t>43.3</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13970" algn="ctr">
                        <a:lnSpc>
                          <a:spcPct val="100000"/>
                        </a:lnSpc>
                      </a:pPr>
                      <a:r>
                        <a:rPr sz="1100" spc="5" dirty="0">
                          <a:solidFill>
                            <a:srgbClr val="231F20"/>
                          </a:solidFill>
                          <a:latin typeface="Times New Roman"/>
                          <a:cs typeface="Times New Roman"/>
                        </a:rPr>
                        <a:t>1.</a:t>
                      </a:r>
                      <a:r>
                        <a:rPr sz="1100" spc="10" dirty="0">
                          <a:solidFill>
                            <a:srgbClr val="231F20"/>
                          </a:solidFill>
                          <a:latin typeface="Times New Roman"/>
                          <a:cs typeface="Times New Roman"/>
                        </a:rPr>
                        <a:t>0</a:t>
                      </a:r>
                      <a:r>
                        <a:rPr sz="1100" dirty="0">
                          <a:solidFill>
                            <a:srgbClr val="231F20"/>
                          </a:solidFill>
                          <a:latin typeface="Times New Roman"/>
                          <a:cs typeface="Times New Roman"/>
                        </a:rPr>
                        <a:t>0</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459740">
                        <a:lnSpc>
                          <a:spcPct val="100000"/>
                        </a:lnSpc>
                      </a:pPr>
                      <a:r>
                        <a:rPr sz="1100" spc="-5" dirty="0">
                          <a:solidFill>
                            <a:srgbClr val="231F20"/>
                          </a:solidFill>
                          <a:latin typeface="Times New Roman"/>
                          <a:cs typeface="Times New Roman"/>
                        </a:rPr>
                        <a:t>4.5</a:t>
                      </a:r>
                      <a:endParaRPr sz="1100">
                        <a:latin typeface="Times New Roman"/>
                        <a:cs typeface="Times New Roman"/>
                      </a:endParaRPr>
                    </a:p>
                  </a:txBody>
                  <a:tcPr marL="0" marR="0" marT="0" marB="0">
                    <a:lnT w="5080">
                      <a:solidFill>
                        <a:srgbClr val="221E1F"/>
                      </a:solidFill>
                      <a:prstDash val="solid"/>
                    </a:lnT>
                    <a:solidFill>
                      <a:srgbClr val="FFFFFF"/>
                    </a:solidFill>
                  </a:tcPr>
                </a:tc>
              </a:tr>
              <a:tr h="335280">
                <a:tc>
                  <a:txBody>
                    <a:bodyPr/>
                    <a:lstStyle/>
                    <a:p>
                      <a:pPr marL="313055">
                        <a:lnSpc>
                          <a:spcPct val="100000"/>
                        </a:lnSpc>
                      </a:pPr>
                      <a:r>
                        <a:rPr sz="1100" dirty="0">
                          <a:solidFill>
                            <a:srgbClr val="231F20"/>
                          </a:solidFill>
                          <a:latin typeface="Times New Roman"/>
                          <a:cs typeface="Times New Roman"/>
                        </a:rPr>
                        <a:t>G</a:t>
                      </a:r>
                      <a:r>
                        <a:rPr sz="1100" spc="-10" dirty="0">
                          <a:solidFill>
                            <a:srgbClr val="231F20"/>
                          </a:solidFill>
                          <a:latin typeface="Times New Roman"/>
                          <a:cs typeface="Times New Roman"/>
                        </a:rPr>
                        <a:t>r</a:t>
                      </a:r>
                      <a:r>
                        <a:rPr sz="1100" spc="-5" dirty="0">
                          <a:solidFill>
                            <a:srgbClr val="231F20"/>
                          </a:solidFill>
                          <a:latin typeface="Times New Roman"/>
                          <a:cs typeface="Times New Roman"/>
                        </a:rPr>
                        <a:t>a</a:t>
                      </a:r>
                      <a:r>
                        <a:rPr sz="1100" spc="-25" dirty="0">
                          <a:solidFill>
                            <a:srgbClr val="231F20"/>
                          </a:solidFill>
                          <a:latin typeface="Times New Roman"/>
                          <a:cs typeface="Times New Roman"/>
                        </a:rPr>
                        <a:t>mm</a:t>
                      </a:r>
                      <a:r>
                        <a:rPr sz="1100" spc="-5" dirty="0">
                          <a:solidFill>
                            <a:srgbClr val="231F20"/>
                          </a:solidFill>
                          <a:latin typeface="Times New Roman"/>
                          <a:cs typeface="Times New Roman"/>
                        </a:rPr>
                        <a:t>a</a:t>
                      </a:r>
                      <a:r>
                        <a:rPr sz="1100" dirty="0">
                          <a:solidFill>
                            <a:srgbClr val="231F20"/>
                          </a:solidFill>
                          <a:latin typeface="Times New Roman"/>
                          <a:cs typeface="Times New Roman"/>
                        </a:rPr>
                        <a:t>r</a:t>
                      </a:r>
                      <a:r>
                        <a:rPr sz="1100" spc="-60" dirty="0">
                          <a:solidFill>
                            <a:srgbClr val="231F20"/>
                          </a:solidFill>
                          <a:latin typeface="Times New Roman"/>
                          <a:cs typeface="Times New Roman"/>
                        </a:rPr>
                        <a:t> </a:t>
                      </a:r>
                      <a:r>
                        <a:rPr sz="1100" dirty="0">
                          <a:solidFill>
                            <a:srgbClr val="231F20"/>
                          </a:solidFill>
                          <a:latin typeface="Times New Roman"/>
                          <a:cs typeface="Times New Roman"/>
                        </a:rPr>
                        <a:t>1</a:t>
                      </a:r>
                      <a:endParaRPr sz="1100">
                        <a:latin typeface="Times New Roman"/>
                        <a:cs typeface="Times New Roman"/>
                      </a:endParaRPr>
                    </a:p>
                  </a:txBody>
                  <a:tcPr marL="0" marR="0" marT="0" marB="0">
                    <a:solidFill>
                      <a:srgbClr val="FFFFFF"/>
                    </a:solidFill>
                  </a:tcPr>
                </a:tc>
                <a:tc>
                  <a:txBody>
                    <a:bodyPr/>
                    <a:lstStyle/>
                    <a:p>
                      <a:pPr marL="77470">
                        <a:lnSpc>
                          <a:spcPct val="100000"/>
                        </a:lnSpc>
                      </a:pPr>
                      <a:r>
                        <a:rPr sz="1100" spc="-15" dirty="0">
                          <a:solidFill>
                            <a:srgbClr val="231F20"/>
                          </a:solidFill>
                          <a:latin typeface="Times New Roman"/>
                          <a:cs typeface="Times New Roman"/>
                        </a:rPr>
                        <a:t>R</a:t>
                      </a:r>
                      <a:r>
                        <a:rPr sz="1100" spc="-10" dirty="0">
                          <a:solidFill>
                            <a:srgbClr val="231F20"/>
                          </a:solidFill>
                          <a:latin typeface="Times New Roman"/>
                          <a:cs typeface="Times New Roman"/>
                        </a:rPr>
                        <a:t>N</a:t>
                      </a:r>
                      <a:r>
                        <a:rPr sz="1100" dirty="0">
                          <a:solidFill>
                            <a:srgbClr val="231F20"/>
                          </a:solidFill>
                          <a:latin typeface="Times New Roman"/>
                          <a:cs typeface="Times New Roman"/>
                        </a:rPr>
                        <a:t>N</a:t>
                      </a:r>
                      <a:r>
                        <a:rPr sz="1100" spc="-25" dirty="0">
                          <a:solidFill>
                            <a:srgbClr val="231F20"/>
                          </a:solidFill>
                          <a:latin typeface="Times New Roman"/>
                          <a:cs typeface="Times New Roman"/>
                        </a:rPr>
                        <a:t> </a:t>
                      </a:r>
                      <a:r>
                        <a:rPr sz="1100" spc="-10" dirty="0">
                          <a:solidFill>
                            <a:srgbClr val="231F20"/>
                          </a:solidFill>
                          <a:latin typeface="Times New Roman"/>
                          <a:cs typeface="Times New Roman"/>
                        </a:rPr>
                        <a:t>(Mille</a:t>
                      </a:r>
                      <a:r>
                        <a:rPr sz="1100" dirty="0">
                          <a:solidFill>
                            <a:srgbClr val="231F20"/>
                          </a:solidFill>
                          <a:latin typeface="Times New Roman"/>
                          <a:cs typeface="Times New Roman"/>
                        </a:rPr>
                        <a:t>r</a:t>
                      </a:r>
                      <a:r>
                        <a:rPr sz="1100" spc="-60" dirty="0">
                          <a:solidFill>
                            <a:srgbClr val="231F20"/>
                          </a:solidFill>
                          <a:latin typeface="Times New Roman"/>
                          <a:cs typeface="Times New Roman"/>
                        </a:rPr>
                        <a:t> </a:t>
                      </a:r>
                      <a:r>
                        <a:rPr sz="1100" dirty="0">
                          <a:solidFill>
                            <a:srgbClr val="231F20"/>
                          </a:solidFill>
                          <a:latin typeface="Times New Roman"/>
                          <a:cs typeface="Times New Roman"/>
                        </a:rPr>
                        <a:t>&amp;</a:t>
                      </a:r>
                      <a:r>
                        <a:rPr sz="1100" spc="-5" dirty="0">
                          <a:solidFill>
                            <a:srgbClr val="231F20"/>
                          </a:solidFill>
                          <a:latin typeface="Times New Roman"/>
                          <a:cs typeface="Times New Roman"/>
                        </a:rPr>
                        <a:t> </a:t>
                      </a:r>
                      <a:r>
                        <a:rPr sz="1100" dirty="0">
                          <a:solidFill>
                            <a:srgbClr val="231F20"/>
                          </a:solidFill>
                          <a:latin typeface="Times New Roman"/>
                          <a:cs typeface="Times New Roman"/>
                        </a:rPr>
                        <a:t>G</a:t>
                      </a:r>
                      <a:r>
                        <a:rPr sz="1100" spc="-10" dirty="0">
                          <a:solidFill>
                            <a:srgbClr val="231F20"/>
                          </a:solidFill>
                          <a:latin typeface="Times New Roman"/>
                          <a:cs typeface="Times New Roman"/>
                        </a:rPr>
                        <a:t>ile</a:t>
                      </a:r>
                      <a:r>
                        <a:rPr sz="1100" dirty="0">
                          <a:solidFill>
                            <a:srgbClr val="231F20"/>
                          </a:solidFill>
                          <a:latin typeface="Times New Roman"/>
                          <a:cs typeface="Times New Roman"/>
                        </a:rPr>
                        <a:t>s</a:t>
                      </a:r>
                      <a:r>
                        <a:rPr sz="1100" spc="-40" dirty="0">
                          <a:solidFill>
                            <a:srgbClr val="231F20"/>
                          </a:solidFill>
                          <a:latin typeface="Times New Roman"/>
                          <a:cs typeface="Times New Roman"/>
                        </a:rPr>
                        <a:t> </a:t>
                      </a:r>
                      <a:r>
                        <a:rPr sz="1100" spc="-10" dirty="0">
                          <a:solidFill>
                            <a:srgbClr val="231F20"/>
                          </a:solidFill>
                          <a:latin typeface="Times New Roman"/>
                          <a:cs typeface="Times New Roman"/>
                        </a:rPr>
                        <a:t>’</a:t>
                      </a:r>
                      <a:r>
                        <a:rPr sz="1100" dirty="0">
                          <a:solidFill>
                            <a:srgbClr val="231F20"/>
                          </a:solidFill>
                          <a:latin typeface="Times New Roman"/>
                          <a:cs typeface="Times New Roman"/>
                        </a:rPr>
                        <a:t>9</a:t>
                      </a:r>
                      <a:r>
                        <a:rPr sz="1100" spc="-10" dirty="0">
                          <a:solidFill>
                            <a:srgbClr val="231F20"/>
                          </a:solidFill>
                          <a:latin typeface="Times New Roman"/>
                          <a:cs typeface="Times New Roman"/>
                        </a:rPr>
                        <a:t>3)</a:t>
                      </a:r>
                      <a:endParaRPr sz="1100">
                        <a:latin typeface="Times New Roman"/>
                        <a:cs typeface="Times New Roman"/>
                      </a:endParaRPr>
                    </a:p>
                  </a:txBody>
                  <a:tcPr marL="0" marR="0" marT="0" marB="0">
                    <a:solidFill>
                      <a:srgbClr val="FFFFFF"/>
                    </a:solidFill>
                  </a:tcPr>
                </a:tc>
                <a:tc>
                  <a:txBody>
                    <a:bodyPr/>
                    <a:lstStyle/>
                    <a:p>
                      <a:pPr marL="257175">
                        <a:lnSpc>
                          <a:spcPct val="100000"/>
                        </a:lnSpc>
                      </a:pPr>
                      <a:r>
                        <a:rPr sz="1100" spc="-5" dirty="0">
                          <a:solidFill>
                            <a:srgbClr val="231F20"/>
                          </a:solidFill>
                          <a:latin typeface="Times New Roman"/>
                          <a:cs typeface="Times New Roman"/>
                        </a:rPr>
                        <a:t>23000</a:t>
                      </a:r>
                      <a:endParaRPr sz="1100">
                        <a:latin typeface="Times New Roman"/>
                        <a:cs typeface="Times New Roman"/>
                      </a:endParaRPr>
                    </a:p>
                  </a:txBody>
                  <a:tcPr marL="0" marR="0" marT="0" marB="0">
                    <a:solidFill>
                      <a:srgbClr val="FFFFFF"/>
                    </a:solidFill>
                  </a:tcPr>
                </a:tc>
                <a:tc>
                  <a:txBody>
                    <a:bodyPr/>
                    <a:lstStyle/>
                    <a:p>
                      <a:pPr marR="62230" algn="r">
                        <a:lnSpc>
                          <a:spcPct val="100000"/>
                        </a:lnSpc>
                      </a:pPr>
                      <a:r>
                        <a:rPr sz="1100" dirty="0">
                          <a:solidFill>
                            <a:srgbClr val="231F20"/>
                          </a:solidFill>
                          <a:latin typeface="Times New Roman"/>
                          <a:cs typeface="Times New Roman"/>
                        </a:rPr>
                        <a:t>1</a:t>
                      </a:r>
                      <a:endParaRPr sz="1100">
                        <a:latin typeface="Times New Roman"/>
                        <a:cs typeface="Times New Roman"/>
                      </a:endParaRPr>
                    </a:p>
                  </a:txBody>
                  <a:tcPr marL="0" marR="0" marT="0" marB="0">
                    <a:solidFill>
                      <a:srgbClr val="FFFFFF"/>
                    </a:solidFill>
                  </a:tcPr>
                </a:tc>
                <a:tc>
                  <a:txBody>
                    <a:bodyPr/>
                    <a:lstStyle/>
                    <a:p>
                      <a:pPr marL="129539">
                        <a:lnSpc>
                          <a:spcPct val="100000"/>
                        </a:lnSpc>
                      </a:pPr>
                      <a:r>
                        <a:rPr sz="1100" spc="-5" dirty="0">
                          <a:solidFill>
                            <a:srgbClr val="231F20"/>
                          </a:solidFill>
                          <a:latin typeface="Times New Roman"/>
                          <a:cs typeface="Times New Roman"/>
                        </a:rPr>
                        <a:t>99.999</a:t>
                      </a:r>
                      <a:endParaRPr sz="1100">
                        <a:latin typeface="Times New Roman"/>
                        <a:cs typeface="Times New Roman"/>
                      </a:endParaRPr>
                    </a:p>
                  </a:txBody>
                  <a:tcPr marL="0" marR="0" marT="0" marB="0">
                    <a:solidFill>
                      <a:srgbClr val="FFFFFF"/>
                    </a:solidFill>
                  </a:tcPr>
                </a:tc>
                <a:tc>
                  <a:txBody>
                    <a:bodyPr/>
                    <a:lstStyle/>
                    <a:p>
                      <a:pPr marL="76200">
                        <a:lnSpc>
                          <a:spcPct val="100000"/>
                        </a:lnSpc>
                      </a:pPr>
                      <a:r>
                        <a:rPr sz="1100" dirty="0">
                          <a:solidFill>
                            <a:srgbClr val="231F20"/>
                          </a:solidFill>
                          <a:latin typeface="Times New Roman"/>
                          <a:cs typeface="Times New Roman"/>
                        </a:rPr>
                        <a:t>9 </a:t>
                      </a:r>
                      <a:r>
                        <a:rPr sz="1100" spc="-5" dirty="0">
                          <a:solidFill>
                            <a:srgbClr val="231F20"/>
                          </a:solidFill>
                          <a:latin typeface="Times New Roman"/>
                          <a:cs typeface="Times New Roman"/>
                        </a:rPr>
                        <a:t>(1s</a:t>
                      </a:r>
                      <a:r>
                        <a:rPr sz="1100" spc="-15" dirty="0">
                          <a:solidFill>
                            <a:srgbClr val="231F20"/>
                          </a:solidFill>
                          <a:latin typeface="Times New Roman"/>
                          <a:cs typeface="Times New Roman"/>
                        </a:rPr>
                        <a:t>t</a:t>
                      </a:r>
                      <a:r>
                        <a:rPr sz="1100" dirty="0">
                          <a:solidFill>
                            <a:srgbClr val="231F20"/>
                          </a:solidFill>
                          <a:latin typeface="Times New Roman"/>
                          <a:cs typeface="Times New Roman"/>
                        </a:rPr>
                        <a:t>)</a:t>
                      </a:r>
                      <a:endParaRPr sz="1100">
                        <a:latin typeface="Times New Roman"/>
                        <a:cs typeface="Times New Roman"/>
                      </a:endParaRPr>
                    </a:p>
                  </a:txBody>
                  <a:tcPr marL="0" marR="0" marT="0" marB="0">
                    <a:solidFill>
                      <a:srgbClr val="FFFFFF"/>
                    </a:solidFill>
                  </a:tcPr>
                </a:tc>
                <a:tc>
                  <a:txBody>
                    <a:bodyPr/>
                    <a:lstStyle/>
                    <a:p>
                      <a:pPr marL="13970" algn="ctr">
                        <a:lnSpc>
                          <a:spcPct val="100000"/>
                        </a:lnSpc>
                      </a:pPr>
                      <a:r>
                        <a:rPr sz="1100" spc="5" dirty="0">
                          <a:solidFill>
                            <a:srgbClr val="231F20"/>
                          </a:solidFill>
                          <a:latin typeface="Times New Roman"/>
                          <a:cs typeface="Times New Roman"/>
                        </a:rPr>
                        <a:t>1.</a:t>
                      </a:r>
                      <a:r>
                        <a:rPr sz="1100" spc="10" dirty="0">
                          <a:solidFill>
                            <a:srgbClr val="231F20"/>
                          </a:solidFill>
                          <a:latin typeface="Times New Roman"/>
                          <a:cs typeface="Times New Roman"/>
                        </a:rPr>
                        <a:t>0</a:t>
                      </a:r>
                      <a:r>
                        <a:rPr sz="1100" dirty="0">
                          <a:solidFill>
                            <a:srgbClr val="231F20"/>
                          </a:solidFill>
                          <a:latin typeface="Times New Roman"/>
                          <a:cs typeface="Times New Roman"/>
                        </a:rPr>
                        <a:t>0</a:t>
                      </a:r>
                      <a:endParaRPr sz="1100">
                        <a:latin typeface="Times New Roman"/>
                        <a:cs typeface="Times New Roman"/>
                      </a:endParaRPr>
                    </a:p>
                  </a:txBody>
                  <a:tcPr marL="0" marR="0" marT="0" marB="0">
                    <a:solidFill>
                      <a:srgbClr val="FFFFFF"/>
                    </a:solidFill>
                  </a:tcPr>
                </a:tc>
                <a:tc>
                  <a:txBody>
                    <a:bodyPr/>
                    <a:lstStyle/>
                    <a:p>
                      <a:pPr marL="459740">
                        <a:lnSpc>
                          <a:spcPct val="100000"/>
                        </a:lnSpc>
                      </a:pPr>
                      <a:r>
                        <a:rPr sz="1100" spc="-5" dirty="0">
                          <a:solidFill>
                            <a:srgbClr val="231F20"/>
                          </a:solidFill>
                          <a:latin typeface="Times New Roman"/>
                          <a:cs typeface="Times New Roman"/>
                        </a:rPr>
                        <a:t>9.2</a:t>
                      </a:r>
                      <a:endParaRPr sz="1100">
                        <a:latin typeface="Times New Roman"/>
                        <a:cs typeface="Times New Roman"/>
                      </a:endParaRPr>
                    </a:p>
                  </a:txBody>
                  <a:tcPr marL="0" marR="0" marT="0" marB="0">
                    <a:solidFill>
                      <a:srgbClr val="FFFFFF"/>
                    </a:solidFill>
                  </a:tcPr>
                </a:tc>
              </a:tr>
              <a:tr h="335280">
                <a:tc>
                  <a:txBody>
                    <a:bodyPr/>
                    <a:lstStyle/>
                    <a:p>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75565">
                        <a:lnSpc>
                          <a:spcPct val="100000"/>
                        </a:lnSpc>
                      </a:pPr>
                      <a:r>
                        <a:rPr sz="1100" spc="-15" dirty="0">
                          <a:solidFill>
                            <a:srgbClr val="231F20"/>
                          </a:solidFill>
                          <a:latin typeface="Times New Roman"/>
                          <a:cs typeface="Times New Roman"/>
                        </a:rPr>
                        <a:t>R</a:t>
                      </a:r>
                      <a:r>
                        <a:rPr sz="1100" dirty="0">
                          <a:solidFill>
                            <a:srgbClr val="231F20"/>
                          </a:solidFill>
                          <a:latin typeface="Times New Roman"/>
                          <a:cs typeface="Times New Roman"/>
                        </a:rPr>
                        <a:t>G</a:t>
                      </a:r>
                      <a:r>
                        <a:rPr sz="1100" spc="-5" dirty="0">
                          <a:solidFill>
                            <a:srgbClr val="231F20"/>
                          </a:solidFill>
                          <a:latin typeface="Times New Roman"/>
                          <a:cs typeface="Times New Roman"/>
                        </a:rPr>
                        <a:t> </a:t>
                      </a:r>
                      <a:r>
                        <a:rPr sz="1100" spc="-25" dirty="0">
                          <a:solidFill>
                            <a:srgbClr val="231F20"/>
                          </a:solidFill>
                          <a:latin typeface="Times New Roman"/>
                          <a:cs typeface="Times New Roman"/>
                        </a:rPr>
                        <a:t>(</a:t>
                      </a:r>
                      <a:r>
                        <a:rPr sz="1100" spc="-5" dirty="0">
                          <a:solidFill>
                            <a:srgbClr val="231F20"/>
                          </a:solidFill>
                          <a:latin typeface="Times New Roman"/>
                          <a:cs typeface="Times New Roman"/>
                        </a:rPr>
                        <a:t>Sch</a:t>
                      </a:r>
                      <a:r>
                        <a:rPr sz="1100" spc="-25" dirty="0">
                          <a:solidFill>
                            <a:srgbClr val="231F20"/>
                          </a:solidFill>
                          <a:latin typeface="Times New Roman"/>
                          <a:cs typeface="Times New Roman"/>
                        </a:rPr>
                        <a:t>m</a:t>
                      </a:r>
                      <a:r>
                        <a:rPr sz="1100" spc="-10" dirty="0">
                          <a:solidFill>
                            <a:srgbClr val="231F20"/>
                          </a:solidFill>
                          <a:latin typeface="Times New Roman"/>
                          <a:cs typeface="Times New Roman"/>
                        </a:rPr>
                        <a:t>i</a:t>
                      </a:r>
                      <a:r>
                        <a:rPr sz="1100" spc="-5" dirty="0">
                          <a:solidFill>
                            <a:srgbClr val="231F20"/>
                          </a:solidFill>
                          <a:latin typeface="Times New Roman"/>
                          <a:cs typeface="Times New Roman"/>
                        </a:rPr>
                        <a:t>dhube</a:t>
                      </a:r>
                      <a:r>
                        <a:rPr sz="1100" dirty="0">
                          <a:solidFill>
                            <a:srgbClr val="231F20"/>
                          </a:solidFill>
                          <a:latin typeface="Times New Roman"/>
                          <a:cs typeface="Times New Roman"/>
                        </a:rPr>
                        <a:t>r</a:t>
                      </a:r>
                      <a:r>
                        <a:rPr sz="1100" spc="-90" dirty="0">
                          <a:solidFill>
                            <a:srgbClr val="231F20"/>
                          </a:solidFill>
                          <a:latin typeface="Times New Roman"/>
                          <a:cs typeface="Times New Roman"/>
                        </a:rPr>
                        <a:t> </a:t>
                      </a:r>
                      <a:r>
                        <a:rPr sz="1100" dirty="0">
                          <a:solidFill>
                            <a:srgbClr val="231F20"/>
                          </a:solidFill>
                          <a:latin typeface="Times New Roman"/>
                          <a:cs typeface="Times New Roman"/>
                        </a:rPr>
                        <a:t>&amp;</a:t>
                      </a:r>
                      <a:r>
                        <a:rPr sz="1100" spc="-35" dirty="0">
                          <a:solidFill>
                            <a:srgbClr val="231F20"/>
                          </a:solidFill>
                          <a:latin typeface="Times New Roman"/>
                          <a:cs typeface="Times New Roman"/>
                        </a:rPr>
                        <a:t> </a:t>
                      </a:r>
                      <a:r>
                        <a:rPr sz="1100" dirty="0">
                          <a:solidFill>
                            <a:srgbClr val="231F20"/>
                          </a:solidFill>
                          <a:latin typeface="Times New Roman"/>
                          <a:cs typeface="Times New Roman"/>
                        </a:rPr>
                        <a:t>Ho</a:t>
                      </a:r>
                      <a:r>
                        <a:rPr sz="1100" spc="-10" dirty="0">
                          <a:solidFill>
                            <a:srgbClr val="231F20"/>
                          </a:solidFill>
                          <a:latin typeface="Times New Roman"/>
                          <a:cs typeface="Times New Roman"/>
                        </a:rPr>
                        <a:t>c</a:t>
                      </a:r>
                      <a:r>
                        <a:rPr sz="1100" dirty="0">
                          <a:solidFill>
                            <a:srgbClr val="231F20"/>
                          </a:solidFill>
                          <a:latin typeface="Times New Roman"/>
                          <a:cs typeface="Times New Roman"/>
                        </a:rPr>
                        <a:t>h</a:t>
                      </a:r>
                      <a:r>
                        <a:rPr sz="1100" spc="-10" dirty="0">
                          <a:solidFill>
                            <a:srgbClr val="231F20"/>
                          </a:solidFill>
                          <a:latin typeface="Times New Roman"/>
                          <a:cs typeface="Times New Roman"/>
                        </a:rPr>
                        <a:t>r</a:t>
                      </a:r>
                      <a:r>
                        <a:rPr sz="1100" spc="-15" dirty="0">
                          <a:solidFill>
                            <a:srgbClr val="231F20"/>
                          </a:solidFill>
                          <a:latin typeface="Times New Roman"/>
                          <a:cs typeface="Times New Roman"/>
                        </a:rPr>
                        <a:t>e</a:t>
                      </a:r>
                      <a:r>
                        <a:rPr sz="1100" spc="-10" dirty="0">
                          <a:solidFill>
                            <a:srgbClr val="231F20"/>
                          </a:solidFill>
                          <a:latin typeface="Times New Roman"/>
                          <a:cs typeface="Times New Roman"/>
                        </a:rPr>
                        <a:t>ite</a:t>
                      </a:r>
                      <a:r>
                        <a:rPr sz="1100" dirty="0">
                          <a:solidFill>
                            <a:srgbClr val="231F20"/>
                          </a:solidFill>
                          <a:latin typeface="Times New Roman"/>
                          <a:cs typeface="Times New Roman"/>
                        </a:rPr>
                        <a:t>r</a:t>
                      </a:r>
                      <a:r>
                        <a:rPr sz="1100" spc="-55" dirty="0">
                          <a:solidFill>
                            <a:srgbClr val="231F20"/>
                          </a:solidFill>
                          <a:latin typeface="Times New Roman"/>
                          <a:cs typeface="Times New Roman"/>
                        </a:rPr>
                        <a:t> </a:t>
                      </a:r>
                      <a:r>
                        <a:rPr sz="1100" spc="-5" dirty="0">
                          <a:solidFill>
                            <a:srgbClr val="231F20"/>
                          </a:solidFill>
                          <a:latin typeface="Times New Roman"/>
                          <a:cs typeface="Times New Roman"/>
                        </a:rPr>
                        <a:t>’96)</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410845">
                        <a:lnSpc>
                          <a:spcPct val="100000"/>
                        </a:lnSpc>
                      </a:pPr>
                      <a:r>
                        <a:rPr sz="1100" spc="-5" dirty="0">
                          <a:solidFill>
                            <a:srgbClr val="231F20"/>
                          </a:solidFill>
                          <a:latin typeface="Times New Roman"/>
                          <a:cs typeface="Times New Roman"/>
                        </a:rPr>
                        <a:t>182</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R="62865" algn="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4445" algn="ct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74295">
                        <a:lnSpc>
                          <a:spcPct val="100000"/>
                        </a:lnSpc>
                      </a:pPr>
                      <a:r>
                        <a:rPr sz="1100" dirty="0">
                          <a:solidFill>
                            <a:srgbClr val="231F20"/>
                          </a:solidFill>
                          <a:latin typeface="Times New Roman"/>
                          <a:cs typeface="Times New Roman"/>
                        </a:rPr>
                        <a:t>1</a:t>
                      </a:r>
                      <a:r>
                        <a:rPr sz="1100" spc="5" dirty="0">
                          <a:solidFill>
                            <a:srgbClr val="231F20"/>
                          </a:solidFill>
                          <a:latin typeface="Times New Roman"/>
                          <a:cs typeface="Times New Roman"/>
                        </a:rPr>
                        <a:t> </a:t>
                      </a:r>
                      <a:r>
                        <a:rPr sz="1100" spc="-5" dirty="0">
                          <a:solidFill>
                            <a:srgbClr val="231F20"/>
                          </a:solidFill>
                          <a:latin typeface="Times New Roman"/>
                          <a:cs typeface="Times New Roman"/>
                        </a:rPr>
                        <a:t>(</a:t>
                      </a:r>
                      <a:r>
                        <a:rPr sz="1100" spc="-20" dirty="0">
                          <a:solidFill>
                            <a:srgbClr val="231F20"/>
                          </a:solidFill>
                          <a:latin typeface="Times New Roman"/>
                          <a:cs typeface="Times New Roman"/>
                        </a:rPr>
                        <a:t>A</a:t>
                      </a:r>
                      <a:r>
                        <a:rPr sz="1100" dirty="0">
                          <a:solidFill>
                            <a:srgbClr val="231F20"/>
                          </a:solidFill>
                          <a:latin typeface="Times New Roman"/>
                          <a:cs typeface="Times New Roman"/>
                        </a:rPr>
                        <a:t>1)</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12700" algn="ct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R="205104" algn="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4318">
                      <a:solidFill>
                        <a:srgbClr val="221E1F"/>
                      </a:solidFill>
                      <a:prstDash val="solid"/>
                    </a:lnB>
                    <a:solidFill>
                      <a:srgbClr val="FFFFFF"/>
                    </a:solidFill>
                  </a:tcPr>
                </a:tc>
              </a:tr>
              <a:tr h="167640">
                <a:tc>
                  <a:txBody>
                    <a:bodyPr/>
                    <a:lstStyle/>
                    <a:p>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75565">
                        <a:lnSpc>
                          <a:spcPct val="100000"/>
                        </a:lnSpc>
                      </a:pPr>
                      <a:r>
                        <a:rPr sz="1100" dirty="0">
                          <a:solidFill>
                            <a:srgbClr val="231F20"/>
                          </a:solidFill>
                          <a:latin typeface="Times New Roman"/>
                          <a:cs typeface="Times New Roman"/>
                        </a:rPr>
                        <a:t>Q</a:t>
                      </a:r>
                      <a:r>
                        <a:rPr sz="1100" spc="-30" dirty="0">
                          <a:solidFill>
                            <a:srgbClr val="231F20"/>
                          </a:solidFill>
                          <a:latin typeface="Times New Roman"/>
                          <a:cs typeface="Times New Roman"/>
                        </a:rPr>
                        <a:t>K</a:t>
                      </a:r>
                      <a:r>
                        <a:rPr sz="1100" dirty="0">
                          <a:solidFill>
                            <a:srgbClr val="231F20"/>
                          </a:solidFill>
                          <a:latin typeface="Times New Roman"/>
                          <a:cs typeface="Times New Roman"/>
                        </a:rPr>
                        <a:t>A</a:t>
                      </a:r>
                      <a:r>
                        <a:rPr sz="1100" spc="-10" dirty="0">
                          <a:solidFill>
                            <a:srgbClr val="231F20"/>
                          </a:solidFill>
                          <a:latin typeface="Times New Roman"/>
                          <a:cs typeface="Times New Roman"/>
                        </a:rPr>
                        <a:t>A</a:t>
                      </a:r>
                      <a:r>
                        <a:rPr sz="1100" dirty="0">
                          <a:solidFill>
                            <a:srgbClr val="231F20"/>
                          </a:solidFill>
                          <a:latin typeface="Times New Roman"/>
                          <a:cs typeface="Times New Roman"/>
                        </a:rPr>
                        <a:t>R</a:t>
                      </a:r>
                      <a:r>
                        <a:rPr sz="1100" spc="-25" dirty="0">
                          <a:solidFill>
                            <a:srgbClr val="231F20"/>
                          </a:solidFill>
                          <a:latin typeface="Times New Roman"/>
                          <a:cs typeface="Times New Roman"/>
                        </a:rPr>
                        <a:t>M</a:t>
                      </a:r>
                      <a:r>
                        <a:rPr sz="1100" dirty="0">
                          <a:solidFill>
                            <a:srgbClr val="231F20"/>
                          </a:solidFill>
                          <a:latin typeface="Times New Roman"/>
                          <a:cs typeface="Times New Roman"/>
                        </a:rPr>
                        <a:t>A</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411480">
                        <a:lnSpc>
                          <a:spcPct val="100000"/>
                        </a:lnSpc>
                      </a:pPr>
                      <a:r>
                        <a:rPr sz="1100" spc="-5" dirty="0">
                          <a:solidFill>
                            <a:srgbClr val="231F20"/>
                          </a:solidFill>
                          <a:latin typeface="Times New Roman"/>
                          <a:cs typeface="Times New Roman"/>
                        </a:rPr>
                        <a:t>700</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R="62230" algn="r">
                        <a:lnSpc>
                          <a:spcPct val="100000"/>
                        </a:lnSpc>
                      </a:pPr>
                      <a:r>
                        <a:rPr sz="1100" dirty="0">
                          <a:solidFill>
                            <a:srgbClr val="231F20"/>
                          </a:solidFill>
                          <a:latin typeface="Times New Roman"/>
                          <a:cs typeface="Times New Roman"/>
                        </a:rPr>
                        <a:t>3</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131445">
                        <a:lnSpc>
                          <a:spcPct val="100000"/>
                        </a:lnSpc>
                      </a:pPr>
                      <a:r>
                        <a:rPr sz="1100" spc="-5" dirty="0">
                          <a:solidFill>
                            <a:srgbClr val="231F20"/>
                          </a:solidFill>
                          <a:latin typeface="Times New Roman"/>
                          <a:cs typeface="Times New Roman"/>
                        </a:rPr>
                        <a:t>99.995</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76200">
                        <a:lnSpc>
                          <a:spcPct val="100000"/>
                        </a:lnSpc>
                      </a:pPr>
                      <a:r>
                        <a:rPr sz="1100" spc="-5" dirty="0">
                          <a:solidFill>
                            <a:srgbClr val="231F20"/>
                          </a:solidFill>
                          <a:latin typeface="Times New Roman"/>
                          <a:cs typeface="Times New Roman"/>
                        </a:rPr>
                        <a:t>29.8</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13970" algn="ctr">
                        <a:lnSpc>
                          <a:spcPct val="100000"/>
                        </a:lnSpc>
                      </a:pPr>
                      <a:r>
                        <a:rPr sz="1100" spc="5" dirty="0">
                          <a:solidFill>
                            <a:srgbClr val="231F20"/>
                          </a:solidFill>
                          <a:latin typeface="Times New Roman"/>
                          <a:cs typeface="Times New Roman"/>
                        </a:rPr>
                        <a:t>1.</a:t>
                      </a:r>
                      <a:r>
                        <a:rPr sz="1100" spc="10" dirty="0">
                          <a:solidFill>
                            <a:srgbClr val="231F20"/>
                          </a:solidFill>
                          <a:latin typeface="Times New Roman"/>
                          <a:cs typeface="Times New Roman"/>
                        </a:rPr>
                        <a:t>0</a:t>
                      </a:r>
                      <a:r>
                        <a:rPr sz="1100" dirty="0">
                          <a:solidFill>
                            <a:srgbClr val="231F20"/>
                          </a:solidFill>
                          <a:latin typeface="Times New Roman"/>
                          <a:cs typeface="Times New Roman"/>
                        </a:rPr>
                        <a:t>0</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R="202565" algn="r">
                        <a:lnSpc>
                          <a:spcPct val="100000"/>
                        </a:lnSpc>
                      </a:pPr>
                      <a:r>
                        <a:rPr sz="1100" dirty="0">
                          <a:solidFill>
                            <a:srgbClr val="231F20"/>
                          </a:solidFill>
                          <a:latin typeface="Times New Roman"/>
                          <a:cs typeface="Times New Roman"/>
                        </a:rPr>
                        <a:t>6</a:t>
                      </a:r>
                      <a:endParaRPr sz="1100">
                        <a:latin typeface="Times New Roman"/>
                        <a:cs typeface="Times New Roman"/>
                      </a:endParaRPr>
                    </a:p>
                  </a:txBody>
                  <a:tcPr marL="0" marR="0" marT="0" marB="0">
                    <a:lnT w="4318">
                      <a:solidFill>
                        <a:srgbClr val="221E1F"/>
                      </a:solidFill>
                      <a:prstDash val="solid"/>
                    </a:lnT>
                    <a:solidFill>
                      <a:srgbClr val="FFFFFF"/>
                    </a:solidFill>
                  </a:tcPr>
                </a:tc>
              </a:tr>
              <a:tr h="335280">
                <a:tc>
                  <a:txBody>
                    <a:bodyPr/>
                    <a:lstStyle/>
                    <a:p>
                      <a:pPr marL="313055">
                        <a:lnSpc>
                          <a:spcPct val="100000"/>
                        </a:lnSpc>
                      </a:pPr>
                      <a:r>
                        <a:rPr sz="1100" dirty="0">
                          <a:solidFill>
                            <a:srgbClr val="231F20"/>
                          </a:solidFill>
                          <a:latin typeface="Times New Roman"/>
                          <a:cs typeface="Times New Roman"/>
                        </a:rPr>
                        <a:t>G</a:t>
                      </a:r>
                      <a:r>
                        <a:rPr sz="1100" spc="-10" dirty="0">
                          <a:solidFill>
                            <a:srgbClr val="231F20"/>
                          </a:solidFill>
                          <a:latin typeface="Times New Roman"/>
                          <a:cs typeface="Times New Roman"/>
                        </a:rPr>
                        <a:t>r</a:t>
                      </a:r>
                      <a:r>
                        <a:rPr sz="1100" spc="-5" dirty="0">
                          <a:solidFill>
                            <a:srgbClr val="231F20"/>
                          </a:solidFill>
                          <a:latin typeface="Times New Roman"/>
                          <a:cs typeface="Times New Roman"/>
                        </a:rPr>
                        <a:t>a</a:t>
                      </a:r>
                      <a:r>
                        <a:rPr sz="1100" spc="-25" dirty="0">
                          <a:solidFill>
                            <a:srgbClr val="231F20"/>
                          </a:solidFill>
                          <a:latin typeface="Times New Roman"/>
                          <a:cs typeface="Times New Roman"/>
                        </a:rPr>
                        <a:t>mm</a:t>
                      </a:r>
                      <a:r>
                        <a:rPr sz="1100" spc="-5" dirty="0">
                          <a:solidFill>
                            <a:srgbClr val="231F20"/>
                          </a:solidFill>
                          <a:latin typeface="Times New Roman"/>
                          <a:cs typeface="Times New Roman"/>
                        </a:rPr>
                        <a:t>a</a:t>
                      </a:r>
                      <a:r>
                        <a:rPr sz="1100" dirty="0">
                          <a:solidFill>
                            <a:srgbClr val="231F20"/>
                          </a:solidFill>
                          <a:latin typeface="Times New Roman"/>
                          <a:cs typeface="Times New Roman"/>
                        </a:rPr>
                        <a:t>r</a:t>
                      </a:r>
                      <a:r>
                        <a:rPr sz="1100" spc="-60" dirty="0">
                          <a:solidFill>
                            <a:srgbClr val="231F20"/>
                          </a:solidFill>
                          <a:latin typeface="Times New Roman"/>
                          <a:cs typeface="Times New Roman"/>
                        </a:rPr>
                        <a:t> </a:t>
                      </a:r>
                      <a:r>
                        <a:rPr sz="1100" dirty="0">
                          <a:solidFill>
                            <a:srgbClr val="231F20"/>
                          </a:solidFill>
                          <a:latin typeface="Times New Roman"/>
                          <a:cs typeface="Times New Roman"/>
                        </a:rPr>
                        <a:t>2</a:t>
                      </a:r>
                      <a:endParaRPr sz="1100">
                        <a:latin typeface="Times New Roman"/>
                        <a:cs typeface="Times New Roman"/>
                      </a:endParaRPr>
                    </a:p>
                  </a:txBody>
                  <a:tcPr marL="0" marR="0" marT="0" marB="0">
                    <a:solidFill>
                      <a:srgbClr val="FFFFFF"/>
                    </a:solidFill>
                  </a:tcPr>
                </a:tc>
                <a:tc>
                  <a:txBody>
                    <a:bodyPr/>
                    <a:lstStyle/>
                    <a:p>
                      <a:pPr marL="77470">
                        <a:lnSpc>
                          <a:spcPct val="100000"/>
                        </a:lnSpc>
                      </a:pPr>
                      <a:r>
                        <a:rPr sz="1100" spc="-15" dirty="0">
                          <a:solidFill>
                            <a:srgbClr val="231F20"/>
                          </a:solidFill>
                          <a:latin typeface="Times New Roman"/>
                          <a:cs typeface="Times New Roman"/>
                        </a:rPr>
                        <a:t>R</a:t>
                      </a:r>
                      <a:r>
                        <a:rPr sz="1100" spc="-10" dirty="0">
                          <a:solidFill>
                            <a:srgbClr val="231F20"/>
                          </a:solidFill>
                          <a:latin typeface="Times New Roman"/>
                          <a:cs typeface="Times New Roman"/>
                        </a:rPr>
                        <a:t>NN</a:t>
                      </a:r>
                      <a:endParaRPr sz="1100">
                        <a:latin typeface="Times New Roman"/>
                        <a:cs typeface="Times New Roman"/>
                      </a:endParaRPr>
                    </a:p>
                  </a:txBody>
                  <a:tcPr marL="0" marR="0" marT="0" marB="0">
                    <a:solidFill>
                      <a:srgbClr val="FFFFFF"/>
                    </a:solidFill>
                  </a:tcPr>
                </a:tc>
                <a:tc>
                  <a:txBody>
                    <a:bodyPr/>
                    <a:lstStyle/>
                    <a:p>
                      <a:pPr marL="257175">
                        <a:lnSpc>
                          <a:spcPct val="100000"/>
                        </a:lnSpc>
                      </a:pPr>
                      <a:r>
                        <a:rPr sz="1100" spc="-5" dirty="0">
                          <a:solidFill>
                            <a:srgbClr val="231F20"/>
                          </a:solidFill>
                          <a:latin typeface="Times New Roman"/>
                          <a:cs typeface="Times New Roman"/>
                        </a:rPr>
                        <a:t>77000</a:t>
                      </a:r>
                      <a:endParaRPr sz="1100">
                        <a:latin typeface="Times New Roman"/>
                        <a:cs typeface="Times New Roman"/>
                      </a:endParaRPr>
                    </a:p>
                  </a:txBody>
                  <a:tcPr marL="0" marR="0" marT="0" marB="0">
                    <a:solidFill>
                      <a:srgbClr val="FFFFFF"/>
                    </a:solidFill>
                  </a:tcPr>
                </a:tc>
                <a:tc>
                  <a:txBody>
                    <a:bodyPr/>
                    <a:lstStyle/>
                    <a:p>
                      <a:pPr marR="62230" algn="r">
                        <a:lnSpc>
                          <a:spcPct val="100000"/>
                        </a:lnSpc>
                      </a:pPr>
                      <a:r>
                        <a:rPr sz="1100" dirty="0">
                          <a:solidFill>
                            <a:srgbClr val="231F20"/>
                          </a:solidFill>
                          <a:latin typeface="Times New Roman"/>
                          <a:cs typeface="Times New Roman"/>
                        </a:rPr>
                        <a:t>5</a:t>
                      </a:r>
                      <a:endParaRPr sz="1100">
                        <a:latin typeface="Times New Roman"/>
                        <a:cs typeface="Times New Roman"/>
                      </a:endParaRPr>
                    </a:p>
                  </a:txBody>
                  <a:tcPr marL="0" marR="0" marT="0" marB="0">
                    <a:solidFill>
                      <a:srgbClr val="FFFFFF"/>
                    </a:solidFill>
                  </a:tcPr>
                </a:tc>
                <a:tc>
                  <a:txBody>
                    <a:bodyPr/>
                    <a:lstStyle/>
                    <a:p>
                      <a:pPr marL="131445">
                        <a:lnSpc>
                          <a:spcPct val="100000"/>
                        </a:lnSpc>
                      </a:pPr>
                      <a:r>
                        <a:rPr sz="1100" spc="-5" dirty="0">
                          <a:solidFill>
                            <a:srgbClr val="231F20"/>
                          </a:solidFill>
                          <a:latin typeface="Times New Roman"/>
                          <a:cs typeface="Times New Roman"/>
                        </a:rPr>
                        <a:t>99.992</a:t>
                      </a:r>
                      <a:endParaRPr sz="1100">
                        <a:latin typeface="Times New Roman"/>
                        <a:cs typeface="Times New Roman"/>
                      </a:endParaRPr>
                    </a:p>
                  </a:txBody>
                  <a:tcPr marL="0" marR="0" marT="0" marB="0">
                    <a:solidFill>
                      <a:srgbClr val="FFFFFF"/>
                    </a:solidFill>
                  </a:tcPr>
                </a:tc>
                <a:tc>
                  <a:txBody>
                    <a:bodyPr/>
                    <a:lstStyle/>
                    <a:p>
                      <a:pPr marL="75565">
                        <a:lnSpc>
                          <a:spcPct val="100000"/>
                        </a:lnSpc>
                      </a:pPr>
                      <a:r>
                        <a:rPr sz="1100" dirty="0">
                          <a:solidFill>
                            <a:srgbClr val="231F20"/>
                          </a:solidFill>
                          <a:latin typeface="Times New Roman"/>
                          <a:cs typeface="Times New Roman"/>
                        </a:rPr>
                        <a:t>9 </a:t>
                      </a:r>
                      <a:r>
                        <a:rPr sz="1100" spc="-5" dirty="0">
                          <a:solidFill>
                            <a:srgbClr val="231F20"/>
                          </a:solidFill>
                          <a:latin typeface="Times New Roman"/>
                          <a:cs typeface="Times New Roman"/>
                        </a:rPr>
                        <a:t>(2nd)</a:t>
                      </a:r>
                      <a:endParaRPr sz="1100">
                        <a:latin typeface="Times New Roman"/>
                        <a:cs typeface="Times New Roman"/>
                      </a:endParaRPr>
                    </a:p>
                  </a:txBody>
                  <a:tcPr marL="0" marR="0" marT="0" marB="0">
                    <a:solidFill>
                      <a:srgbClr val="FFFFFF"/>
                    </a:solidFill>
                  </a:tcPr>
                </a:tc>
                <a:tc>
                  <a:txBody>
                    <a:bodyPr/>
                    <a:lstStyle/>
                    <a:p>
                      <a:pPr marL="13970" algn="ctr">
                        <a:lnSpc>
                          <a:spcPct val="100000"/>
                        </a:lnSpc>
                      </a:pPr>
                      <a:r>
                        <a:rPr sz="1100" spc="5" dirty="0">
                          <a:solidFill>
                            <a:srgbClr val="231F20"/>
                          </a:solidFill>
                          <a:latin typeface="Times New Roman"/>
                          <a:cs typeface="Times New Roman"/>
                        </a:rPr>
                        <a:t>1.</a:t>
                      </a:r>
                      <a:r>
                        <a:rPr sz="1100" spc="10" dirty="0">
                          <a:solidFill>
                            <a:srgbClr val="231F20"/>
                          </a:solidFill>
                          <a:latin typeface="Times New Roman"/>
                          <a:cs typeface="Times New Roman"/>
                        </a:rPr>
                        <a:t>0</a:t>
                      </a:r>
                      <a:r>
                        <a:rPr sz="1100" dirty="0">
                          <a:solidFill>
                            <a:srgbClr val="231F20"/>
                          </a:solidFill>
                          <a:latin typeface="Times New Roman"/>
                          <a:cs typeface="Times New Roman"/>
                        </a:rPr>
                        <a:t>0</a:t>
                      </a:r>
                      <a:endParaRPr sz="1100">
                        <a:latin typeface="Times New Roman"/>
                        <a:cs typeface="Times New Roman"/>
                      </a:endParaRPr>
                    </a:p>
                  </a:txBody>
                  <a:tcPr marL="0" marR="0" marT="0" marB="0">
                    <a:solidFill>
                      <a:srgbClr val="FFFFFF"/>
                    </a:solidFill>
                  </a:tcPr>
                </a:tc>
                <a:tc>
                  <a:txBody>
                    <a:bodyPr/>
                    <a:lstStyle/>
                    <a:p>
                      <a:pPr marL="459740">
                        <a:lnSpc>
                          <a:spcPct val="100000"/>
                        </a:lnSpc>
                      </a:pPr>
                      <a:r>
                        <a:rPr sz="1100" spc="-5" dirty="0">
                          <a:solidFill>
                            <a:srgbClr val="231F20"/>
                          </a:solidFill>
                          <a:latin typeface="Times New Roman"/>
                          <a:cs typeface="Times New Roman"/>
                        </a:rPr>
                        <a:t>9.9</a:t>
                      </a:r>
                      <a:endParaRPr sz="1100">
                        <a:latin typeface="Times New Roman"/>
                        <a:cs typeface="Times New Roman"/>
                      </a:endParaRPr>
                    </a:p>
                  </a:txBody>
                  <a:tcPr marL="0" marR="0" marT="0" marB="0">
                    <a:solidFill>
                      <a:srgbClr val="FFFFFF"/>
                    </a:solidFill>
                  </a:tcPr>
                </a:tc>
              </a:tr>
              <a:tr h="188822">
                <a:tc>
                  <a:txBody>
                    <a:bodyPr/>
                    <a:lstStyle/>
                    <a:p>
                      <a:endParaRPr sz="1100">
                        <a:latin typeface="Times New Roman"/>
                        <a:cs typeface="Times New Roman"/>
                      </a:endParaRPr>
                    </a:p>
                  </a:txBody>
                  <a:tcPr marL="0" marR="0" marT="0" marB="0">
                    <a:lnB w="5080">
                      <a:solidFill>
                        <a:srgbClr val="221E1F"/>
                      </a:solidFill>
                      <a:prstDash val="solid"/>
                    </a:lnB>
                    <a:solidFill>
                      <a:srgbClr val="FFFFFF"/>
                    </a:solidFill>
                  </a:tcPr>
                </a:tc>
                <a:tc>
                  <a:txBody>
                    <a:bodyPr/>
                    <a:lstStyle/>
                    <a:p>
                      <a:pPr marL="75565">
                        <a:lnSpc>
                          <a:spcPct val="100000"/>
                        </a:lnSpc>
                      </a:pPr>
                      <a:r>
                        <a:rPr sz="1100" spc="-15" dirty="0">
                          <a:solidFill>
                            <a:srgbClr val="231F20"/>
                          </a:solidFill>
                          <a:latin typeface="Times New Roman"/>
                          <a:cs typeface="Times New Roman"/>
                        </a:rPr>
                        <a:t>R</a:t>
                      </a:r>
                      <a:r>
                        <a:rPr sz="1100" dirty="0">
                          <a:solidFill>
                            <a:srgbClr val="231F20"/>
                          </a:solidFill>
                          <a:latin typeface="Times New Roman"/>
                          <a:cs typeface="Times New Roman"/>
                        </a:rPr>
                        <a:t>G</a:t>
                      </a:r>
                      <a:endParaRPr sz="1100">
                        <a:latin typeface="Times New Roman"/>
                        <a:cs typeface="Times New Roman"/>
                      </a:endParaRPr>
                    </a:p>
                  </a:txBody>
                  <a:tcPr marL="0" marR="0" marT="0" marB="0">
                    <a:lnB w="5080">
                      <a:solidFill>
                        <a:srgbClr val="221E1F"/>
                      </a:solidFill>
                      <a:prstDash val="solid"/>
                    </a:lnB>
                    <a:solidFill>
                      <a:srgbClr val="FFFFFF"/>
                    </a:solidFill>
                  </a:tcPr>
                </a:tc>
                <a:tc>
                  <a:txBody>
                    <a:bodyPr/>
                    <a:lstStyle/>
                    <a:p>
                      <a:pPr marL="334010">
                        <a:lnSpc>
                          <a:spcPct val="100000"/>
                        </a:lnSpc>
                      </a:pPr>
                      <a:r>
                        <a:rPr sz="1100" spc="-5" dirty="0">
                          <a:solidFill>
                            <a:srgbClr val="231F20"/>
                          </a:solidFill>
                          <a:latin typeface="Times New Roman"/>
                          <a:cs typeface="Times New Roman"/>
                        </a:rPr>
                        <a:t>1511</a:t>
                      </a:r>
                      <a:endParaRPr sz="1100">
                        <a:latin typeface="Times New Roman"/>
                        <a:cs typeface="Times New Roman"/>
                      </a:endParaRPr>
                    </a:p>
                  </a:txBody>
                  <a:tcPr marL="0" marR="0" marT="0" marB="0">
                    <a:lnB w="5080">
                      <a:solidFill>
                        <a:srgbClr val="221E1F"/>
                      </a:solidFill>
                      <a:prstDash val="solid"/>
                    </a:lnB>
                    <a:solidFill>
                      <a:srgbClr val="FFFFFF"/>
                    </a:solidFill>
                  </a:tcPr>
                </a:tc>
                <a:tc>
                  <a:txBody>
                    <a:bodyPr/>
                    <a:lstStyle/>
                    <a:p>
                      <a:pPr marR="62865" algn="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5080">
                      <a:solidFill>
                        <a:srgbClr val="221E1F"/>
                      </a:solidFill>
                      <a:prstDash val="solid"/>
                    </a:lnB>
                    <a:solidFill>
                      <a:srgbClr val="FFFFFF"/>
                    </a:solidFill>
                  </a:tcPr>
                </a:tc>
                <a:tc>
                  <a:txBody>
                    <a:bodyPr/>
                    <a:lstStyle/>
                    <a:p>
                      <a:pPr marL="4445" algn="ct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5080">
                      <a:solidFill>
                        <a:srgbClr val="221E1F"/>
                      </a:solidFill>
                      <a:prstDash val="solid"/>
                    </a:lnB>
                    <a:solidFill>
                      <a:srgbClr val="FFFFFF"/>
                    </a:solidFill>
                  </a:tcPr>
                </a:tc>
                <a:tc>
                  <a:txBody>
                    <a:bodyPr/>
                    <a:lstStyle/>
                    <a:p>
                      <a:pPr marL="74295">
                        <a:lnSpc>
                          <a:spcPct val="100000"/>
                        </a:lnSpc>
                      </a:pPr>
                      <a:r>
                        <a:rPr sz="1100" dirty="0">
                          <a:solidFill>
                            <a:srgbClr val="231F20"/>
                          </a:solidFill>
                          <a:latin typeface="Times New Roman"/>
                          <a:cs typeface="Times New Roman"/>
                        </a:rPr>
                        <a:t>3</a:t>
                      </a:r>
                      <a:r>
                        <a:rPr sz="1100" spc="5" dirty="0">
                          <a:solidFill>
                            <a:srgbClr val="231F20"/>
                          </a:solidFill>
                          <a:latin typeface="Times New Roman"/>
                          <a:cs typeface="Times New Roman"/>
                        </a:rPr>
                        <a:t> </a:t>
                      </a:r>
                      <a:r>
                        <a:rPr sz="1100" spc="-5" dirty="0">
                          <a:solidFill>
                            <a:srgbClr val="231F20"/>
                          </a:solidFill>
                          <a:latin typeface="Times New Roman"/>
                          <a:cs typeface="Times New Roman"/>
                        </a:rPr>
                        <a:t>(</a:t>
                      </a:r>
                      <a:r>
                        <a:rPr sz="1100" spc="-20" dirty="0">
                          <a:solidFill>
                            <a:srgbClr val="231F20"/>
                          </a:solidFill>
                          <a:latin typeface="Times New Roman"/>
                          <a:cs typeface="Times New Roman"/>
                        </a:rPr>
                        <a:t>A</a:t>
                      </a:r>
                      <a:r>
                        <a:rPr sz="1100" dirty="0">
                          <a:solidFill>
                            <a:srgbClr val="231F20"/>
                          </a:solidFill>
                          <a:latin typeface="Times New Roman"/>
                          <a:cs typeface="Times New Roman"/>
                        </a:rPr>
                        <a:t>1)</a:t>
                      </a:r>
                      <a:endParaRPr sz="1100">
                        <a:latin typeface="Times New Roman"/>
                        <a:cs typeface="Times New Roman"/>
                      </a:endParaRPr>
                    </a:p>
                  </a:txBody>
                  <a:tcPr marL="0" marR="0" marT="0" marB="0">
                    <a:lnB w="5080">
                      <a:solidFill>
                        <a:srgbClr val="221E1F"/>
                      </a:solidFill>
                      <a:prstDash val="solid"/>
                    </a:lnB>
                    <a:solidFill>
                      <a:srgbClr val="FFFFFF"/>
                    </a:solidFill>
                  </a:tcPr>
                </a:tc>
                <a:tc>
                  <a:txBody>
                    <a:bodyPr/>
                    <a:lstStyle/>
                    <a:p>
                      <a:pPr marL="12700" algn="ct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5080">
                      <a:solidFill>
                        <a:srgbClr val="221E1F"/>
                      </a:solidFill>
                      <a:prstDash val="solid"/>
                    </a:lnB>
                    <a:solidFill>
                      <a:srgbClr val="FFFFFF"/>
                    </a:solidFill>
                  </a:tcPr>
                </a:tc>
                <a:tc>
                  <a:txBody>
                    <a:bodyPr/>
                    <a:lstStyle/>
                    <a:p>
                      <a:pPr marR="205104" algn="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5080">
                      <a:solidFill>
                        <a:srgbClr val="221E1F"/>
                      </a:solidFill>
                      <a:prstDash val="solid"/>
                    </a:lnB>
                    <a:solidFill>
                      <a:srgbClr val="FFFFFF"/>
                    </a:solidFill>
                  </a:tcPr>
                </a:tc>
              </a:tr>
              <a:tr h="167640">
                <a:tc>
                  <a:txBody>
                    <a:bodyPr/>
                    <a:lstStyle/>
                    <a:p>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75565">
                        <a:lnSpc>
                          <a:spcPct val="100000"/>
                        </a:lnSpc>
                      </a:pPr>
                      <a:r>
                        <a:rPr sz="1100" dirty="0">
                          <a:solidFill>
                            <a:srgbClr val="231F20"/>
                          </a:solidFill>
                          <a:latin typeface="Times New Roman"/>
                          <a:cs typeface="Times New Roman"/>
                        </a:rPr>
                        <a:t>Q</a:t>
                      </a:r>
                      <a:r>
                        <a:rPr sz="1100" spc="-30" dirty="0">
                          <a:solidFill>
                            <a:srgbClr val="231F20"/>
                          </a:solidFill>
                          <a:latin typeface="Times New Roman"/>
                          <a:cs typeface="Times New Roman"/>
                        </a:rPr>
                        <a:t>K</a:t>
                      </a:r>
                      <a:r>
                        <a:rPr sz="1100" dirty="0">
                          <a:solidFill>
                            <a:srgbClr val="231F20"/>
                          </a:solidFill>
                          <a:latin typeface="Times New Roman"/>
                          <a:cs typeface="Times New Roman"/>
                        </a:rPr>
                        <a:t>A</a:t>
                      </a:r>
                      <a:r>
                        <a:rPr sz="1100" spc="-10" dirty="0">
                          <a:solidFill>
                            <a:srgbClr val="231F20"/>
                          </a:solidFill>
                          <a:latin typeface="Times New Roman"/>
                          <a:cs typeface="Times New Roman"/>
                        </a:rPr>
                        <a:t>A</a:t>
                      </a:r>
                      <a:r>
                        <a:rPr sz="1100" spc="-5" dirty="0">
                          <a:solidFill>
                            <a:srgbClr val="231F20"/>
                          </a:solidFill>
                          <a:latin typeface="Times New Roman"/>
                          <a:cs typeface="Times New Roman"/>
                        </a:rPr>
                        <a:t>R</a:t>
                      </a:r>
                      <a:r>
                        <a:rPr sz="1100" spc="-25" dirty="0">
                          <a:solidFill>
                            <a:srgbClr val="231F20"/>
                          </a:solidFill>
                          <a:latin typeface="Times New Roman"/>
                          <a:cs typeface="Times New Roman"/>
                        </a:rPr>
                        <a:t>MA</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410209">
                        <a:lnSpc>
                          <a:spcPct val="100000"/>
                        </a:lnSpc>
                      </a:pPr>
                      <a:r>
                        <a:rPr sz="1100" spc="-5" dirty="0">
                          <a:solidFill>
                            <a:srgbClr val="231F20"/>
                          </a:solidFill>
                          <a:latin typeface="Times New Roman"/>
                          <a:cs typeface="Times New Roman"/>
                        </a:rPr>
                        <a:t>900</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316865">
                        <a:lnSpc>
                          <a:spcPct val="100000"/>
                        </a:lnSpc>
                      </a:pPr>
                      <a:r>
                        <a:rPr sz="1100" dirty="0">
                          <a:solidFill>
                            <a:srgbClr val="231F20"/>
                          </a:solidFill>
                          <a:latin typeface="Times New Roman"/>
                          <a:cs typeface="Times New Roman"/>
                        </a:rPr>
                        <a:t>1</a:t>
                      </a:r>
                      <a:r>
                        <a:rPr sz="1100" spc="-5" dirty="0">
                          <a:solidFill>
                            <a:srgbClr val="231F20"/>
                          </a:solidFill>
                          <a:latin typeface="Times New Roman"/>
                          <a:cs typeface="Times New Roman"/>
                        </a:rPr>
                        <a:t>343</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129539">
                        <a:lnSpc>
                          <a:spcPct val="100000"/>
                        </a:lnSpc>
                      </a:pPr>
                      <a:r>
                        <a:rPr sz="1100" spc="-5" dirty="0">
                          <a:solidFill>
                            <a:srgbClr val="231F20"/>
                          </a:solidFill>
                          <a:latin typeface="Times New Roman"/>
                          <a:cs typeface="Times New Roman"/>
                        </a:rPr>
                        <a:t>97.919</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74295">
                        <a:lnSpc>
                          <a:spcPct val="100000"/>
                        </a:lnSpc>
                      </a:pPr>
                      <a:r>
                        <a:rPr sz="1100" spc="-5" dirty="0">
                          <a:solidFill>
                            <a:srgbClr val="231F20"/>
                          </a:solidFill>
                          <a:latin typeface="Times New Roman"/>
                          <a:cs typeface="Times New Roman"/>
                        </a:rPr>
                        <a:t>25</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13970" algn="ctr">
                        <a:lnSpc>
                          <a:spcPct val="100000"/>
                        </a:lnSpc>
                      </a:pPr>
                      <a:r>
                        <a:rPr sz="1100" spc="5" dirty="0">
                          <a:solidFill>
                            <a:srgbClr val="231F20"/>
                          </a:solidFill>
                          <a:latin typeface="Times New Roman"/>
                          <a:cs typeface="Times New Roman"/>
                        </a:rPr>
                        <a:t>1.</a:t>
                      </a:r>
                      <a:r>
                        <a:rPr sz="1100" spc="10" dirty="0">
                          <a:solidFill>
                            <a:srgbClr val="231F20"/>
                          </a:solidFill>
                          <a:latin typeface="Times New Roman"/>
                          <a:cs typeface="Times New Roman"/>
                        </a:rPr>
                        <a:t>0</a:t>
                      </a:r>
                      <a:r>
                        <a:rPr sz="1100" dirty="0">
                          <a:solidFill>
                            <a:srgbClr val="231F20"/>
                          </a:solidFill>
                          <a:latin typeface="Times New Roman"/>
                          <a:cs typeface="Times New Roman"/>
                        </a:rPr>
                        <a:t>0</a:t>
                      </a:r>
                      <a:endParaRPr sz="1100">
                        <a:latin typeface="Times New Roman"/>
                        <a:cs typeface="Times New Roman"/>
                      </a:endParaRPr>
                    </a:p>
                  </a:txBody>
                  <a:tcPr marL="0" marR="0" marT="0" marB="0">
                    <a:lnT w="5080">
                      <a:solidFill>
                        <a:srgbClr val="221E1F"/>
                      </a:solidFill>
                      <a:prstDash val="solid"/>
                    </a:lnT>
                    <a:solidFill>
                      <a:srgbClr val="FFFFFF"/>
                    </a:solidFill>
                  </a:tcPr>
                </a:tc>
                <a:tc>
                  <a:txBody>
                    <a:bodyPr/>
                    <a:lstStyle/>
                    <a:p>
                      <a:pPr marL="459740">
                        <a:lnSpc>
                          <a:spcPct val="100000"/>
                        </a:lnSpc>
                      </a:pPr>
                      <a:r>
                        <a:rPr sz="1100" spc="-5" dirty="0">
                          <a:solidFill>
                            <a:srgbClr val="231F20"/>
                          </a:solidFill>
                          <a:latin typeface="Times New Roman"/>
                          <a:cs typeface="Times New Roman"/>
                        </a:rPr>
                        <a:t>8.2</a:t>
                      </a:r>
                      <a:endParaRPr sz="1100">
                        <a:latin typeface="Times New Roman"/>
                        <a:cs typeface="Times New Roman"/>
                      </a:endParaRPr>
                    </a:p>
                  </a:txBody>
                  <a:tcPr marL="0" marR="0" marT="0" marB="0">
                    <a:lnT w="5080">
                      <a:solidFill>
                        <a:srgbClr val="221E1F"/>
                      </a:solidFill>
                      <a:prstDash val="solid"/>
                    </a:lnT>
                    <a:solidFill>
                      <a:srgbClr val="FFFFFF"/>
                    </a:solidFill>
                  </a:tcPr>
                </a:tc>
              </a:tr>
              <a:tr h="335280">
                <a:tc>
                  <a:txBody>
                    <a:bodyPr/>
                    <a:lstStyle/>
                    <a:p>
                      <a:pPr marL="313055">
                        <a:lnSpc>
                          <a:spcPct val="100000"/>
                        </a:lnSpc>
                      </a:pPr>
                      <a:r>
                        <a:rPr sz="1100" dirty="0">
                          <a:solidFill>
                            <a:srgbClr val="231F20"/>
                          </a:solidFill>
                          <a:latin typeface="Times New Roman"/>
                          <a:cs typeface="Times New Roman"/>
                        </a:rPr>
                        <a:t>G</a:t>
                      </a:r>
                      <a:r>
                        <a:rPr sz="1100" spc="-10" dirty="0">
                          <a:solidFill>
                            <a:srgbClr val="231F20"/>
                          </a:solidFill>
                          <a:latin typeface="Times New Roman"/>
                          <a:cs typeface="Times New Roman"/>
                        </a:rPr>
                        <a:t>r</a:t>
                      </a:r>
                      <a:r>
                        <a:rPr sz="1100" spc="-5" dirty="0">
                          <a:solidFill>
                            <a:srgbClr val="231F20"/>
                          </a:solidFill>
                          <a:latin typeface="Times New Roman"/>
                          <a:cs typeface="Times New Roman"/>
                        </a:rPr>
                        <a:t>a</a:t>
                      </a:r>
                      <a:r>
                        <a:rPr sz="1100" spc="-25" dirty="0">
                          <a:solidFill>
                            <a:srgbClr val="231F20"/>
                          </a:solidFill>
                          <a:latin typeface="Times New Roman"/>
                          <a:cs typeface="Times New Roman"/>
                        </a:rPr>
                        <a:t>mm</a:t>
                      </a:r>
                      <a:r>
                        <a:rPr sz="1100" spc="-5" dirty="0">
                          <a:solidFill>
                            <a:srgbClr val="231F20"/>
                          </a:solidFill>
                          <a:latin typeface="Times New Roman"/>
                          <a:cs typeface="Times New Roman"/>
                        </a:rPr>
                        <a:t>a</a:t>
                      </a:r>
                      <a:r>
                        <a:rPr sz="1100" dirty="0">
                          <a:solidFill>
                            <a:srgbClr val="231F20"/>
                          </a:solidFill>
                          <a:latin typeface="Times New Roman"/>
                          <a:cs typeface="Times New Roman"/>
                        </a:rPr>
                        <a:t>r</a:t>
                      </a:r>
                      <a:r>
                        <a:rPr sz="1100" spc="-60" dirty="0">
                          <a:solidFill>
                            <a:srgbClr val="231F20"/>
                          </a:solidFill>
                          <a:latin typeface="Times New Roman"/>
                          <a:cs typeface="Times New Roman"/>
                        </a:rPr>
                        <a:t> </a:t>
                      </a:r>
                      <a:r>
                        <a:rPr sz="1100" dirty="0">
                          <a:solidFill>
                            <a:srgbClr val="231F20"/>
                          </a:solidFill>
                          <a:latin typeface="Times New Roman"/>
                          <a:cs typeface="Times New Roman"/>
                        </a:rPr>
                        <a:t>4</a:t>
                      </a:r>
                      <a:endParaRPr sz="1100">
                        <a:latin typeface="Times New Roman"/>
                        <a:cs typeface="Times New Roman"/>
                      </a:endParaRPr>
                    </a:p>
                  </a:txBody>
                  <a:tcPr marL="0" marR="0" marT="0" marB="0">
                    <a:solidFill>
                      <a:srgbClr val="FFFFFF"/>
                    </a:solidFill>
                  </a:tcPr>
                </a:tc>
                <a:tc>
                  <a:txBody>
                    <a:bodyPr/>
                    <a:lstStyle/>
                    <a:p>
                      <a:pPr marL="77470">
                        <a:lnSpc>
                          <a:spcPct val="100000"/>
                        </a:lnSpc>
                      </a:pPr>
                      <a:r>
                        <a:rPr sz="1100" spc="-15" dirty="0">
                          <a:solidFill>
                            <a:srgbClr val="231F20"/>
                          </a:solidFill>
                          <a:latin typeface="Times New Roman"/>
                          <a:cs typeface="Times New Roman"/>
                        </a:rPr>
                        <a:t>R</a:t>
                      </a:r>
                      <a:r>
                        <a:rPr sz="1100" spc="-10" dirty="0">
                          <a:solidFill>
                            <a:srgbClr val="231F20"/>
                          </a:solidFill>
                          <a:latin typeface="Times New Roman"/>
                          <a:cs typeface="Times New Roman"/>
                        </a:rPr>
                        <a:t>NN</a:t>
                      </a:r>
                      <a:endParaRPr sz="1100">
                        <a:latin typeface="Times New Roman"/>
                        <a:cs typeface="Times New Roman"/>
                      </a:endParaRPr>
                    </a:p>
                  </a:txBody>
                  <a:tcPr marL="0" marR="0" marT="0" marB="0">
                    <a:solidFill>
                      <a:srgbClr val="FFFFFF"/>
                    </a:solidFill>
                  </a:tcPr>
                </a:tc>
                <a:tc>
                  <a:txBody>
                    <a:bodyPr/>
                    <a:lstStyle/>
                    <a:p>
                      <a:pPr marL="257175">
                        <a:lnSpc>
                          <a:spcPct val="100000"/>
                        </a:lnSpc>
                      </a:pPr>
                      <a:r>
                        <a:rPr sz="1100" spc="-5" dirty="0">
                          <a:solidFill>
                            <a:srgbClr val="231F20"/>
                          </a:solidFill>
                          <a:latin typeface="Times New Roman"/>
                          <a:cs typeface="Times New Roman"/>
                        </a:rPr>
                        <a:t>46000</a:t>
                      </a:r>
                      <a:endParaRPr sz="1100">
                        <a:latin typeface="Times New Roman"/>
                        <a:cs typeface="Times New Roman"/>
                      </a:endParaRPr>
                    </a:p>
                  </a:txBody>
                  <a:tcPr marL="0" marR="0" marT="0" marB="0">
                    <a:solidFill>
                      <a:srgbClr val="FFFFFF"/>
                    </a:solidFill>
                  </a:tcPr>
                </a:tc>
                <a:tc>
                  <a:txBody>
                    <a:bodyPr/>
                    <a:lstStyle/>
                    <a:p>
                      <a:pPr marL="319405">
                        <a:lnSpc>
                          <a:spcPct val="100000"/>
                        </a:lnSpc>
                      </a:pPr>
                      <a:r>
                        <a:rPr sz="1100" spc="-5" dirty="0">
                          <a:solidFill>
                            <a:srgbClr val="231F20"/>
                          </a:solidFill>
                          <a:latin typeface="Times New Roman"/>
                          <a:cs typeface="Times New Roman"/>
                        </a:rPr>
                        <a:t>1240</a:t>
                      </a:r>
                      <a:endParaRPr sz="1100">
                        <a:latin typeface="Times New Roman"/>
                        <a:cs typeface="Times New Roman"/>
                      </a:endParaRPr>
                    </a:p>
                  </a:txBody>
                  <a:tcPr marL="0" marR="0" marT="0" marB="0">
                    <a:solidFill>
                      <a:srgbClr val="FFFFFF"/>
                    </a:solidFill>
                  </a:tcPr>
                </a:tc>
                <a:tc>
                  <a:txBody>
                    <a:bodyPr/>
                    <a:lstStyle/>
                    <a:p>
                      <a:pPr marL="130810">
                        <a:lnSpc>
                          <a:spcPct val="100000"/>
                        </a:lnSpc>
                      </a:pPr>
                      <a:r>
                        <a:rPr sz="1100" spc="-5" dirty="0">
                          <a:solidFill>
                            <a:srgbClr val="231F20"/>
                          </a:solidFill>
                          <a:latin typeface="Times New Roman"/>
                          <a:cs typeface="Times New Roman"/>
                        </a:rPr>
                        <a:t>98.078</a:t>
                      </a:r>
                      <a:endParaRPr sz="1100">
                        <a:latin typeface="Times New Roman"/>
                        <a:cs typeface="Times New Roman"/>
                      </a:endParaRPr>
                    </a:p>
                  </a:txBody>
                  <a:tcPr marL="0" marR="0" marT="0" marB="0">
                    <a:solidFill>
                      <a:srgbClr val="FFFFFF"/>
                    </a:solidFill>
                  </a:tcPr>
                </a:tc>
                <a:tc>
                  <a:txBody>
                    <a:bodyPr/>
                    <a:lstStyle/>
                    <a:p>
                      <a:pPr marL="75565">
                        <a:lnSpc>
                          <a:spcPct val="100000"/>
                        </a:lnSpc>
                      </a:pPr>
                      <a:r>
                        <a:rPr sz="1100" dirty="0">
                          <a:solidFill>
                            <a:srgbClr val="231F20"/>
                          </a:solidFill>
                          <a:latin typeface="Times New Roman"/>
                          <a:cs typeface="Times New Roman"/>
                        </a:rPr>
                        <a:t>9 </a:t>
                      </a:r>
                      <a:r>
                        <a:rPr sz="1100" spc="-5" dirty="0">
                          <a:solidFill>
                            <a:srgbClr val="231F20"/>
                          </a:solidFill>
                          <a:latin typeface="Times New Roman"/>
                          <a:cs typeface="Times New Roman"/>
                        </a:rPr>
                        <a:t>(2nd)</a:t>
                      </a:r>
                      <a:endParaRPr sz="1100">
                        <a:latin typeface="Times New Roman"/>
                        <a:cs typeface="Times New Roman"/>
                      </a:endParaRPr>
                    </a:p>
                  </a:txBody>
                  <a:tcPr marL="0" marR="0" marT="0" marB="0">
                    <a:solidFill>
                      <a:srgbClr val="FFFFFF"/>
                    </a:solidFill>
                  </a:tcPr>
                </a:tc>
                <a:tc>
                  <a:txBody>
                    <a:bodyPr/>
                    <a:lstStyle/>
                    <a:p>
                      <a:pPr marL="13970" algn="ctr">
                        <a:lnSpc>
                          <a:spcPct val="100000"/>
                        </a:lnSpc>
                      </a:pPr>
                      <a:r>
                        <a:rPr sz="1100" spc="5" dirty="0">
                          <a:solidFill>
                            <a:srgbClr val="231F20"/>
                          </a:solidFill>
                          <a:latin typeface="Times New Roman"/>
                          <a:cs typeface="Times New Roman"/>
                        </a:rPr>
                        <a:t>0.</a:t>
                      </a:r>
                      <a:r>
                        <a:rPr sz="1100" spc="10" dirty="0">
                          <a:solidFill>
                            <a:srgbClr val="231F20"/>
                          </a:solidFill>
                          <a:latin typeface="Times New Roman"/>
                          <a:cs typeface="Times New Roman"/>
                        </a:rPr>
                        <a:t>8</a:t>
                      </a:r>
                      <a:r>
                        <a:rPr sz="1100" dirty="0">
                          <a:solidFill>
                            <a:srgbClr val="231F20"/>
                          </a:solidFill>
                          <a:latin typeface="Times New Roman"/>
                          <a:cs typeface="Times New Roman"/>
                        </a:rPr>
                        <a:t>1</a:t>
                      </a:r>
                      <a:endParaRPr sz="1100">
                        <a:latin typeface="Times New Roman"/>
                        <a:cs typeface="Times New Roman"/>
                      </a:endParaRPr>
                    </a:p>
                  </a:txBody>
                  <a:tcPr marL="0" marR="0" marT="0" marB="0">
                    <a:solidFill>
                      <a:srgbClr val="FFFFFF"/>
                    </a:solidFill>
                  </a:tcPr>
                </a:tc>
                <a:tc>
                  <a:txBody>
                    <a:bodyPr/>
                    <a:lstStyle/>
                    <a:p>
                      <a:pPr marL="382905">
                        <a:lnSpc>
                          <a:spcPct val="100000"/>
                        </a:lnSpc>
                      </a:pPr>
                      <a:r>
                        <a:rPr sz="1100" dirty="0">
                          <a:solidFill>
                            <a:srgbClr val="231F20"/>
                          </a:solidFill>
                          <a:latin typeface="Times New Roman"/>
                          <a:cs typeface="Times New Roman"/>
                        </a:rPr>
                        <a:t>12.3</a:t>
                      </a:r>
                      <a:endParaRPr sz="1100" dirty="0">
                        <a:latin typeface="Times New Roman"/>
                        <a:cs typeface="Times New Roman"/>
                      </a:endParaRPr>
                    </a:p>
                  </a:txBody>
                  <a:tcPr marL="0" marR="0" marT="0" marB="0">
                    <a:solidFill>
                      <a:srgbClr val="FFFFFF"/>
                    </a:solidFill>
                  </a:tcPr>
                </a:tc>
              </a:tr>
              <a:tr h="188502">
                <a:tc>
                  <a:txBody>
                    <a:bodyPr/>
                    <a:lstStyle/>
                    <a:p>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75565">
                        <a:lnSpc>
                          <a:spcPct val="100000"/>
                        </a:lnSpc>
                      </a:pPr>
                      <a:r>
                        <a:rPr sz="1100" spc="-15" dirty="0">
                          <a:solidFill>
                            <a:srgbClr val="231F20"/>
                          </a:solidFill>
                          <a:latin typeface="Times New Roman"/>
                          <a:cs typeface="Times New Roman"/>
                        </a:rPr>
                        <a:t>RG</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257175">
                        <a:lnSpc>
                          <a:spcPct val="100000"/>
                        </a:lnSpc>
                      </a:pPr>
                      <a:r>
                        <a:rPr sz="1100" spc="-5" dirty="0">
                          <a:solidFill>
                            <a:srgbClr val="231F20"/>
                          </a:solidFill>
                          <a:latin typeface="Times New Roman"/>
                          <a:cs typeface="Times New Roman"/>
                        </a:rPr>
                        <a:t>13833</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R="62865" algn="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4445" algn="ct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74295">
                        <a:lnSpc>
                          <a:spcPct val="100000"/>
                        </a:lnSpc>
                      </a:pPr>
                      <a:r>
                        <a:rPr sz="1100" dirty="0">
                          <a:solidFill>
                            <a:srgbClr val="231F20"/>
                          </a:solidFill>
                          <a:latin typeface="Times New Roman"/>
                          <a:cs typeface="Times New Roman"/>
                        </a:rPr>
                        <a:t>2</a:t>
                      </a:r>
                      <a:r>
                        <a:rPr sz="1100" spc="5" dirty="0">
                          <a:solidFill>
                            <a:srgbClr val="231F20"/>
                          </a:solidFill>
                          <a:latin typeface="Times New Roman"/>
                          <a:cs typeface="Times New Roman"/>
                        </a:rPr>
                        <a:t> </a:t>
                      </a:r>
                      <a:r>
                        <a:rPr sz="1100" spc="-5" dirty="0">
                          <a:solidFill>
                            <a:srgbClr val="231F20"/>
                          </a:solidFill>
                          <a:latin typeface="Times New Roman"/>
                          <a:cs typeface="Times New Roman"/>
                        </a:rPr>
                        <a:t>(</a:t>
                      </a:r>
                      <a:r>
                        <a:rPr sz="1100" spc="-20" dirty="0">
                          <a:solidFill>
                            <a:srgbClr val="231F20"/>
                          </a:solidFill>
                          <a:latin typeface="Times New Roman"/>
                          <a:cs typeface="Times New Roman"/>
                        </a:rPr>
                        <a:t>A</a:t>
                      </a:r>
                      <a:r>
                        <a:rPr sz="1100" spc="-5" dirty="0">
                          <a:solidFill>
                            <a:srgbClr val="231F20"/>
                          </a:solidFill>
                          <a:latin typeface="Times New Roman"/>
                          <a:cs typeface="Times New Roman"/>
                        </a:rPr>
                        <a:t>1)</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12700" algn="ct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R="205104" algn="r">
                        <a:lnSpc>
                          <a:spcPct val="100000"/>
                        </a:lnSpc>
                      </a:pPr>
                      <a:r>
                        <a:rPr sz="1100" dirty="0">
                          <a:solidFill>
                            <a:srgbClr val="231F20"/>
                          </a:solidFill>
                          <a:latin typeface="Times New Roman"/>
                          <a:cs typeface="Times New Roman"/>
                        </a:rPr>
                        <a:t>-</a:t>
                      </a:r>
                      <a:endParaRPr sz="1100">
                        <a:latin typeface="Times New Roman"/>
                        <a:cs typeface="Times New Roman"/>
                      </a:endParaRPr>
                    </a:p>
                  </a:txBody>
                  <a:tcPr marL="0" marR="0" marT="0" marB="0">
                    <a:lnB w="4318">
                      <a:solidFill>
                        <a:srgbClr val="221E1F"/>
                      </a:solidFill>
                      <a:prstDash val="solid"/>
                    </a:lnB>
                    <a:solidFill>
                      <a:srgbClr val="FFFFFF"/>
                    </a:solidFill>
                  </a:tcPr>
                </a:tc>
              </a:tr>
              <a:tr h="167640">
                <a:tc>
                  <a:txBody>
                    <a:bodyPr/>
                    <a:lstStyle/>
                    <a:p>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75565">
                        <a:lnSpc>
                          <a:spcPct val="100000"/>
                        </a:lnSpc>
                      </a:pPr>
                      <a:r>
                        <a:rPr sz="1100" dirty="0">
                          <a:solidFill>
                            <a:srgbClr val="231F20"/>
                          </a:solidFill>
                          <a:latin typeface="Times New Roman"/>
                          <a:cs typeface="Times New Roman"/>
                        </a:rPr>
                        <a:t>Q</a:t>
                      </a:r>
                      <a:r>
                        <a:rPr sz="1100" spc="-30" dirty="0">
                          <a:solidFill>
                            <a:srgbClr val="231F20"/>
                          </a:solidFill>
                          <a:latin typeface="Times New Roman"/>
                          <a:cs typeface="Times New Roman"/>
                        </a:rPr>
                        <a:t>K</a:t>
                      </a:r>
                      <a:r>
                        <a:rPr sz="1100" dirty="0">
                          <a:solidFill>
                            <a:srgbClr val="231F20"/>
                          </a:solidFill>
                          <a:latin typeface="Times New Roman"/>
                          <a:cs typeface="Times New Roman"/>
                        </a:rPr>
                        <a:t>A</a:t>
                      </a:r>
                      <a:r>
                        <a:rPr sz="1100" spc="-10" dirty="0">
                          <a:solidFill>
                            <a:srgbClr val="231F20"/>
                          </a:solidFill>
                          <a:latin typeface="Times New Roman"/>
                          <a:cs typeface="Times New Roman"/>
                        </a:rPr>
                        <a:t>A</a:t>
                      </a:r>
                      <a:r>
                        <a:rPr sz="1100" spc="-5" dirty="0">
                          <a:solidFill>
                            <a:srgbClr val="231F20"/>
                          </a:solidFill>
                          <a:latin typeface="Times New Roman"/>
                          <a:cs typeface="Times New Roman"/>
                        </a:rPr>
                        <a:t>R</a:t>
                      </a:r>
                      <a:r>
                        <a:rPr sz="1100" spc="-25" dirty="0">
                          <a:solidFill>
                            <a:srgbClr val="231F20"/>
                          </a:solidFill>
                          <a:latin typeface="Times New Roman"/>
                          <a:cs typeface="Times New Roman"/>
                        </a:rPr>
                        <a:t>MA</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334010">
                        <a:lnSpc>
                          <a:spcPct val="100000"/>
                        </a:lnSpc>
                      </a:pPr>
                      <a:r>
                        <a:rPr sz="1100" spc="-5" dirty="0">
                          <a:solidFill>
                            <a:srgbClr val="231F20"/>
                          </a:solidFill>
                          <a:latin typeface="Times New Roman"/>
                          <a:cs typeface="Times New Roman"/>
                        </a:rPr>
                        <a:t>1160</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316865">
                        <a:lnSpc>
                          <a:spcPct val="100000"/>
                        </a:lnSpc>
                      </a:pPr>
                      <a:r>
                        <a:rPr sz="1100" dirty="0">
                          <a:solidFill>
                            <a:srgbClr val="231F20"/>
                          </a:solidFill>
                          <a:latin typeface="Times New Roman"/>
                          <a:cs typeface="Times New Roman"/>
                        </a:rPr>
                        <a:t>2</a:t>
                      </a:r>
                      <a:r>
                        <a:rPr sz="1100" spc="-5" dirty="0">
                          <a:solidFill>
                            <a:srgbClr val="231F20"/>
                          </a:solidFill>
                          <a:latin typeface="Times New Roman"/>
                          <a:cs typeface="Times New Roman"/>
                        </a:rPr>
                        <a:t>944</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129539">
                        <a:lnSpc>
                          <a:spcPct val="100000"/>
                        </a:lnSpc>
                      </a:pPr>
                      <a:r>
                        <a:rPr sz="1100" spc="-5" dirty="0">
                          <a:solidFill>
                            <a:srgbClr val="231F20"/>
                          </a:solidFill>
                          <a:latin typeface="Times New Roman"/>
                          <a:cs typeface="Times New Roman"/>
                        </a:rPr>
                        <a:t>95.437</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73660">
                        <a:lnSpc>
                          <a:spcPct val="100000"/>
                        </a:lnSpc>
                      </a:pPr>
                      <a:r>
                        <a:rPr sz="1100" spc="-5" dirty="0">
                          <a:solidFill>
                            <a:srgbClr val="231F20"/>
                          </a:solidFill>
                          <a:latin typeface="Times New Roman"/>
                          <a:cs typeface="Times New Roman"/>
                        </a:rPr>
                        <a:t>36</a:t>
                      </a:r>
                      <a:r>
                        <a:rPr sz="1100" dirty="0">
                          <a:solidFill>
                            <a:srgbClr val="231F20"/>
                          </a:solidFill>
                          <a:latin typeface="Times New Roman"/>
                          <a:cs typeface="Times New Roman"/>
                        </a:rPr>
                        <a:t>.6</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13970" algn="ctr">
                        <a:lnSpc>
                          <a:spcPct val="100000"/>
                        </a:lnSpc>
                      </a:pPr>
                      <a:r>
                        <a:rPr sz="1100" spc="5" dirty="0">
                          <a:solidFill>
                            <a:srgbClr val="231F20"/>
                          </a:solidFill>
                          <a:latin typeface="Times New Roman"/>
                          <a:cs typeface="Times New Roman"/>
                        </a:rPr>
                        <a:t>1.</a:t>
                      </a:r>
                      <a:r>
                        <a:rPr sz="1100" spc="10" dirty="0">
                          <a:solidFill>
                            <a:srgbClr val="231F20"/>
                          </a:solidFill>
                          <a:latin typeface="Times New Roman"/>
                          <a:cs typeface="Times New Roman"/>
                        </a:rPr>
                        <a:t>0</a:t>
                      </a:r>
                      <a:r>
                        <a:rPr sz="1100" dirty="0">
                          <a:solidFill>
                            <a:srgbClr val="231F20"/>
                          </a:solidFill>
                          <a:latin typeface="Times New Roman"/>
                          <a:cs typeface="Times New Roman"/>
                        </a:rPr>
                        <a:t>0</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459740">
                        <a:lnSpc>
                          <a:spcPct val="100000"/>
                        </a:lnSpc>
                      </a:pPr>
                      <a:r>
                        <a:rPr sz="1100" spc="-5" dirty="0">
                          <a:solidFill>
                            <a:srgbClr val="231F20"/>
                          </a:solidFill>
                          <a:latin typeface="Times New Roman"/>
                          <a:cs typeface="Times New Roman"/>
                        </a:rPr>
                        <a:t>5.5</a:t>
                      </a:r>
                      <a:endParaRPr sz="1100">
                        <a:latin typeface="Times New Roman"/>
                        <a:cs typeface="Times New Roman"/>
                      </a:endParaRPr>
                    </a:p>
                  </a:txBody>
                  <a:tcPr marL="0" marR="0" marT="0" marB="0">
                    <a:lnT w="4318">
                      <a:solidFill>
                        <a:srgbClr val="221E1F"/>
                      </a:solidFill>
                      <a:prstDash val="solid"/>
                    </a:lnT>
                    <a:solidFill>
                      <a:srgbClr val="FFFFFF"/>
                    </a:solidFill>
                  </a:tcPr>
                </a:tc>
              </a:tr>
              <a:tr h="335280">
                <a:tc>
                  <a:txBody>
                    <a:bodyPr/>
                    <a:lstStyle/>
                    <a:p>
                      <a:pPr marL="313055">
                        <a:lnSpc>
                          <a:spcPct val="100000"/>
                        </a:lnSpc>
                      </a:pPr>
                      <a:r>
                        <a:rPr sz="1100" dirty="0">
                          <a:solidFill>
                            <a:srgbClr val="231F20"/>
                          </a:solidFill>
                          <a:latin typeface="Times New Roman"/>
                          <a:cs typeface="Times New Roman"/>
                        </a:rPr>
                        <a:t>G</a:t>
                      </a:r>
                      <a:r>
                        <a:rPr sz="1100" spc="-10" dirty="0">
                          <a:solidFill>
                            <a:srgbClr val="231F20"/>
                          </a:solidFill>
                          <a:latin typeface="Times New Roman"/>
                          <a:cs typeface="Times New Roman"/>
                        </a:rPr>
                        <a:t>r</a:t>
                      </a:r>
                      <a:r>
                        <a:rPr sz="1100" spc="-5" dirty="0">
                          <a:solidFill>
                            <a:srgbClr val="231F20"/>
                          </a:solidFill>
                          <a:latin typeface="Times New Roman"/>
                          <a:cs typeface="Times New Roman"/>
                        </a:rPr>
                        <a:t>a</a:t>
                      </a:r>
                      <a:r>
                        <a:rPr sz="1100" spc="-25" dirty="0">
                          <a:solidFill>
                            <a:srgbClr val="231F20"/>
                          </a:solidFill>
                          <a:latin typeface="Times New Roman"/>
                          <a:cs typeface="Times New Roman"/>
                        </a:rPr>
                        <a:t>mm</a:t>
                      </a:r>
                      <a:r>
                        <a:rPr sz="1100" spc="-5" dirty="0">
                          <a:solidFill>
                            <a:srgbClr val="231F20"/>
                          </a:solidFill>
                          <a:latin typeface="Times New Roman"/>
                          <a:cs typeface="Times New Roman"/>
                        </a:rPr>
                        <a:t>a</a:t>
                      </a:r>
                      <a:r>
                        <a:rPr sz="1100" dirty="0">
                          <a:solidFill>
                            <a:srgbClr val="231F20"/>
                          </a:solidFill>
                          <a:latin typeface="Times New Roman"/>
                          <a:cs typeface="Times New Roman"/>
                        </a:rPr>
                        <a:t>r</a:t>
                      </a:r>
                      <a:r>
                        <a:rPr sz="1100" spc="-60" dirty="0">
                          <a:solidFill>
                            <a:srgbClr val="231F20"/>
                          </a:solidFill>
                          <a:latin typeface="Times New Roman"/>
                          <a:cs typeface="Times New Roman"/>
                        </a:rPr>
                        <a:t> </a:t>
                      </a:r>
                      <a:r>
                        <a:rPr sz="1100" dirty="0">
                          <a:solidFill>
                            <a:srgbClr val="231F20"/>
                          </a:solidFill>
                          <a:latin typeface="Times New Roman"/>
                          <a:cs typeface="Times New Roman"/>
                        </a:rPr>
                        <a:t>6</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77470">
                        <a:lnSpc>
                          <a:spcPct val="100000"/>
                        </a:lnSpc>
                      </a:pPr>
                      <a:r>
                        <a:rPr sz="1100" spc="-15" dirty="0">
                          <a:solidFill>
                            <a:srgbClr val="231F20"/>
                          </a:solidFill>
                          <a:latin typeface="Times New Roman"/>
                          <a:cs typeface="Times New Roman"/>
                        </a:rPr>
                        <a:t>R</a:t>
                      </a:r>
                      <a:r>
                        <a:rPr sz="1100" spc="-10" dirty="0">
                          <a:solidFill>
                            <a:srgbClr val="231F20"/>
                          </a:solidFill>
                          <a:latin typeface="Times New Roman"/>
                          <a:cs typeface="Times New Roman"/>
                        </a:rPr>
                        <a:t>NN</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257175">
                        <a:lnSpc>
                          <a:spcPct val="100000"/>
                        </a:lnSpc>
                      </a:pPr>
                      <a:r>
                        <a:rPr sz="1100" spc="-5" dirty="0">
                          <a:solidFill>
                            <a:srgbClr val="231F20"/>
                          </a:solidFill>
                          <a:latin typeface="Times New Roman"/>
                          <a:cs typeface="Times New Roman"/>
                        </a:rPr>
                        <a:t>49000</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319405">
                        <a:lnSpc>
                          <a:spcPct val="100000"/>
                        </a:lnSpc>
                      </a:pPr>
                      <a:r>
                        <a:rPr sz="1100" spc="-5" dirty="0">
                          <a:solidFill>
                            <a:srgbClr val="231F20"/>
                          </a:solidFill>
                          <a:latin typeface="Times New Roman"/>
                          <a:cs typeface="Times New Roman"/>
                        </a:rPr>
                        <a:t>8725</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130810">
                        <a:lnSpc>
                          <a:spcPct val="100000"/>
                        </a:lnSpc>
                      </a:pPr>
                      <a:r>
                        <a:rPr sz="1100" spc="-5" dirty="0">
                          <a:solidFill>
                            <a:srgbClr val="231F20"/>
                          </a:solidFill>
                          <a:latin typeface="Times New Roman"/>
                          <a:cs typeface="Times New Roman"/>
                        </a:rPr>
                        <a:t>86.475</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75565">
                        <a:lnSpc>
                          <a:spcPct val="100000"/>
                        </a:lnSpc>
                      </a:pPr>
                      <a:r>
                        <a:rPr sz="1100" dirty="0">
                          <a:solidFill>
                            <a:srgbClr val="231F20"/>
                          </a:solidFill>
                          <a:latin typeface="Times New Roman"/>
                          <a:cs typeface="Times New Roman"/>
                        </a:rPr>
                        <a:t>9 </a:t>
                      </a:r>
                      <a:r>
                        <a:rPr sz="1100" spc="-5" dirty="0">
                          <a:solidFill>
                            <a:srgbClr val="231F20"/>
                          </a:solidFill>
                          <a:latin typeface="Times New Roman"/>
                          <a:cs typeface="Times New Roman"/>
                        </a:rPr>
                        <a:t>(2nd)</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13970" algn="ctr">
                        <a:lnSpc>
                          <a:spcPct val="100000"/>
                        </a:lnSpc>
                      </a:pPr>
                      <a:r>
                        <a:rPr sz="1100" spc="5" dirty="0">
                          <a:solidFill>
                            <a:srgbClr val="231F20"/>
                          </a:solidFill>
                          <a:latin typeface="Times New Roman"/>
                          <a:cs typeface="Times New Roman"/>
                        </a:rPr>
                        <a:t>0.</a:t>
                      </a:r>
                      <a:r>
                        <a:rPr sz="1100" spc="10" dirty="0">
                          <a:solidFill>
                            <a:srgbClr val="231F20"/>
                          </a:solidFill>
                          <a:latin typeface="Times New Roman"/>
                          <a:cs typeface="Times New Roman"/>
                        </a:rPr>
                        <a:t>6</a:t>
                      </a:r>
                      <a:r>
                        <a:rPr sz="1100" dirty="0">
                          <a:solidFill>
                            <a:srgbClr val="231F20"/>
                          </a:solidFill>
                          <a:latin typeface="Times New Roman"/>
                          <a:cs typeface="Times New Roman"/>
                        </a:rPr>
                        <a:t>7</a:t>
                      </a:r>
                      <a:endParaRPr sz="1100">
                        <a:latin typeface="Times New Roman"/>
                        <a:cs typeface="Times New Roman"/>
                      </a:endParaRPr>
                    </a:p>
                  </a:txBody>
                  <a:tcPr marL="0" marR="0" marT="0" marB="0">
                    <a:lnB w="4318">
                      <a:solidFill>
                        <a:srgbClr val="221E1F"/>
                      </a:solidFill>
                      <a:prstDash val="solid"/>
                    </a:lnB>
                    <a:solidFill>
                      <a:srgbClr val="FFFFFF"/>
                    </a:solidFill>
                  </a:tcPr>
                </a:tc>
                <a:tc>
                  <a:txBody>
                    <a:bodyPr/>
                    <a:lstStyle/>
                    <a:p>
                      <a:pPr marL="382905">
                        <a:lnSpc>
                          <a:spcPct val="100000"/>
                        </a:lnSpc>
                      </a:pPr>
                      <a:r>
                        <a:rPr sz="1100" dirty="0">
                          <a:solidFill>
                            <a:srgbClr val="231F20"/>
                          </a:solidFill>
                          <a:latin typeface="Times New Roman"/>
                          <a:cs typeface="Times New Roman"/>
                        </a:rPr>
                        <a:t>10.5</a:t>
                      </a:r>
                      <a:endParaRPr sz="1100">
                        <a:latin typeface="Times New Roman"/>
                        <a:cs typeface="Times New Roman"/>
                      </a:endParaRPr>
                    </a:p>
                  </a:txBody>
                  <a:tcPr marL="0" marR="0" marT="0" marB="0">
                    <a:lnB w="4318">
                      <a:solidFill>
                        <a:srgbClr val="221E1F"/>
                      </a:solidFill>
                      <a:prstDash val="solid"/>
                    </a:lnB>
                    <a:solidFill>
                      <a:srgbClr val="FFFFFF"/>
                    </a:solidFill>
                  </a:tcPr>
                </a:tc>
              </a:tr>
              <a:tr h="167640">
                <a:tc>
                  <a:txBody>
                    <a:bodyPr/>
                    <a:lstStyle/>
                    <a:p>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75565">
                        <a:lnSpc>
                          <a:spcPct val="100000"/>
                        </a:lnSpc>
                      </a:pPr>
                      <a:r>
                        <a:rPr sz="1100" dirty="0">
                          <a:solidFill>
                            <a:srgbClr val="231F20"/>
                          </a:solidFill>
                          <a:latin typeface="Times New Roman"/>
                          <a:cs typeface="Times New Roman"/>
                        </a:rPr>
                        <a:t>Q</a:t>
                      </a:r>
                      <a:r>
                        <a:rPr sz="1100" spc="-30" dirty="0">
                          <a:solidFill>
                            <a:srgbClr val="231F20"/>
                          </a:solidFill>
                          <a:latin typeface="Times New Roman"/>
                          <a:cs typeface="Times New Roman"/>
                        </a:rPr>
                        <a:t>K</a:t>
                      </a:r>
                      <a:r>
                        <a:rPr sz="1100" dirty="0">
                          <a:solidFill>
                            <a:srgbClr val="231F20"/>
                          </a:solidFill>
                          <a:latin typeface="Times New Roman"/>
                          <a:cs typeface="Times New Roman"/>
                        </a:rPr>
                        <a:t>A</a:t>
                      </a:r>
                      <a:r>
                        <a:rPr sz="1100" spc="-10" dirty="0">
                          <a:solidFill>
                            <a:srgbClr val="231F20"/>
                          </a:solidFill>
                          <a:latin typeface="Times New Roman"/>
                          <a:cs typeface="Times New Roman"/>
                        </a:rPr>
                        <a:t>A</a:t>
                      </a:r>
                      <a:r>
                        <a:rPr sz="1100" spc="-5" dirty="0">
                          <a:solidFill>
                            <a:srgbClr val="231F20"/>
                          </a:solidFill>
                          <a:latin typeface="Times New Roman"/>
                          <a:cs typeface="Times New Roman"/>
                        </a:rPr>
                        <a:t>R</a:t>
                      </a:r>
                      <a:r>
                        <a:rPr sz="1100" spc="-25" dirty="0">
                          <a:solidFill>
                            <a:srgbClr val="231F20"/>
                          </a:solidFill>
                          <a:latin typeface="Times New Roman"/>
                          <a:cs typeface="Times New Roman"/>
                        </a:rPr>
                        <a:t>MA</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334010">
                        <a:lnSpc>
                          <a:spcPct val="100000"/>
                        </a:lnSpc>
                      </a:pPr>
                      <a:r>
                        <a:rPr sz="1100" spc="-5" dirty="0">
                          <a:solidFill>
                            <a:srgbClr val="231F20"/>
                          </a:solidFill>
                          <a:latin typeface="Times New Roman"/>
                          <a:cs typeface="Times New Roman"/>
                        </a:rPr>
                        <a:t>4400</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316865">
                        <a:lnSpc>
                          <a:spcPct val="100000"/>
                        </a:lnSpc>
                      </a:pPr>
                      <a:r>
                        <a:rPr sz="1100" dirty="0">
                          <a:solidFill>
                            <a:srgbClr val="231F20"/>
                          </a:solidFill>
                          <a:latin typeface="Times New Roman"/>
                          <a:cs typeface="Times New Roman"/>
                        </a:rPr>
                        <a:t>4</a:t>
                      </a:r>
                      <a:r>
                        <a:rPr sz="1100" spc="-5" dirty="0">
                          <a:solidFill>
                            <a:srgbClr val="231F20"/>
                          </a:solidFill>
                          <a:latin typeface="Times New Roman"/>
                          <a:cs typeface="Times New Roman"/>
                        </a:rPr>
                        <a:t>623</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129539">
                        <a:lnSpc>
                          <a:spcPct val="100000"/>
                        </a:lnSpc>
                      </a:pPr>
                      <a:r>
                        <a:rPr sz="1100" spc="-5" dirty="0">
                          <a:solidFill>
                            <a:srgbClr val="231F20"/>
                          </a:solidFill>
                          <a:latin typeface="Times New Roman"/>
                          <a:cs typeface="Times New Roman"/>
                        </a:rPr>
                        <a:t>92.834</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73660">
                        <a:lnSpc>
                          <a:spcPct val="100000"/>
                        </a:lnSpc>
                      </a:pPr>
                      <a:r>
                        <a:rPr sz="1100" spc="-5" dirty="0">
                          <a:solidFill>
                            <a:srgbClr val="231F20"/>
                          </a:solidFill>
                          <a:latin typeface="Times New Roman"/>
                          <a:cs typeface="Times New Roman"/>
                        </a:rPr>
                        <a:t>30</a:t>
                      </a:r>
                      <a:r>
                        <a:rPr sz="1100" dirty="0">
                          <a:solidFill>
                            <a:srgbClr val="231F20"/>
                          </a:solidFill>
                          <a:latin typeface="Times New Roman"/>
                          <a:cs typeface="Times New Roman"/>
                        </a:rPr>
                        <a:t>.2</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13970" algn="ctr">
                        <a:lnSpc>
                          <a:spcPct val="100000"/>
                        </a:lnSpc>
                      </a:pPr>
                      <a:r>
                        <a:rPr sz="1100" spc="5" dirty="0">
                          <a:solidFill>
                            <a:srgbClr val="231F20"/>
                          </a:solidFill>
                          <a:latin typeface="Times New Roman"/>
                          <a:cs typeface="Times New Roman"/>
                        </a:rPr>
                        <a:t>1.</a:t>
                      </a:r>
                      <a:r>
                        <a:rPr sz="1100" spc="10" dirty="0">
                          <a:solidFill>
                            <a:srgbClr val="231F20"/>
                          </a:solidFill>
                          <a:latin typeface="Times New Roman"/>
                          <a:cs typeface="Times New Roman"/>
                        </a:rPr>
                        <a:t>0</a:t>
                      </a:r>
                      <a:r>
                        <a:rPr sz="1100" dirty="0">
                          <a:solidFill>
                            <a:srgbClr val="231F20"/>
                          </a:solidFill>
                          <a:latin typeface="Times New Roman"/>
                          <a:cs typeface="Times New Roman"/>
                        </a:rPr>
                        <a:t>0</a:t>
                      </a:r>
                      <a:endParaRPr sz="1100">
                        <a:latin typeface="Times New Roman"/>
                        <a:cs typeface="Times New Roman"/>
                      </a:endParaRPr>
                    </a:p>
                  </a:txBody>
                  <a:tcPr marL="0" marR="0" marT="0" marB="0">
                    <a:lnT w="4318">
                      <a:solidFill>
                        <a:srgbClr val="221E1F"/>
                      </a:solidFill>
                      <a:prstDash val="solid"/>
                    </a:lnT>
                    <a:solidFill>
                      <a:srgbClr val="FFFFFF"/>
                    </a:solidFill>
                  </a:tcPr>
                </a:tc>
                <a:tc>
                  <a:txBody>
                    <a:bodyPr/>
                    <a:lstStyle/>
                    <a:p>
                      <a:pPr marL="382905">
                        <a:lnSpc>
                          <a:spcPct val="100000"/>
                        </a:lnSpc>
                      </a:pPr>
                      <a:r>
                        <a:rPr sz="1100" dirty="0">
                          <a:solidFill>
                            <a:srgbClr val="231F20"/>
                          </a:solidFill>
                          <a:latin typeface="Times New Roman"/>
                          <a:cs typeface="Times New Roman"/>
                        </a:rPr>
                        <a:t>10.8</a:t>
                      </a:r>
                      <a:endParaRPr sz="1100">
                        <a:latin typeface="Times New Roman"/>
                        <a:cs typeface="Times New Roman"/>
                      </a:endParaRPr>
                    </a:p>
                  </a:txBody>
                  <a:tcPr marL="0" marR="0" marT="0" marB="0">
                    <a:lnT w="4318">
                      <a:solidFill>
                        <a:srgbClr val="221E1F"/>
                      </a:solidFill>
                      <a:prstDash val="solid"/>
                    </a:lnT>
                    <a:solidFill>
                      <a:srgbClr val="FFFFFF"/>
                    </a:solidFill>
                  </a:tcPr>
                </a:tc>
              </a:tr>
              <a:tr h="335280">
                <a:tc>
                  <a:txBody>
                    <a:bodyPr/>
                    <a:lstStyle/>
                    <a:p>
                      <a:pPr marL="313055">
                        <a:lnSpc>
                          <a:spcPct val="100000"/>
                        </a:lnSpc>
                      </a:pPr>
                      <a:r>
                        <a:rPr sz="1100" dirty="0">
                          <a:solidFill>
                            <a:srgbClr val="231F20"/>
                          </a:solidFill>
                          <a:latin typeface="Times New Roman"/>
                          <a:cs typeface="Times New Roman"/>
                        </a:rPr>
                        <a:t>G</a:t>
                      </a:r>
                      <a:r>
                        <a:rPr sz="1100" spc="-10" dirty="0">
                          <a:solidFill>
                            <a:srgbClr val="231F20"/>
                          </a:solidFill>
                          <a:latin typeface="Times New Roman"/>
                          <a:cs typeface="Times New Roman"/>
                        </a:rPr>
                        <a:t>r</a:t>
                      </a:r>
                      <a:r>
                        <a:rPr sz="1100" spc="-5" dirty="0">
                          <a:solidFill>
                            <a:srgbClr val="231F20"/>
                          </a:solidFill>
                          <a:latin typeface="Times New Roman"/>
                          <a:cs typeface="Times New Roman"/>
                        </a:rPr>
                        <a:t>a</a:t>
                      </a:r>
                      <a:r>
                        <a:rPr sz="1100" spc="-25" dirty="0">
                          <a:solidFill>
                            <a:srgbClr val="231F20"/>
                          </a:solidFill>
                          <a:latin typeface="Times New Roman"/>
                          <a:cs typeface="Times New Roman"/>
                        </a:rPr>
                        <a:t>mm</a:t>
                      </a:r>
                      <a:r>
                        <a:rPr sz="1100" spc="-5" dirty="0">
                          <a:solidFill>
                            <a:srgbClr val="231F20"/>
                          </a:solidFill>
                          <a:latin typeface="Times New Roman"/>
                          <a:cs typeface="Times New Roman"/>
                        </a:rPr>
                        <a:t>a</a:t>
                      </a:r>
                      <a:r>
                        <a:rPr sz="1100" dirty="0">
                          <a:solidFill>
                            <a:srgbClr val="231F20"/>
                          </a:solidFill>
                          <a:latin typeface="Times New Roman"/>
                          <a:cs typeface="Times New Roman"/>
                        </a:rPr>
                        <a:t>r</a:t>
                      </a:r>
                      <a:r>
                        <a:rPr sz="1100" spc="-60" dirty="0">
                          <a:solidFill>
                            <a:srgbClr val="231F20"/>
                          </a:solidFill>
                          <a:latin typeface="Times New Roman"/>
                          <a:cs typeface="Times New Roman"/>
                        </a:rPr>
                        <a:t> </a:t>
                      </a:r>
                      <a:r>
                        <a:rPr sz="1100" dirty="0">
                          <a:solidFill>
                            <a:srgbClr val="231F20"/>
                          </a:solidFill>
                          <a:latin typeface="Times New Roman"/>
                          <a:cs typeface="Times New Roman"/>
                        </a:rPr>
                        <a:t>7</a:t>
                      </a:r>
                      <a:endParaRPr sz="1100">
                        <a:latin typeface="Times New Roman"/>
                        <a:cs typeface="Times New Roman"/>
                      </a:endParaRPr>
                    </a:p>
                  </a:txBody>
                  <a:tcPr marL="0" marR="0" marT="0" marB="0">
                    <a:solidFill>
                      <a:srgbClr val="FFFFFF"/>
                    </a:solidFill>
                  </a:tcPr>
                </a:tc>
                <a:tc>
                  <a:txBody>
                    <a:bodyPr/>
                    <a:lstStyle/>
                    <a:p>
                      <a:pPr marL="77470">
                        <a:lnSpc>
                          <a:spcPct val="100000"/>
                        </a:lnSpc>
                      </a:pPr>
                      <a:r>
                        <a:rPr sz="1100" spc="-15" dirty="0">
                          <a:solidFill>
                            <a:srgbClr val="231F20"/>
                          </a:solidFill>
                          <a:latin typeface="Times New Roman"/>
                          <a:cs typeface="Times New Roman"/>
                        </a:rPr>
                        <a:t>R</a:t>
                      </a:r>
                      <a:r>
                        <a:rPr sz="1100" spc="-10" dirty="0">
                          <a:solidFill>
                            <a:srgbClr val="231F20"/>
                          </a:solidFill>
                          <a:latin typeface="Times New Roman"/>
                          <a:cs typeface="Times New Roman"/>
                        </a:rPr>
                        <a:t>NN</a:t>
                      </a:r>
                      <a:endParaRPr sz="1100">
                        <a:latin typeface="Times New Roman"/>
                        <a:cs typeface="Times New Roman"/>
                      </a:endParaRPr>
                    </a:p>
                  </a:txBody>
                  <a:tcPr marL="0" marR="0" marT="0" marB="0">
                    <a:solidFill>
                      <a:srgbClr val="FFFFFF"/>
                    </a:solidFill>
                  </a:tcPr>
                </a:tc>
                <a:tc>
                  <a:txBody>
                    <a:bodyPr/>
                    <a:lstStyle/>
                    <a:p>
                      <a:pPr marL="179705">
                        <a:lnSpc>
                          <a:spcPct val="100000"/>
                        </a:lnSpc>
                      </a:pPr>
                      <a:r>
                        <a:rPr sz="1100" spc="-5" dirty="0">
                          <a:solidFill>
                            <a:srgbClr val="231F20"/>
                          </a:solidFill>
                          <a:latin typeface="Times New Roman"/>
                          <a:cs typeface="Times New Roman"/>
                        </a:rPr>
                        <a:t>121000</a:t>
                      </a:r>
                      <a:endParaRPr sz="1100">
                        <a:latin typeface="Times New Roman"/>
                        <a:cs typeface="Times New Roman"/>
                      </a:endParaRPr>
                    </a:p>
                  </a:txBody>
                  <a:tcPr marL="0" marR="0" marT="0" marB="0">
                    <a:solidFill>
                      <a:srgbClr val="FFFFFF"/>
                    </a:solidFill>
                  </a:tcPr>
                </a:tc>
                <a:tc>
                  <a:txBody>
                    <a:bodyPr/>
                    <a:lstStyle/>
                    <a:p>
                      <a:pPr marL="397510">
                        <a:lnSpc>
                          <a:spcPct val="100000"/>
                        </a:lnSpc>
                      </a:pPr>
                      <a:r>
                        <a:rPr sz="1100" spc="-5" dirty="0">
                          <a:solidFill>
                            <a:srgbClr val="231F20"/>
                          </a:solidFill>
                          <a:latin typeface="Times New Roman"/>
                          <a:cs typeface="Times New Roman"/>
                        </a:rPr>
                        <a:t>889</a:t>
                      </a:r>
                      <a:endParaRPr sz="1100">
                        <a:latin typeface="Times New Roman"/>
                        <a:cs typeface="Times New Roman"/>
                      </a:endParaRPr>
                    </a:p>
                  </a:txBody>
                  <a:tcPr marL="0" marR="0" marT="0" marB="0">
                    <a:solidFill>
                      <a:srgbClr val="FFFFFF"/>
                    </a:solidFill>
                  </a:tcPr>
                </a:tc>
                <a:tc>
                  <a:txBody>
                    <a:bodyPr/>
                    <a:lstStyle/>
                    <a:p>
                      <a:pPr marL="130810">
                        <a:lnSpc>
                          <a:spcPct val="100000"/>
                        </a:lnSpc>
                      </a:pPr>
                      <a:r>
                        <a:rPr sz="1100" spc="-5" dirty="0">
                          <a:solidFill>
                            <a:srgbClr val="231F20"/>
                          </a:solidFill>
                          <a:latin typeface="Times New Roman"/>
                          <a:cs typeface="Times New Roman"/>
                        </a:rPr>
                        <a:t>98.622</a:t>
                      </a:r>
                      <a:endParaRPr sz="1100">
                        <a:latin typeface="Times New Roman"/>
                        <a:cs typeface="Times New Roman"/>
                      </a:endParaRPr>
                    </a:p>
                  </a:txBody>
                  <a:tcPr marL="0" marR="0" marT="0" marB="0">
                    <a:solidFill>
                      <a:srgbClr val="FFFFFF"/>
                    </a:solidFill>
                  </a:tcPr>
                </a:tc>
                <a:tc>
                  <a:txBody>
                    <a:bodyPr/>
                    <a:lstStyle/>
                    <a:p>
                      <a:pPr marL="75565">
                        <a:lnSpc>
                          <a:spcPct val="100000"/>
                        </a:lnSpc>
                      </a:pPr>
                      <a:r>
                        <a:rPr sz="1100" dirty="0">
                          <a:solidFill>
                            <a:srgbClr val="231F20"/>
                          </a:solidFill>
                          <a:latin typeface="Times New Roman"/>
                          <a:cs typeface="Times New Roman"/>
                        </a:rPr>
                        <a:t>9 </a:t>
                      </a:r>
                      <a:r>
                        <a:rPr sz="1100" spc="-5" dirty="0">
                          <a:solidFill>
                            <a:srgbClr val="231F20"/>
                          </a:solidFill>
                          <a:latin typeface="Times New Roman"/>
                          <a:cs typeface="Times New Roman"/>
                        </a:rPr>
                        <a:t>(2nd)</a:t>
                      </a:r>
                      <a:endParaRPr sz="1100">
                        <a:latin typeface="Times New Roman"/>
                        <a:cs typeface="Times New Roman"/>
                      </a:endParaRPr>
                    </a:p>
                  </a:txBody>
                  <a:tcPr marL="0" marR="0" marT="0" marB="0">
                    <a:solidFill>
                      <a:srgbClr val="FFFFFF"/>
                    </a:solidFill>
                  </a:tcPr>
                </a:tc>
                <a:tc>
                  <a:txBody>
                    <a:bodyPr/>
                    <a:lstStyle/>
                    <a:p>
                      <a:pPr marL="13970" algn="ctr">
                        <a:lnSpc>
                          <a:spcPct val="100000"/>
                        </a:lnSpc>
                      </a:pPr>
                      <a:r>
                        <a:rPr sz="1100" spc="5" dirty="0">
                          <a:solidFill>
                            <a:srgbClr val="231F20"/>
                          </a:solidFill>
                          <a:latin typeface="Times New Roman"/>
                          <a:cs typeface="Times New Roman"/>
                        </a:rPr>
                        <a:t>0.</a:t>
                      </a:r>
                      <a:r>
                        <a:rPr sz="1100" spc="10" dirty="0">
                          <a:solidFill>
                            <a:srgbClr val="231F20"/>
                          </a:solidFill>
                          <a:latin typeface="Times New Roman"/>
                          <a:cs typeface="Times New Roman"/>
                        </a:rPr>
                        <a:t>8</a:t>
                      </a:r>
                      <a:r>
                        <a:rPr sz="1100" dirty="0">
                          <a:solidFill>
                            <a:srgbClr val="231F20"/>
                          </a:solidFill>
                          <a:latin typeface="Times New Roman"/>
                          <a:cs typeface="Times New Roman"/>
                        </a:rPr>
                        <a:t>6</a:t>
                      </a:r>
                      <a:endParaRPr sz="1100">
                        <a:latin typeface="Times New Roman"/>
                        <a:cs typeface="Times New Roman"/>
                      </a:endParaRPr>
                    </a:p>
                  </a:txBody>
                  <a:tcPr marL="0" marR="0" marT="0" marB="0">
                    <a:solidFill>
                      <a:srgbClr val="FFFFFF"/>
                    </a:solidFill>
                  </a:tcPr>
                </a:tc>
                <a:tc>
                  <a:txBody>
                    <a:bodyPr/>
                    <a:lstStyle/>
                    <a:p>
                      <a:pPr marL="382905">
                        <a:lnSpc>
                          <a:spcPct val="100000"/>
                        </a:lnSpc>
                      </a:pPr>
                      <a:r>
                        <a:rPr sz="1100" dirty="0">
                          <a:solidFill>
                            <a:srgbClr val="231F20"/>
                          </a:solidFill>
                          <a:latin typeface="Times New Roman"/>
                          <a:cs typeface="Times New Roman"/>
                        </a:rPr>
                        <a:t>10.7</a:t>
                      </a:r>
                      <a:endParaRPr sz="1100" dirty="0">
                        <a:latin typeface="Times New Roman"/>
                        <a:cs typeface="Times New Roman"/>
                      </a:endParaRPr>
                    </a:p>
                  </a:txBody>
                  <a:tcPr marL="0" marR="0" marT="0" marB="0">
                    <a:solidFill>
                      <a:srgbClr val="FFFFFF"/>
                    </a:solidFill>
                  </a:tcPr>
                </a:tc>
              </a:tr>
            </a:tbl>
          </a:graphicData>
        </a:graphic>
      </p:graphicFrame>
    </p:spTree>
    <p:extLst>
      <p:ext uri="{BB962C8B-B14F-4D97-AF65-F5344CB8AC3E}">
        <p14:creationId xmlns:p14="http://schemas.microsoft.com/office/powerpoint/2010/main" val="25987051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1053524" y="345071"/>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8"/>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43463" y="462279"/>
            <a:ext cx="7812818" cy="726482"/>
          </a:xfrm>
          <a:prstGeom prst="rect">
            <a:avLst/>
          </a:prstGeom>
        </p:spPr>
        <p:txBody>
          <a:bodyPr vert="horz" wrap="square" lIns="0" tIns="186056" rIns="0" bIns="0" rtlCol="0">
            <a:spAutoFit/>
          </a:bodyPr>
          <a:lstStyle/>
          <a:p>
            <a:r>
              <a:rPr sz="3500" spc="-26" dirty="0">
                <a:latin typeface="Arial"/>
                <a:cs typeface="Arial"/>
              </a:rPr>
              <a:t>KAARM</a:t>
            </a:r>
            <a:r>
              <a:rPr sz="3500" spc="-22" dirty="0">
                <a:latin typeface="Arial"/>
                <a:cs typeface="Arial"/>
              </a:rPr>
              <a:t>A</a:t>
            </a:r>
            <a:r>
              <a:rPr sz="3500" spc="4" dirty="0">
                <a:latin typeface="Arial"/>
                <a:cs typeface="Arial"/>
              </a:rPr>
              <a:t> </a:t>
            </a:r>
            <a:r>
              <a:rPr lang="en-US" sz="3500" spc="-22" dirty="0" smtClean="0">
                <a:latin typeface="Arial"/>
                <a:cs typeface="Arial"/>
              </a:rPr>
              <a:t>Speech</a:t>
            </a:r>
            <a:r>
              <a:rPr sz="3500" spc="13" dirty="0" smtClean="0">
                <a:latin typeface="Arial"/>
                <a:cs typeface="Arial"/>
              </a:rPr>
              <a:t> </a:t>
            </a:r>
            <a:r>
              <a:rPr sz="3500" spc="-4" dirty="0">
                <a:latin typeface="Arial"/>
                <a:cs typeface="Arial"/>
              </a:rPr>
              <a:t>Classificatio</a:t>
            </a:r>
            <a:r>
              <a:rPr sz="3500" dirty="0">
                <a:latin typeface="Arial"/>
                <a:cs typeface="Arial"/>
              </a:rPr>
              <a:t>n Result</a:t>
            </a:r>
          </a:p>
        </p:txBody>
      </p:sp>
      <p:sp>
        <p:nvSpPr>
          <p:cNvPr id="43" name="object 43"/>
          <p:cNvSpPr txBox="1">
            <a:spLocks noGrp="1"/>
          </p:cNvSpPr>
          <p:nvPr>
            <p:ph type="sldNum" sz="quarter" idx="12"/>
          </p:nvPr>
        </p:nvSpPr>
        <p:spPr>
          <a:xfrm>
            <a:off x="7968643" y="6066094"/>
            <a:ext cx="194934" cy="369332"/>
          </a:xfrm>
          <a:prstGeom prst="rect">
            <a:avLst/>
          </a:prstGeom>
        </p:spPr>
        <p:txBody>
          <a:bodyPr vert="horz" wrap="square" lIns="0" tIns="0" rIns="0" bIns="0" rtlCol="0">
            <a:spAutoFit/>
          </a:bodyPr>
          <a:lstStyle/>
          <a:p>
            <a:pPr marL="22257"/>
            <a:fld id="{81D60167-4931-47E6-BA6A-407CBD079E47}" type="slidenum">
              <a:rPr dirty="0"/>
              <a:pPr marL="22257"/>
              <a:t>36</a:t>
            </a:fld>
            <a:endParaRPr dirty="0"/>
          </a:p>
        </p:txBody>
      </p:sp>
      <p:sp>
        <p:nvSpPr>
          <p:cNvPr id="14" name="object 14"/>
          <p:cNvSpPr/>
          <p:nvPr/>
        </p:nvSpPr>
        <p:spPr>
          <a:xfrm>
            <a:off x="920603"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987927" y="1776182"/>
            <a:ext cx="7175650" cy="710964"/>
          </a:xfrm>
          <a:prstGeom prst="rect">
            <a:avLst/>
          </a:prstGeom>
        </p:spPr>
        <p:txBody>
          <a:bodyPr vert="horz" wrap="square" lIns="0" tIns="0" rIns="0" bIns="0" rtlCol="0">
            <a:spAutoFit/>
          </a:bodyPr>
          <a:lstStyle/>
          <a:p>
            <a:pPr marL="251505" indent="-240377">
              <a:buClr>
                <a:srgbClr val="126D92"/>
              </a:buClr>
              <a:buSzPct val="85416"/>
              <a:buFont typeface="Wingdings 2"/>
              <a:buChar char=""/>
              <a:tabLst>
                <a:tab pos="251505" algn="l"/>
              </a:tabLst>
            </a:pPr>
            <a:r>
              <a:rPr sz="2100" spc="-13" dirty="0">
                <a:latin typeface="Arial"/>
                <a:cs typeface="Arial"/>
              </a:rPr>
              <a:t>TI-46</a:t>
            </a:r>
            <a:r>
              <a:rPr sz="2100" spc="-4" dirty="0">
                <a:latin typeface="Arial"/>
                <a:cs typeface="Arial"/>
              </a:rPr>
              <a:t> digi</a:t>
            </a:r>
            <a:r>
              <a:rPr sz="2100" dirty="0">
                <a:latin typeface="Arial"/>
                <a:cs typeface="Arial"/>
              </a:rPr>
              <a:t>t</a:t>
            </a:r>
            <a:r>
              <a:rPr sz="2100" spc="-13" dirty="0">
                <a:latin typeface="Arial"/>
                <a:cs typeface="Arial"/>
              </a:rPr>
              <a:t> </a:t>
            </a:r>
            <a:r>
              <a:rPr sz="2100" dirty="0">
                <a:latin typeface="Arial"/>
                <a:cs typeface="Arial"/>
              </a:rPr>
              <a:t>corpus</a:t>
            </a:r>
          </a:p>
          <a:p>
            <a:pPr marL="251505" indent="-240377">
              <a:spcBef>
                <a:spcPts val="504"/>
              </a:spcBef>
              <a:buClr>
                <a:srgbClr val="126D92"/>
              </a:buClr>
              <a:buSzPct val="85416"/>
              <a:buFont typeface="Wingdings 2"/>
              <a:buChar char=""/>
              <a:tabLst>
                <a:tab pos="251505" algn="l"/>
              </a:tabLst>
            </a:pPr>
            <a:r>
              <a:rPr sz="2100" spc="-13" dirty="0">
                <a:latin typeface="Arial"/>
                <a:cs typeface="Arial"/>
              </a:rPr>
              <a:t>Training: </a:t>
            </a:r>
            <a:r>
              <a:rPr sz="2100" dirty="0">
                <a:latin typeface="Arial"/>
                <a:cs typeface="Arial"/>
              </a:rPr>
              <a:t>replicate</a:t>
            </a:r>
            <a:r>
              <a:rPr sz="2100" spc="-18" dirty="0">
                <a:latin typeface="Arial"/>
                <a:cs typeface="Arial"/>
              </a:rPr>
              <a:t> </a:t>
            </a:r>
            <a:r>
              <a:rPr sz="2100" spc="-4" dirty="0">
                <a:latin typeface="Arial"/>
                <a:cs typeface="Arial"/>
              </a:rPr>
              <a:t>positiv</a:t>
            </a:r>
            <a:r>
              <a:rPr sz="2100" dirty="0">
                <a:latin typeface="Arial"/>
                <a:cs typeface="Arial"/>
              </a:rPr>
              <a:t>e</a:t>
            </a:r>
            <a:r>
              <a:rPr sz="2100" spc="4" dirty="0">
                <a:latin typeface="Arial"/>
                <a:cs typeface="Arial"/>
              </a:rPr>
              <a:t> </a:t>
            </a:r>
            <a:r>
              <a:rPr sz="2100" spc="-4" dirty="0">
                <a:latin typeface="Arial"/>
                <a:cs typeface="Arial"/>
              </a:rPr>
              <a:t>clas</a:t>
            </a:r>
            <a:r>
              <a:rPr sz="2100" dirty="0">
                <a:latin typeface="Arial"/>
                <a:cs typeface="Arial"/>
              </a:rPr>
              <a:t>s </a:t>
            </a:r>
            <a:r>
              <a:rPr sz="2100" spc="-13" dirty="0">
                <a:latin typeface="Arial"/>
                <a:cs typeface="Arial"/>
              </a:rPr>
              <a:t>3</a:t>
            </a:r>
            <a:r>
              <a:rPr sz="2100" spc="-4" dirty="0">
                <a:latin typeface="Arial"/>
                <a:cs typeface="Arial"/>
              </a:rPr>
              <a:t> times</a:t>
            </a:r>
            <a:r>
              <a:rPr sz="2100" dirty="0">
                <a:latin typeface="Arial"/>
                <a:cs typeface="Arial"/>
              </a:rPr>
              <a:t>, only</a:t>
            </a:r>
            <a:r>
              <a:rPr sz="2100" spc="-4" dirty="0">
                <a:latin typeface="Arial"/>
                <a:cs typeface="Arial"/>
              </a:rPr>
              <a:t> </a:t>
            </a:r>
            <a:r>
              <a:rPr sz="2100" spc="-13" dirty="0">
                <a:latin typeface="Arial"/>
                <a:cs typeface="Arial"/>
              </a:rPr>
              <a:t>1</a:t>
            </a:r>
            <a:r>
              <a:rPr sz="2100" spc="-4" dirty="0">
                <a:latin typeface="Arial"/>
                <a:cs typeface="Arial"/>
              </a:rPr>
              <a:t> epoch.</a:t>
            </a:r>
            <a:endParaRPr sz="2100" dirty="0">
              <a:latin typeface="Arial"/>
              <a:cs typeface="Arial"/>
            </a:endParaRPr>
          </a:p>
        </p:txBody>
      </p:sp>
      <p:sp>
        <p:nvSpPr>
          <p:cNvPr id="17" name="object 17"/>
          <p:cNvSpPr/>
          <p:nvPr/>
        </p:nvSpPr>
        <p:spPr>
          <a:xfrm>
            <a:off x="1548738" y="5623214"/>
            <a:ext cx="374013" cy="68406"/>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1978133" y="5630816"/>
            <a:ext cx="303642" cy="62188"/>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2337815" y="5647399"/>
            <a:ext cx="43439" cy="44338"/>
          </a:xfrm>
          <a:custGeom>
            <a:avLst/>
            <a:gdLst/>
            <a:ahLst/>
            <a:cxnLst/>
            <a:rect l="l" t="t" r="r" b="b"/>
            <a:pathLst>
              <a:path w="50800" h="48895">
                <a:moveTo>
                  <a:pt x="46482" y="13716"/>
                </a:moveTo>
                <a:lnTo>
                  <a:pt x="46482" y="0"/>
                </a:lnTo>
                <a:lnTo>
                  <a:pt x="14478" y="744"/>
                </a:lnTo>
                <a:lnTo>
                  <a:pt x="12954" y="857"/>
                </a:lnTo>
                <a:lnTo>
                  <a:pt x="7620" y="1524"/>
                </a:lnTo>
                <a:lnTo>
                  <a:pt x="6096" y="3810"/>
                </a:lnTo>
                <a:lnTo>
                  <a:pt x="3810" y="3810"/>
                </a:lnTo>
                <a:lnTo>
                  <a:pt x="3810" y="5334"/>
                </a:lnTo>
                <a:lnTo>
                  <a:pt x="3048" y="6858"/>
                </a:lnTo>
                <a:lnTo>
                  <a:pt x="2286" y="6858"/>
                </a:lnTo>
                <a:lnTo>
                  <a:pt x="2286" y="8382"/>
                </a:lnTo>
                <a:lnTo>
                  <a:pt x="1524" y="8382"/>
                </a:lnTo>
                <a:lnTo>
                  <a:pt x="1524" y="12192"/>
                </a:lnTo>
                <a:lnTo>
                  <a:pt x="0" y="13716"/>
                </a:lnTo>
                <a:lnTo>
                  <a:pt x="1524" y="17526"/>
                </a:lnTo>
                <a:lnTo>
                  <a:pt x="4464" y="21456"/>
                </a:lnTo>
                <a:lnTo>
                  <a:pt x="7227" y="24001"/>
                </a:lnTo>
                <a:lnTo>
                  <a:pt x="9144" y="24894"/>
                </a:lnTo>
                <a:lnTo>
                  <a:pt x="9144" y="10668"/>
                </a:lnTo>
                <a:lnTo>
                  <a:pt x="9906" y="9906"/>
                </a:lnTo>
                <a:lnTo>
                  <a:pt x="9906" y="7620"/>
                </a:lnTo>
                <a:lnTo>
                  <a:pt x="10668" y="7620"/>
                </a:lnTo>
                <a:lnTo>
                  <a:pt x="12192" y="6858"/>
                </a:lnTo>
                <a:lnTo>
                  <a:pt x="16002" y="5334"/>
                </a:lnTo>
                <a:lnTo>
                  <a:pt x="16002" y="4572"/>
                </a:lnTo>
                <a:lnTo>
                  <a:pt x="32766" y="5334"/>
                </a:lnTo>
                <a:lnTo>
                  <a:pt x="35814" y="6858"/>
                </a:lnTo>
                <a:lnTo>
                  <a:pt x="36576" y="7620"/>
                </a:lnTo>
                <a:lnTo>
                  <a:pt x="38100" y="11430"/>
                </a:lnTo>
                <a:lnTo>
                  <a:pt x="38862" y="13716"/>
                </a:lnTo>
                <a:lnTo>
                  <a:pt x="41910" y="14478"/>
                </a:lnTo>
                <a:lnTo>
                  <a:pt x="42672" y="14478"/>
                </a:lnTo>
                <a:lnTo>
                  <a:pt x="46482" y="13716"/>
                </a:lnTo>
                <a:close/>
              </a:path>
              <a:path w="50800" h="48895">
                <a:moveTo>
                  <a:pt x="41910" y="47434"/>
                </a:moveTo>
                <a:lnTo>
                  <a:pt x="41910" y="38862"/>
                </a:lnTo>
                <a:lnTo>
                  <a:pt x="39624" y="41148"/>
                </a:lnTo>
                <a:lnTo>
                  <a:pt x="35814" y="43434"/>
                </a:lnTo>
                <a:lnTo>
                  <a:pt x="19812" y="43434"/>
                </a:lnTo>
                <a:lnTo>
                  <a:pt x="16764" y="41910"/>
                </a:lnTo>
                <a:lnTo>
                  <a:pt x="14478" y="41148"/>
                </a:lnTo>
                <a:lnTo>
                  <a:pt x="10668" y="37338"/>
                </a:lnTo>
                <a:lnTo>
                  <a:pt x="9906" y="35052"/>
                </a:lnTo>
                <a:lnTo>
                  <a:pt x="9144" y="34290"/>
                </a:lnTo>
                <a:lnTo>
                  <a:pt x="7620" y="32004"/>
                </a:lnTo>
                <a:lnTo>
                  <a:pt x="1524" y="31242"/>
                </a:lnTo>
                <a:lnTo>
                  <a:pt x="1524" y="34290"/>
                </a:lnTo>
                <a:lnTo>
                  <a:pt x="0" y="34290"/>
                </a:lnTo>
                <a:lnTo>
                  <a:pt x="0" y="46482"/>
                </a:lnTo>
                <a:lnTo>
                  <a:pt x="1524" y="48768"/>
                </a:lnTo>
                <a:lnTo>
                  <a:pt x="7227" y="48644"/>
                </a:lnTo>
                <a:lnTo>
                  <a:pt x="9144" y="48006"/>
                </a:lnTo>
                <a:lnTo>
                  <a:pt x="9144" y="47244"/>
                </a:lnTo>
                <a:lnTo>
                  <a:pt x="16764" y="48768"/>
                </a:lnTo>
                <a:lnTo>
                  <a:pt x="35814" y="48768"/>
                </a:lnTo>
                <a:lnTo>
                  <a:pt x="39624" y="48006"/>
                </a:lnTo>
                <a:lnTo>
                  <a:pt x="41910" y="47434"/>
                </a:lnTo>
                <a:close/>
              </a:path>
              <a:path w="50800" h="48895">
                <a:moveTo>
                  <a:pt x="50292" y="38862"/>
                </a:moveTo>
                <a:lnTo>
                  <a:pt x="49530" y="28194"/>
                </a:lnTo>
                <a:lnTo>
                  <a:pt x="48768" y="26670"/>
                </a:lnTo>
                <a:lnTo>
                  <a:pt x="47244" y="25146"/>
                </a:lnTo>
                <a:lnTo>
                  <a:pt x="47244" y="23622"/>
                </a:lnTo>
                <a:lnTo>
                  <a:pt x="45720" y="23622"/>
                </a:lnTo>
                <a:lnTo>
                  <a:pt x="39624" y="20574"/>
                </a:lnTo>
                <a:lnTo>
                  <a:pt x="36576" y="19812"/>
                </a:lnTo>
                <a:lnTo>
                  <a:pt x="32766" y="18288"/>
                </a:lnTo>
                <a:lnTo>
                  <a:pt x="28194" y="17526"/>
                </a:lnTo>
                <a:lnTo>
                  <a:pt x="12954" y="14478"/>
                </a:lnTo>
                <a:lnTo>
                  <a:pt x="10668" y="13716"/>
                </a:lnTo>
                <a:lnTo>
                  <a:pt x="9144" y="10668"/>
                </a:lnTo>
                <a:lnTo>
                  <a:pt x="9144" y="24894"/>
                </a:lnTo>
                <a:lnTo>
                  <a:pt x="12954" y="26670"/>
                </a:lnTo>
                <a:lnTo>
                  <a:pt x="16764" y="27432"/>
                </a:lnTo>
                <a:lnTo>
                  <a:pt x="22098" y="28194"/>
                </a:lnTo>
                <a:lnTo>
                  <a:pt x="28956" y="29718"/>
                </a:lnTo>
                <a:lnTo>
                  <a:pt x="34290" y="30480"/>
                </a:lnTo>
                <a:lnTo>
                  <a:pt x="38100" y="31242"/>
                </a:lnTo>
                <a:lnTo>
                  <a:pt x="38862" y="32004"/>
                </a:lnTo>
                <a:lnTo>
                  <a:pt x="41148" y="33528"/>
                </a:lnTo>
                <a:lnTo>
                  <a:pt x="41910" y="38862"/>
                </a:lnTo>
                <a:lnTo>
                  <a:pt x="41910" y="47434"/>
                </a:lnTo>
                <a:lnTo>
                  <a:pt x="42672" y="47244"/>
                </a:lnTo>
                <a:lnTo>
                  <a:pt x="44958" y="46482"/>
                </a:lnTo>
                <a:lnTo>
                  <a:pt x="49530" y="41148"/>
                </a:lnTo>
                <a:lnTo>
                  <a:pt x="49530" y="38862"/>
                </a:lnTo>
                <a:lnTo>
                  <a:pt x="50292" y="38862"/>
                </a:lnTo>
                <a:close/>
              </a:path>
            </a:pathLst>
          </a:custGeom>
          <a:solidFill>
            <a:srgbClr val="000000"/>
          </a:solidFill>
        </p:spPr>
        <p:txBody>
          <a:bodyPr wrap="square" lIns="0" tIns="0" rIns="0" bIns="0" rtlCol="0"/>
          <a:lstStyle/>
          <a:p>
            <a:endParaRPr/>
          </a:p>
        </p:txBody>
      </p:sp>
      <p:sp>
        <p:nvSpPr>
          <p:cNvPr id="20" name="object 20"/>
          <p:cNvSpPr/>
          <p:nvPr/>
        </p:nvSpPr>
        <p:spPr>
          <a:xfrm>
            <a:off x="2439462" y="5605942"/>
            <a:ext cx="254121" cy="105028"/>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2756134" y="5623214"/>
            <a:ext cx="315370" cy="68406"/>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3127541" y="5630819"/>
            <a:ext cx="589690" cy="80153"/>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3776529" y="5648091"/>
            <a:ext cx="96435" cy="63569"/>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3938123" y="5652236"/>
            <a:ext cx="76562" cy="29943"/>
          </a:xfrm>
          <a:custGeom>
            <a:avLst/>
            <a:gdLst/>
            <a:ahLst/>
            <a:cxnLst/>
            <a:rect l="l" t="t" r="r" b="b"/>
            <a:pathLst>
              <a:path w="89535" h="33020">
                <a:moveTo>
                  <a:pt x="89154" y="31241"/>
                </a:moveTo>
                <a:lnTo>
                  <a:pt x="89154" y="26669"/>
                </a:lnTo>
                <a:lnTo>
                  <a:pt x="762" y="26669"/>
                </a:lnTo>
                <a:lnTo>
                  <a:pt x="762" y="28955"/>
                </a:lnTo>
                <a:lnTo>
                  <a:pt x="0" y="29717"/>
                </a:lnTo>
                <a:lnTo>
                  <a:pt x="762" y="32003"/>
                </a:lnTo>
                <a:lnTo>
                  <a:pt x="3810" y="32765"/>
                </a:lnTo>
                <a:lnTo>
                  <a:pt x="83820" y="32765"/>
                </a:lnTo>
                <a:lnTo>
                  <a:pt x="87630" y="32003"/>
                </a:lnTo>
                <a:lnTo>
                  <a:pt x="89154" y="31241"/>
                </a:lnTo>
                <a:close/>
              </a:path>
              <a:path w="89535" h="33020">
                <a:moveTo>
                  <a:pt x="89154" y="5333"/>
                </a:moveTo>
                <a:lnTo>
                  <a:pt x="87630" y="1523"/>
                </a:lnTo>
                <a:lnTo>
                  <a:pt x="762" y="0"/>
                </a:lnTo>
                <a:lnTo>
                  <a:pt x="762" y="2285"/>
                </a:lnTo>
                <a:lnTo>
                  <a:pt x="0" y="3047"/>
                </a:lnTo>
                <a:lnTo>
                  <a:pt x="762" y="5333"/>
                </a:lnTo>
                <a:lnTo>
                  <a:pt x="3810" y="6095"/>
                </a:lnTo>
                <a:lnTo>
                  <a:pt x="83820" y="6095"/>
                </a:lnTo>
                <a:lnTo>
                  <a:pt x="89154" y="5333"/>
                </a:lnTo>
                <a:close/>
              </a:path>
            </a:pathLst>
          </a:custGeom>
          <a:solidFill>
            <a:srgbClr val="000000"/>
          </a:solidFill>
        </p:spPr>
        <p:txBody>
          <a:bodyPr wrap="square" lIns="0" tIns="0" rIns="0" bIns="0" rtlCol="0"/>
          <a:lstStyle/>
          <a:p>
            <a:endParaRPr/>
          </a:p>
        </p:txBody>
      </p:sp>
      <p:sp>
        <p:nvSpPr>
          <p:cNvPr id="25" name="object 25"/>
          <p:cNvSpPr/>
          <p:nvPr/>
        </p:nvSpPr>
        <p:spPr>
          <a:xfrm>
            <a:off x="4069745" y="5648091"/>
            <a:ext cx="109467" cy="63569"/>
          </a:xfrm>
          <a:prstGeom prst="rect">
            <a:avLst/>
          </a:prstGeom>
          <a:blipFill>
            <a:blip r:embed="rId9" cstate="print"/>
            <a:stretch>
              <a:fillRect/>
            </a:stretch>
          </a:blipFill>
        </p:spPr>
        <p:txBody>
          <a:bodyPr wrap="square" lIns="0" tIns="0" rIns="0" bIns="0" rtlCol="0"/>
          <a:lstStyle/>
          <a:p>
            <a:endParaRPr/>
          </a:p>
        </p:txBody>
      </p:sp>
      <p:sp>
        <p:nvSpPr>
          <p:cNvPr id="26" name="object 26"/>
          <p:cNvSpPr/>
          <p:nvPr/>
        </p:nvSpPr>
        <p:spPr>
          <a:xfrm>
            <a:off x="4243065" y="5652236"/>
            <a:ext cx="76019" cy="29943"/>
          </a:xfrm>
          <a:custGeom>
            <a:avLst/>
            <a:gdLst/>
            <a:ahLst/>
            <a:cxnLst/>
            <a:rect l="l" t="t" r="r" b="b"/>
            <a:pathLst>
              <a:path w="88900" h="33020">
                <a:moveTo>
                  <a:pt x="88392" y="31241"/>
                </a:moveTo>
                <a:lnTo>
                  <a:pt x="88392" y="26669"/>
                </a:lnTo>
                <a:lnTo>
                  <a:pt x="762" y="26669"/>
                </a:lnTo>
                <a:lnTo>
                  <a:pt x="762" y="28955"/>
                </a:lnTo>
                <a:lnTo>
                  <a:pt x="0" y="29717"/>
                </a:lnTo>
                <a:lnTo>
                  <a:pt x="762" y="32003"/>
                </a:lnTo>
                <a:lnTo>
                  <a:pt x="3810" y="32765"/>
                </a:lnTo>
                <a:lnTo>
                  <a:pt x="83820" y="32765"/>
                </a:lnTo>
                <a:lnTo>
                  <a:pt x="87630" y="32003"/>
                </a:lnTo>
                <a:lnTo>
                  <a:pt x="88392" y="31241"/>
                </a:lnTo>
                <a:close/>
              </a:path>
              <a:path w="88900" h="33020">
                <a:moveTo>
                  <a:pt x="88392" y="5333"/>
                </a:moveTo>
                <a:lnTo>
                  <a:pt x="87630" y="1523"/>
                </a:lnTo>
                <a:lnTo>
                  <a:pt x="762" y="0"/>
                </a:lnTo>
                <a:lnTo>
                  <a:pt x="762" y="2285"/>
                </a:lnTo>
                <a:lnTo>
                  <a:pt x="0" y="3047"/>
                </a:lnTo>
                <a:lnTo>
                  <a:pt x="762" y="5333"/>
                </a:lnTo>
                <a:lnTo>
                  <a:pt x="3810" y="6095"/>
                </a:lnTo>
                <a:lnTo>
                  <a:pt x="83820" y="6095"/>
                </a:lnTo>
                <a:lnTo>
                  <a:pt x="88392" y="5333"/>
                </a:lnTo>
                <a:close/>
              </a:path>
            </a:pathLst>
          </a:custGeom>
          <a:solidFill>
            <a:srgbClr val="000000"/>
          </a:solidFill>
        </p:spPr>
        <p:txBody>
          <a:bodyPr wrap="square" lIns="0" tIns="0" rIns="0" bIns="0" rtlCol="0"/>
          <a:lstStyle/>
          <a:p>
            <a:endParaRPr/>
          </a:p>
        </p:txBody>
      </p:sp>
      <p:sp>
        <p:nvSpPr>
          <p:cNvPr id="27" name="object 27"/>
          <p:cNvSpPr/>
          <p:nvPr/>
        </p:nvSpPr>
        <p:spPr>
          <a:xfrm>
            <a:off x="4377294" y="5625287"/>
            <a:ext cx="38552" cy="66795"/>
          </a:xfrm>
          <a:custGeom>
            <a:avLst/>
            <a:gdLst/>
            <a:ahLst/>
            <a:cxnLst/>
            <a:rect l="l" t="t" r="r" b="b"/>
            <a:pathLst>
              <a:path w="45085" h="73660">
                <a:moveTo>
                  <a:pt x="44958" y="73151"/>
                </a:moveTo>
                <a:lnTo>
                  <a:pt x="44958" y="68579"/>
                </a:lnTo>
                <a:lnTo>
                  <a:pt x="38862" y="68579"/>
                </a:lnTo>
                <a:lnTo>
                  <a:pt x="30480" y="67817"/>
                </a:lnTo>
                <a:lnTo>
                  <a:pt x="28956" y="66293"/>
                </a:lnTo>
                <a:lnTo>
                  <a:pt x="28194" y="64769"/>
                </a:lnTo>
                <a:lnTo>
                  <a:pt x="28194" y="0"/>
                </a:lnTo>
                <a:lnTo>
                  <a:pt x="23622" y="1523"/>
                </a:lnTo>
                <a:lnTo>
                  <a:pt x="20574" y="3047"/>
                </a:lnTo>
                <a:lnTo>
                  <a:pt x="19812" y="4571"/>
                </a:lnTo>
                <a:lnTo>
                  <a:pt x="17526" y="5333"/>
                </a:lnTo>
                <a:lnTo>
                  <a:pt x="11430" y="7619"/>
                </a:lnTo>
                <a:lnTo>
                  <a:pt x="2286" y="8381"/>
                </a:lnTo>
                <a:lnTo>
                  <a:pt x="0" y="8381"/>
                </a:lnTo>
                <a:lnTo>
                  <a:pt x="0" y="12191"/>
                </a:lnTo>
                <a:lnTo>
                  <a:pt x="2286" y="12191"/>
                </a:lnTo>
                <a:lnTo>
                  <a:pt x="12954" y="11429"/>
                </a:lnTo>
                <a:lnTo>
                  <a:pt x="17526" y="9143"/>
                </a:lnTo>
                <a:lnTo>
                  <a:pt x="17526" y="73151"/>
                </a:lnTo>
                <a:lnTo>
                  <a:pt x="44958" y="73151"/>
                </a:lnTo>
                <a:close/>
              </a:path>
              <a:path w="45085" h="73660">
                <a:moveTo>
                  <a:pt x="17526" y="73151"/>
                </a:moveTo>
                <a:lnTo>
                  <a:pt x="17526" y="66293"/>
                </a:lnTo>
                <a:lnTo>
                  <a:pt x="16764" y="67817"/>
                </a:lnTo>
                <a:lnTo>
                  <a:pt x="6858" y="68579"/>
                </a:lnTo>
                <a:lnTo>
                  <a:pt x="1524" y="68579"/>
                </a:lnTo>
                <a:lnTo>
                  <a:pt x="1524" y="73151"/>
                </a:lnTo>
                <a:lnTo>
                  <a:pt x="17526" y="73151"/>
                </a:lnTo>
                <a:close/>
              </a:path>
            </a:pathLst>
          </a:custGeom>
          <a:solidFill>
            <a:srgbClr val="000000"/>
          </a:solidFill>
        </p:spPr>
        <p:txBody>
          <a:bodyPr wrap="square" lIns="0" tIns="0" rIns="0" bIns="0" rtlCol="0"/>
          <a:lstStyle/>
          <a:p>
            <a:endParaRPr/>
          </a:p>
        </p:txBody>
      </p:sp>
      <p:sp>
        <p:nvSpPr>
          <p:cNvPr id="28" name="object 28"/>
          <p:cNvSpPr/>
          <p:nvPr/>
        </p:nvSpPr>
        <p:spPr>
          <a:xfrm>
            <a:off x="4434635" y="5625287"/>
            <a:ext cx="47240" cy="68522"/>
          </a:xfrm>
          <a:custGeom>
            <a:avLst/>
            <a:gdLst/>
            <a:ahLst/>
            <a:cxnLst/>
            <a:rect l="l" t="t" r="r" b="b"/>
            <a:pathLst>
              <a:path w="55245" h="75564">
                <a:moveTo>
                  <a:pt x="33528" y="4571"/>
                </a:moveTo>
                <a:lnTo>
                  <a:pt x="33528" y="0"/>
                </a:lnTo>
                <a:lnTo>
                  <a:pt x="21336" y="1523"/>
                </a:lnTo>
                <a:lnTo>
                  <a:pt x="17526" y="2285"/>
                </a:lnTo>
                <a:lnTo>
                  <a:pt x="11430" y="5333"/>
                </a:lnTo>
                <a:lnTo>
                  <a:pt x="8382" y="8381"/>
                </a:lnTo>
                <a:lnTo>
                  <a:pt x="7620" y="8381"/>
                </a:lnTo>
                <a:lnTo>
                  <a:pt x="7620" y="9905"/>
                </a:lnTo>
                <a:lnTo>
                  <a:pt x="6858" y="11429"/>
                </a:lnTo>
                <a:lnTo>
                  <a:pt x="5334" y="11429"/>
                </a:lnTo>
                <a:lnTo>
                  <a:pt x="5334" y="12953"/>
                </a:lnTo>
                <a:lnTo>
                  <a:pt x="4572" y="12953"/>
                </a:lnTo>
                <a:lnTo>
                  <a:pt x="4572" y="15239"/>
                </a:lnTo>
                <a:lnTo>
                  <a:pt x="3810" y="15239"/>
                </a:lnTo>
                <a:lnTo>
                  <a:pt x="3810" y="18287"/>
                </a:lnTo>
                <a:lnTo>
                  <a:pt x="3048" y="18287"/>
                </a:lnTo>
                <a:lnTo>
                  <a:pt x="3048" y="21335"/>
                </a:lnTo>
                <a:lnTo>
                  <a:pt x="1524" y="21335"/>
                </a:lnTo>
                <a:lnTo>
                  <a:pt x="1524" y="25907"/>
                </a:lnTo>
                <a:lnTo>
                  <a:pt x="762" y="25907"/>
                </a:lnTo>
                <a:lnTo>
                  <a:pt x="762" y="38099"/>
                </a:lnTo>
                <a:lnTo>
                  <a:pt x="0" y="38861"/>
                </a:lnTo>
                <a:lnTo>
                  <a:pt x="762" y="51053"/>
                </a:lnTo>
                <a:lnTo>
                  <a:pt x="1524" y="55625"/>
                </a:lnTo>
                <a:lnTo>
                  <a:pt x="6858" y="66293"/>
                </a:lnTo>
                <a:lnTo>
                  <a:pt x="10668" y="70738"/>
                </a:lnTo>
                <a:lnTo>
                  <a:pt x="10668" y="36575"/>
                </a:lnTo>
                <a:lnTo>
                  <a:pt x="11430" y="35813"/>
                </a:lnTo>
                <a:lnTo>
                  <a:pt x="11430" y="14477"/>
                </a:lnTo>
                <a:lnTo>
                  <a:pt x="12192" y="14477"/>
                </a:lnTo>
                <a:lnTo>
                  <a:pt x="12954" y="12953"/>
                </a:lnTo>
                <a:lnTo>
                  <a:pt x="12954" y="11429"/>
                </a:lnTo>
                <a:lnTo>
                  <a:pt x="14478" y="11429"/>
                </a:lnTo>
                <a:lnTo>
                  <a:pt x="14478" y="9143"/>
                </a:lnTo>
                <a:lnTo>
                  <a:pt x="15240" y="9143"/>
                </a:lnTo>
                <a:lnTo>
                  <a:pt x="17526" y="8381"/>
                </a:lnTo>
                <a:lnTo>
                  <a:pt x="19050" y="6095"/>
                </a:lnTo>
                <a:lnTo>
                  <a:pt x="22098" y="5333"/>
                </a:lnTo>
                <a:lnTo>
                  <a:pt x="33528" y="4571"/>
                </a:lnTo>
                <a:close/>
              </a:path>
              <a:path w="55245" h="75564">
                <a:moveTo>
                  <a:pt x="44196" y="70311"/>
                </a:moveTo>
                <a:lnTo>
                  <a:pt x="44196" y="59435"/>
                </a:lnTo>
                <a:lnTo>
                  <a:pt x="43434" y="59435"/>
                </a:lnTo>
                <a:lnTo>
                  <a:pt x="43434" y="61721"/>
                </a:lnTo>
                <a:lnTo>
                  <a:pt x="41910" y="61721"/>
                </a:lnTo>
                <a:lnTo>
                  <a:pt x="41910" y="63245"/>
                </a:lnTo>
                <a:lnTo>
                  <a:pt x="41148" y="63245"/>
                </a:lnTo>
                <a:lnTo>
                  <a:pt x="41148" y="65531"/>
                </a:lnTo>
                <a:lnTo>
                  <a:pt x="35814" y="70865"/>
                </a:lnTo>
                <a:lnTo>
                  <a:pt x="32766" y="71627"/>
                </a:lnTo>
                <a:lnTo>
                  <a:pt x="22860" y="71627"/>
                </a:lnTo>
                <a:lnTo>
                  <a:pt x="19812" y="70865"/>
                </a:lnTo>
                <a:lnTo>
                  <a:pt x="14478" y="65531"/>
                </a:lnTo>
                <a:lnTo>
                  <a:pt x="11430" y="59435"/>
                </a:lnTo>
                <a:lnTo>
                  <a:pt x="10668" y="36575"/>
                </a:lnTo>
                <a:lnTo>
                  <a:pt x="10668" y="70738"/>
                </a:lnTo>
                <a:lnTo>
                  <a:pt x="11430" y="71627"/>
                </a:lnTo>
                <a:lnTo>
                  <a:pt x="17526" y="74675"/>
                </a:lnTo>
                <a:lnTo>
                  <a:pt x="19812" y="75437"/>
                </a:lnTo>
                <a:lnTo>
                  <a:pt x="34290" y="75437"/>
                </a:lnTo>
                <a:lnTo>
                  <a:pt x="40386" y="73151"/>
                </a:lnTo>
                <a:lnTo>
                  <a:pt x="41910" y="72389"/>
                </a:lnTo>
                <a:lnTo>
                  <a:pt x="44196" y="70311"/>
                </a:lnTo>
                <a:close/>
              </a:path>
              <a:path w="55245" h="75564">
                <a:moveTo>
                  <a:pt x="54864" y="51053"/>
                </a:moveTo>
                <a:lnTo>
                  <a:pt x="52898" y="22029"/>
                </a:lnTo>
                <a:lnTo>
                  <a:pt x="48421" y="10434"/>
                </a:lnTo>
                <a:lnTo>
                  <a:pt x="37338" y="2285"/>
                </a:lnTo>
                <a:lnTo>
                  <a:pt x="33528" y="1523"/>
                </a:lnTo>
                <a:lnTo>
                  <a:pt x="33528" y="5333"/>
                </a:lnTo>
                <a:lnTo>
                  <a:pt x="37338" y="7619"/>
                </a:lnTo>
                <a:lnTo>
                  <a:pt x="40386" y="9905"/>
                </a:lnTo>
                <a:lnTo>
                  <a:pt x="43434" y="16001"/>
                </a:lnTo>
                <a:lnTo>
                  <a:pt x="44196" y="59435"/>
                </a:lnTo>
                <a:lnTo>
                  <a:pt x="44196" y="70311"/>
                </a:lnTo>
                <a:lnTo>
                  <a:pt x="50292" y="64769"/>
                </a:lnTo>
                <a:lnTo>
                  <a:pt x="50292" y="62483"/>
                </a:lnTo>
                <a:lnTo>
                  <a:pt x="51054" y="62483"/>
                </a:lnTo>
                <a:lnTo>
                  <a:pt x="51054" y="60959"/>
                </a:lnTo>
                <a:lnTo>
                  <a:pt x="51816" y="60959"/>
                </a:lnTo>
                <a:lnTo>
                  <a:pt x="51816" y="58673"/>
                </a:lnTo>
                <a:lnTo>
                  <a:pt x="52578" y="58673"/>
                </a:lnTo>
                <a:lnTo>
                  <a:pt x="52578" y="55625"/>
                </a:lnTo>
                <a:lnTo>
                  <a:pt x="54102" y="55625"/>
                </a:lnTo>
                <a:lnTo>
                  <a:pt x="54102" y="51053"/>
                </a:lnTo>
                <a:lnTo>
                  <a:pt x="54864" y="51053"/>
                </a:lnTo>
                <a:close/>
              </a:path>
            </a:pathLst>
          </a:custGeom>
          <a:solidFill>
            <a:srgbClr val="000000"/>
          </a:solidFill>
        </p:spPr>
        <p:txBody>
          <a:bodyPr wrap="square" lIns="0" tIns="0" rIns="0" bIns="0" rtlCol="0"/>
          <a:lstStyle/>
          <a:p>
            <a:endParaRPr/>
          </a:p>
        </p:txBody>
      </p:sp>
      <p:sp>
        <p:nvSpPr>
          <p:cNvPr id="29" name="object 29"/>
          <p:cNvSpPr/>
          <p:nvPr/>
        </p:nvSpPr>
        <p:spPr>
          <a:xfrm>
            <a:off x="4502399" y="5680569"/>
            <a:ext cx="12488" cy="30518"/>
          </a:xfrm>
          <a:custGeom>
            <a:avLst/>
            <a:gdLst/>
            <a:ahLst/>
            <a:cxnLst/>
            <a:rect l="l" t="t" r="r" b="b"/>
            <a:pathLst>
              <a:path w="14604" h="33654">
                <a:moveTo>
                  <a:pt x="10668" y="17525"/>
                </a:moveTo>
                <a:lnTo>
                  <a:pt x="10668" y="0"/>
                </a:lnTo>
                <a:lnTo>
                  <a:pt x="2286" y="761"/>
                </a:lnTo>
                <a:lnTo>
                  <a:pt x="1524" y="761"/>
                </a:lnTo>
                <a:lnTo>
                  <a:pt x="1524" y="2285"/>
                </a:lnTo>
                <a:lnTo>
                  <a:pt x="762" y="2285"/>
                </a:lnTo>
                <a:lnTo>
                  <a:pt x="762" y="4571"/>
                </a:lnTo>
                <a:lnTo>
                  <a:pt x="0" y="5333"/>
                </a:lnTo>
                <a:lnTo>
                  <a:pt x="762" y="8381"/>
                </a:lnTo>
                <a:lnTo>
                  <a:pt x="1524" y="10667"/>
                </a:lnTo>
                <a:lnTo>
                  <a:pt x="2286" y="11429"/>
                </a:lnTo>
                <a:lnTo>
                  <a:pt x="9144" y="11429"/>
                </a:lnTo>
                <a:lnTo>
                  <a:pt x="9144" y="10667"/>
                </a:lnTo>
                <a:lnTo>
                  <a:pt x="10668" y="17525"/>
                </a:lnTo>
                <a:close/>
              </a:path>
              <a:path w="14604" h="33654">
                <a:moveTo>
                  <a:pt x="9144" y="28193"/>
                </a:moveTo>
                <a:lnTo>
                  <a:pt x="9144" y="20573"/>
                </a:lnTo>
                <a:lnTo>
                  <a:pt x="8382" y="20573"/>
                </a:lnTo>
                <a:lnTo>
                  <a:pt x="8382" y="22097"/>
                </a:lnTo>
                <a:lnTo>
                  <a:pt x="7620" y="22097"/>
                </a:lnTo>
                <a:lnTo>
                  <a:pt x="7620" y="24383"/>
                </a:lnTo>
                <a:lnTo>
                  <a:pt x="2286" y="28955"/>
                </a:lnTo>
                <a:lnTo>
                  <a:pt x="1524" y="28955"/>
                </a:lnTo>
                <a:lnTo>
                  <a:pt x="1524" y="31241"/>
                </a:lnTo>
                <a:lnTo>
                  <a:pt x="762" y="32003"/>
                </a:lnTo>
                <a:lnTo>
                  <a:pt x="1524" y="33527"/>
                </a:lnTo>
                <a:lnTo>
                  <a:pt x="4572" y="33527"/>
                </a:lnTo>
                <a:lnTo>
                  <a:pt x="9144" y="28193"/>
                </a:lnTo>
                <a:close/>
              </a:path>
              <a:path w="14604" h="33654">
                <a:moveTo>
                  <a:pt x="10668" y="26669"/>
                </a:moveTo>
                <a:lnTo>
                  <a:pt x="10668" y="17525"/>
                </a:lnTo>
                <a:lnTo>
                  <a:pt x="9144" y="17525"/>
                </a:lnTo>
                <a:lnTo>
                  <a:pt x="9144" y="26669"/>
                </a:lnTo>
                <a:lnTo>
                  <a:pt x="10668" y="26669"/>
                </a:lnTo>
                <a:close/>
              </a:path>
              <a:path w="14604" h="33654">
                <a:moveTo>
                  <a:pt x="14478" y="17525"/>
                </a:moveTo>
                <a:lnTo>
                  <a:pt x="12954" y="5333"/>
                </a:lnTo>
                <a:lnTo>
                  <a:pt x="12192" y="2285"/>
                </a:lnTo>
                <a:lnTo>
                  <a:pt x="10668" y="761"/>
                </a:lnTo>
                <a:lnTo>
                  <a:pt x="10668" y="24383"/>
                </a:lnTo>
                <a:lnTo>
                  <a:pt x="11430" y="24383"/>
                </a:lnTo>
                <a:lnTo>
                  <a:pt x="11430" y="22097"/>
                </a:lnTo>
                <a:lnTo>
                  <a:pt x="12192" y="22097"/>
                </a:lnTo>
                <a:lnTo>
                  <a:pt x="12192" y="20573"/>
                </a:lnTo>
                <a:lnTo>
                  <a:pt x="12954" y="20573"/>
                </a:lnTo>
                <a:lnTo>
                  <a:pt x="12954" y="17525"/>
                </a:lnTo>
                <a:lnTo>
                  <a:pt x="14478" y="17525"/>
                </a:lnTo>
                <a:close/>
              </a:path>
            </a:pathLst>
          </a:custGeom>
          <a:solidFill>
            <a:srgbClr val="000000"/>
          </a:solidFill>
        </p:spPr>
        <p:txBody>
          <a:bodyPr wrap="square" lIns="0" tIns="0" rIns="0" bIns="0" rtlCol="0"/>
          <a:lstStyle/>
          <a:p>
            <a:endParaRPr/>
          </a:p>
        </p:txBody>
      </p:sp>
      <p:sp>
        <p:nvSpPr>
          <p:cNvPr id="30" name="object 30"/>
          <p:cNvSpPr/>
          <p:nvPr/>
        </p:nvSpPr>
        <p:spPr>
          <a:xfrm>
            <a:off x="4576680" y="5623217"/>
            <a:ext cx="427444" cy="88445"/>
          </a:xfrm>
          <a:prstGeom prst="rect">
            <a:avLst/>
          </a:prstGeom>
          <a:blipFill>
            <a:blip r:embed="rId10" cstate="print"/>
            <a:stretch>
              <a:fillRect/>
            </a:stretch>
          </a:blipFill>
        </p:spPr>
        <p:txBody>
          <a:bodyPr wrap="square" lIns="0" tIns="0" rIns="0" bIns="0" rtlCol="0"/>
          <a:lstStyle/>
          <a:p>
            <a:endParaRPr/>
          </a:p>
        </p:txBody>
      </p:sp>
      <p:sp>
        <p:nvSpPr>
          <p:cNvPr id="31" name="object 31"/>
          <p:cNvSpPr/>
          <p:nvPr/>
        </p:nvSpPr>
        <p:spPr>
          <a:xfrm>
            <a:off x="5058861" y="5630816"/>
            <a:ext cx="203947" cy="62188"/>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5320136" y="5648091"/>
            <a:ext cx="54082" cy="64260"/>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5429616" y="5625290"/>
            <a:ext cx="313404" cy="85681"/>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5804278" y="5623217"/>
            <a:ext cx="1220431" cy="87754"/>
          </a:xfrm>
          <a:prstGeom prst="rect">
            <a:avLst/>
          </a:prstGeom>
          <a:blipFill>
            <a:blip r:embed="rId14" cstate="print"/>
            <a:stretch>
              <a:fillRect/>
            </a:stretch>
          </a:blipFill>
        </p:spPr>
        <p:txBody>
          <a:bodyPr wrap="square" lIns="0" tIns="0" rIns="0" bIns="0" rtlCol="0"/>
          <a:lstStyle/>
          <a:p>
            <a:endParaRPr/>
          </a:p>
        </p:txBody>
      </p:sp>
      <p:sp>
        <p:nvSpPr>
          <p:cNvPr id="35" name="object 35"/>
          <p:cNvSpPr/>
          <p:nvPr/>
        </p:nvSpPr>
        <p:spPr>
          <a:xfrm>
            <a:off x="7085960" y="5648091"/>
            <a:ext cx="44308" cy="62878"/>
          </a:xfrm>
          <a:prstGeom prst="rect">
            <a:avLst/>
          </a:prstGeom>
          <a:blipFill>
            <a:blip r:embed="rId15" cstate="print"/>
            <a:stretch>
              <a:fillRect/>
            </a:stretch>
          </a:blipFill>
        </p:spPr>
        <p:txBody>
          <a:bodyPr wrap="square" lIns="0" tIns="0" rIns="0" bIns="0" rtlCol="0"/>
          <a:lstStyle/>
          <a:p>
            <a:endParaRPr/>
          </a:p>
        </p:txBody>
      </p:sp>
      <p:sp>
        <p:nvSpPr>
          <p:cNvPr id="36" name="object 36"/>
          <p:cNvSpPr/>
          <p:nvPr/>
        </p:nvSpPr>
        <p:spPr>
          <a:xfrm>
            <a:off x="7185654" y="5625287"/>
            <a:ext cx="342086" cy="68406"/>
          </a:xfrm>
          <a:prstGeom prst="rect">
            <a:avLst/>
          </a:prstGeom>
          <a:blipFill>
            <a:blip r:embed="rId16" cstate="print"/>
            <a:stretch>
              <a:fillRect/>
            </a:stretch>
          </a:blipFill>
        </p:spPr>
        <p:txBody>
          <a:bodyPr wrap="square" lIns="0" tIns="0" rIns="0" bIns="0" rtlCol="0"/>
          <a:lstStyle/>
          <a:p>
            <a:endParaRPr/>
          </a:p>
        </p:txBody>
      </p:sp>
      <p:sp>
        <p:nvSpPr>
          <p:cNvPr id="37" name="object 37"/>
          <p:cNvSpPr/>
          <p:nvPr/>
        </p:nvSpPr>
        <p:spPr>
          <a:xfrm>
            <a:off x="2337815" y="5647399"/>
            <a:ext cx="43439" cy="44338"/>
          </a:xfrm>
          <a:custGeom>
            <a:avLst/>
            <a:gdLst/>
            <a:ahLst/>
            <a:cxnLst/>
            <a:rect l="l" t="t" r="r" b="b"/>
            <a:pathLst>
              <a:path w="50800" h="48895">
                <a:moveTo>
                  <a:pt x="46482" y="13716"/>
                </a:moveTo>
                <a:lnTo>
                  <a:pt x="46482" y="0"/>
                </a:lnTo>
                <a:lnTo>
                  <a:pt x="14478" y="744"/>
                </a:lnTo>
                <a:lnTo>
                  <a:pt x="12954" y="857"/>
                </a:lnTo>
                <a:lnTo>
                  <a:pt x="7620" y="1524"/>
                </a:lnTo>
                <a:lnTo>
                  <a:pt x="6096" y="3810"/>
                </a:lnTo>
                <a:lnTo>
                  <a:pt x="3810" y="3810"/>
                </a:lnTo>
                <a:lnTo>
                  <a:pt x="3810" y="5334"/>
                </a:lnTo>
                <a:lnTo>
                  <a:pt x="3048" y="6858"/>
                </a:lnTo>
                <a:lnTo>
                  <a:pt x="2286" y="6858"/>
                </a:lnTo>
                <a:lnTo>
                  <a:pt x="2286" y="8382"/>
                </a:lnTo>
                <a:lnTo>
                  <a:pt x="1524" y="8382"/>
                </a:lnTo>
                <a:lnTo>
                  <a:pt x="1524" y="12192"/>
                </a:lnTo>
                <a:lnTo>
                  <a:pt x="0" y="13716"/>
                </a:lnTo>
                <a:lnTo>
                  <a:pt x="1524" y="17526"/>
                </a:lnTo>
                <a:lnTo>
                  <a:pt x="4464" y="21456"/>
                </a:lnTo>
                <a:lnTo>
                  <a:pt x="7227" y="24001"/>
                </a:lnTo>
                <a:lnTo>
                  <a:pt x="9144" y="24894"/>
                </a:lnTo>
                <a:lnTo>
                  <a:pt x="9144" y="10668"/>
                </a:lnTo>
                <a:lnTo>
                  <a:pt x="9906" y="9906"/>
                </a:lnTo>
                <a:lnTo>
                  <a:pt x="9906" y="7620"/>
                </a:lnTo>
                <a:lnTo>
                  <a:pt x="10668" y="7620"/>
                </a:lnTo>
                <a:lnTo>
                  <a:pt x="12192" y="6858"/>
                </a:lnTo>
                <a:lnTo>
                  <a:pt x="16002" y="5334"/>
                </a:lnTo>
                <a:lnTo>
                  <a:pt x="16002" y="4572"/>
                </a:lnTo>
                <a:lnTo>
                  <a:pt x="32766" y="5334"/>
                </a:lnTo>
                <a:lnTo>
                  <a:pt x="35814" y="6858"/>
                </a:lnTo>
                <a:lnTo>
                  <a:pt x="36576" y="7620"/>
                </a:lnTo>
                <a:lnTo>
                  <a:pt x="38100" y="11430"/>
                </a:lnTo>
                <a:lnTo>
                  <a:pt x="38862" y="13716"/>
                </a:lnTo>
                <a:lnTo>
                  <a:pt x="41910" y="14478"/>
                </a:lnTo>
                <a:lnTo>
                  <a:pt x="42672" y="14478"/>
                </a:lnTo>
                <a:lnTo>
                  <a:pt x="46482" y="13716"/>
                </a:lnTo>
                <a:close/>
              </a:path>
              <a:path w="50800" h="48895">
                <a:moveTo>
                  <a:pt x="41910" y="47434"/>
                </a:moveTo>
                <a:lnTo>
                  <a:pt x="41910" y="38862"/>
                </a:lnTo>
                <a:lnTo>
                  <a:pt x="39624" y="41148"/>
                </a:lnTo>
                <a:lnTo>
                  <a:pt x="35814" y="43434"/>
                </a:lnTo>
                <a:lnTo>
                  <a:pt x="19812" y="43434"/>
                </a:lnTo>
                <a:lnTo>
                  <a:pt x="16764" y="41910"/>
                </a:lnTo>
                <a:lnTo>
                  <a:pt x="14478" y="41148"/>
                </a:lnTo>
                <a:lnTo>
                  <a:pt x="10668" y="37338"/>
                </a:lnTo>
                <a:lnTo>
                  <a:pt x="9906" y="35052"/>
                </a:lnTo>
                <a:lnTo>
                  <a:pt x="9144" y="34290"/>
                </a:lnTo>
                <a:lnTo>
                  <a:pt x="7620" y="32004"/>
                </a:lnTo>
                <a:lnTo>
                  <a:pt x="1524" y="31242"/>
                </a:lnTo>
                <a:lnTo>
                  <a:pt x="1524" y="34290"/>
                </a:lnTo>
                <a:lnTo>
                  <a:pt x="0" y="34290"/>
                </a:lnTo>
                <a:lnTo>
                  <a:pt x="0" y="46482"/>
                </a:lnTo>
                <a:lnTo>
                  <a:pt x="1524" y="48768"/>
                </a:lnTo>
                <a:lnTo>
                  <a:pt x="7227" y="48644"/>
                </a:lnTo>
                <a:lnTo>
                  <a:pt x="9144" y="48006"/>
                </a:lnTo>
                <a:lnTo>
                  <a:pt x="9144" y="47244"/>
                </a:lnTo>
                <a:lnTo>
                  <a:pt x="16764" y="48768"/>
                </a:lnTo>
                <a:lnTo>
                  <a:pt x="35814" y="48768"/>
                </a:lnTo>
                <a:lnTo>
                  <a:pt x="39624" y="48006"/>
                </a:lnTo>
                <a:lnTo>
                  <a:pt x="41910" y="47434"/>
                </a:lnTo>
                <a:close/>
              </a:path>
              <a:path w="50800" h="48895">
                <a:moveTo>
                  <a:pt x="50292" y="38862"/>
                </a:moveTo>
                <a:lnTo>
                  <a:pt x="49530" y="28194"/>
                </a:lnTo>
                <a:lnTo>
                  <a:pt x="48768" y="26670"/>
                </a:lnTo>
                <a:lnTo>
                  <a:pt x="47244" y="25146"/>
                </a:lnTo>
                <a:lnTo>
                  <a:pt x="47244" y="23622"/>
                </a:lnTo>
                <a:lnTo>
                  <a:pt x="45720" y="23622"/>
                </a:lnTo>
                <a:lnTo>
                  <a:pt x="39624" y="20574"/>
                </a:lnTo>
                <a:lnTo>
                  <a:pt x="36576" y="19812"/>
                </a:lnTo>
                <a:lnTo>
                  <a:pt x="32766" y="18288"/>
                </a:lnTo>
                <a:lnTo>
                  <a:pt x="28194" y="17526"/>
                </a:lnTo>
                <a:lnTo>
                  <a:pt x="12954" y="14478"/>
                </a:lnTo>
                <a:lnTo>
                  <a:pt x="10668" y="13716"/>
                </a:lnTo>
                <a:lnTo>
                  <a:pt x="9144" y="10668"/>
                </a:lnTo>
                <a:lnTo>
                  <a:pt x="9144" y="24894"/>
                </a:lnTo>
                <a:lnTo>
                  <a:pt x="12954" y="26670"/>
                </a:lnTo>
                <a:lnTo>
                  <a:pt x="16764" y="27432"/>
                </a:lnTo>
                <a:lnTo>
                  <a:pt x="22098" y="28194"/>
                </a:lnTo>
                <a:lnTo>
                  <a:pt x="28956" y="29718"/>
                </a:lnTo>
                <a:lnTo>
                  <a:pt x="34290" y="30480"/>
                </a:lnTo>
                <a:lnTo>
                  <a:pt x="38100" y="31242"/>
                </a:lnTo>
                <a:lnTo>
                  <a:pt x="38862" y="32004"/>
                </a:lnTo>
                <a:lnTo>
                  <a:pt x="41148" y="33528"/>
                </a:lnTo>
                <a:lnTo>
                  <a:pt x="41910" y="38862"/>
                </a:lnTo>
                <a:lnTo>
                  <a:pt x="41910" y="47434"/>
                </a:lnTo>
                <a:lnTo>
                  <a:pt x="42672" y="47244"/>
                </a:lnTo>
                <a:lnTo>
                  <a:pt x="44958" y="46482"/>
                </a:lnTo>
                <a:lnTo>
                  <a:pt x="49530" y="41148"/>
                </a:lnTo>
                <a:lnTo>
                  <a:pt x="49530" y="38862"/>
                </a:lnTo>
                <a:lnTo>
                  <a:pt x="50292" y="38862"/>
                </a:lnTo>
                <a:close/>
              </a:path>
            </a:pathLst>
          </a:custGeom>
          <a:solidFill>
            <a:srgbClr val="000000"/>
          </a:solidFill>
        </p:spPr>
        <p:txBody>
          <a:bodyPr wrap="square" lIns="0" tIns="0" rIns="0" bIns="0" rtlCol="0"/>
          <a:lstStyle/>
          <a:p>
            <a:endParaRPr/>
          </a:p>
        </p:txBody>
      </p:sp>
      <p:sp>
        <p:nvSpPr>
          <p:cNvPr id="38" name="object 38"/>
          <p:cNvSpPr/>
          <p:nvPr/>
        </p:nvSpPr>
        <p:spPr>
          <a:xfrm>
            <a:off x="3938123" y="5652236"/>
            <a:ext cx="76562" cy="29943"/>
          </a:xfrm>
          <a:custGeom>
            <a:avLst/>
            <a:gdLst/>
            <a:ahLst/>
            <a:cxnLst/>
            <a:rect l="l" t="t" r="r" b="b"/>
            <a:pathLst>
              <a:path w="89535" h="33020">
                <a:moveTo>
                  <a:pt x="89154" y="31241"/>
                </a:moveTo>
                <a:lnTo>
                  <a:pt x="89154" y="26669"/>
                </a:lnTo>
                <a:lnTo>
                  <a:pt x="762" y="26669"/>
                </a:lnTo>
                <a:lnTo>
                  <a:pt x="762" y="28955"/>
                </a:lnTo>
                <a:lnTo>
                  <a:pt x="0" y="29717"/>
                </a:lnTo>
                <a:lnTo>
                  <a:pt x="762" y="32003"/>
                </a:lnTo>
                <a:lnTo>
                  <a:pt x="3810" y="32765"/>
                </a:lnTo>
                <a:lnTo>
                  <a:pt x="83820" y="32765"/>
                </a:lnTo>
                <a:lnTo>
                  <a:pt x="87630" y="32003"/>
                </a:lnTo>
                <a:lnTo>
                  <a:pt x="89154" y="31241"/>
                </a:lnTo>
                <a:close/>
              </a:path>
              <a:path w="89535" h="33020">
                <a:moveTo>
                  <a:pt x="89154" y="5333"/>
                </a:moveTo>
                <a:lnTo>
                  <a:pt x="87630" y="1523"/>
                </a:lnTo>
                <a:lnTo>
                  <a:pt x="762" y="0"/>
                </a:lnTo>
                <a:lnTo>
                  <a:pt x="762" y="2285"/>
                </a:lnTo>
                <a:lnTo>
                  <a:pt x="0" y="3047"/>
                </a:lnTo>
                <a:lnTo>
                  <a:pt x="762" y="5333"/>
                </a:lnTo>
                <a:lnTo>
                  <a:pt x="3810" y="6095"/>
                </a:lnTo>
                <a:lnTo>
                  <a:pt x="83820" y="6095"/>
                </a:lnTo>
                <a:lnTo>
                  <a:pt x="89154" y="5333"/>
                </a:lnTo>
                <a:close/>
              </a:path>
            </a:pathLst>
          </a:custGeom>
          <a:solidFill>
            <a:srgbClr val="000000"/>
          </a:solidFill>
        </p:spPr>
        <p:txBody>
          <a:bodyPr wrap="square" lIns="0" tIns="0" rIns="0" bIns="0" rtlCol="0"/>
          <a:lstStyle/>
          <a:p>
            <a:endParaRPr/>
          </a:p>
        </p:txBody>
      </p:sp>
      <p:sp>
        <p:nvSpPr>
          <p:cNvPr id="39" name="object 39"/>
          <p:cNvSpPr/>
          <p:nvPr/>
        </p:nvSpPr>
        <p:spPr>
          <a:xfrm>
            <a:off x="4243065" y="5652236"/>
            <a:ext cx="76019" cy="29943"/>
          </a:xfrm>
          <a:custGeom>
            <a:avLst/>
            <a:gdLst/>
            <a:ahLst/>
            <a:cxnLst/>
            <a:rect l="l" t="t" r="r" b="b"/>
            <a:pathLst>
              <a:path w="88900" h="33020">
                <a:moveTo>
                  <a:pt x="88392" y="31241"/>
                </a:moveTo>
                <a:lnTo>
                  <a:pt x="88392" y="26669"/>
                </a:lnTo>
                <a:lnTo>
                  <a:pt x="762" y="26669"/>
                </a:lnTo>
                <a:lnTo>
                  <a:pt x="762" y="28955"/>
                </a:lnTo>
                <a:lnTo>
                  <a:pt x="0" y="29717"/>
                </a:lnTo>
                <a:lnTo>
                  <a:pt x="762" y="32003"/>
                </a:lnTo>
                <a:lnTo>
                  <a:pt x="3810" y="32765"/>
                </a:lnTo>
                <a:lnTo>
                  <a:pt x="83820" y="32765"/>
                </a:lnTo>
                <a:lnTo>
                  <a:pt x="87630" y="32003"/>
                </a:lnTo>
                <a:lnTo>
                  <a:pt x="88392" y="31241"/>
                </a:lnTo>
                <a:close/>
              </a:path>
              <a:path w="88900" h="33020">
                <a:moveTo>
                  <a:pt x="88392" y="5333"/>
                </a:moveTo>
                <a:lnTo>
                  <a:pt x="87630" y="1523"/>
                </a:lnTo>
                <a:lnTo>
                  <a:pt x="762" y="0"/>
                </a:lnTo>
                <a:lnTo>
                  <a:pt x="762" y="2285"/>
                </a:lnTo>
                <a:lnTo>
                  <a:pt x="0" y="3047"/>
                </a:lnTo>
                <a:lnTo>
                  <a:pt x="762" y="5333"/>
                </a:lnTo>
                <a:lnTo>
                  <a:pt x="3810" y="6095"/>
                </a:lnTo>
                <a:lnTo>
                  <a:pt x="83820" y="6095"/>
                </a:lnTo>
                <a:lnTo>
                  <a:pt x="88392" y="5333"/>
                </a:lnTo>
                <a:close/>
              </a:path>
            </a:pathLst>
          </a:custGeom>
          <a:solidFill>
            <a:srgbClr val="000000"/>
          </a:solidFill>
        </p:spPr>
        <p:txBody>
          <a:bodyPr wrap="square" lIns="0" tIns="0" rIns="0" bIns="0" rtlCol="0"/>
          <a:lstStyle/>
          <a:p>
            <a:endParaRPr/>
          </a:p>
        </p:txBody>
      </p:sp>
      <p:sp>
        <p:nvSpPr>
          <p:cNvPr id="40" name="object 40"/>
          <p:cNvSpPr/>
          <p:nvPr/>
        </p:nvSpPr>
        <p:spPr>
          <a:xfrm>
            <a:off x="4377294" y="5625287"/>
            <a:ext cx="38552" cy="66795"/>
          </a:xfrm>
          <a:custGeom>
            <a:avLst/>
            <a:gdLst/>
            <a:ahLst/>
            <a:cxnLst/>
            <a:rect l="l" t="t" r="r" b="b"/>
            <a:pathLst>
              <a:path w="45085" h="73660">
                <a:moveTo>
                  <a:pt x="44958" y="73151"/>
                </a:moveTo>
                <a:lnTo>
                  <a:pt x="44958" y="68579"/>
                </a:lnTo>
                <a:lnTo>
                  <a:pt x="38862" y="68579"/>
                </a:lnTo>
                <a:lnTo>
                  <a:pt x="30480" y="67817"/>
                </a:lnTo>
                <a:lnTo>
                  <a:pt x="28956" y="66293"/>
                </a:lnTo>
                <a:lnTo>
                  <a:pt x="28194" y="64769"/>
                </a:lnTo>
                <a:lnTo>
                  <a:pt x="28194" y="0"/>
                </a:lnTo>
                <a:lnTo>
                  <a:pt x="23622" y="1523"/>
                </a:lnTo>
                <a:lnTo>
                  <a:pt x="20574" y="3047"/>
                </a:lnTo>
                <a:lnTo>
                  <a:pt x="19812" y="4571"/>
                </a:lnTo>
                <a:lnTo>
                  <a:pt x="17526" y="5333"/>
                </a:lnTo>
                <a:lnTo>
                  <a:pt x="11430" y="7619"/>
                </a:lnTo>
                <a:lnTo>
                  <a:pt x="2286" y="8381"/>
                </a:lnTo>
                <a:lnTo>
                  <a:pt x="0" y="8381"/>
                </a:lnTo>
                <a:lnTo>
                  <a:pt x="0" y="12191"/>
                </a:lnTo>
                <a:lnTo>
                  <a:pt x="2286" y="12191"/>
                </a:lnTo>
                <a:lnTo>
                  <a:pt x="12954" y="11429"/>
                </a:lnTo>
                <a:lnTo>
                  <a:pt x="17526" y="9143"/>
                </a:lnTo>
                <a:lnTo>
                  <a:pt x="17526" y="73151"/>
                </a:lnTo>
                <a:lnTo>
                  <a:pt x="44958" y="73151"/>
                </a:lnTo>
                <a:close/>
              </a:path>
              <a:path w="45085" h="73660">
                <a:moveTo>
                  <a:pt x="17526" y="73151"/>
                </a:moveTo>
                <a:lnTo>
                  <a:pt x="17526" y="66293"/>
                </a:lnTo>
                <a:lnTo>
                  <a:pt x="16764" y="67817"/>
                </a:lnTo>
                <a:lnTo>
                  <a:pt x="6858" y="68579"/>
                </a:lnTo>
                <a:lnTo>
                  <a:pt x="1524" y="68579"/>
                </a:lnTo>
                <a:lnTo>
                  <a:pt x="1524" y="73151"/>
                </a:lnTo>
                <a:lnTo>
                  <a:pt x="17526" y="73151"/>
                </a:lnTo>
                <a:close/>
              </a:path>
            </a:pathLst>
          </a:custGeom>
          <a:solidFill>
            <a:srgbClr val="000000"/>
          </a:solidFill>
        </p:spPr>
        <p:txBody>
          <a:bodyPr wrap="square" lIns="0" tIns="0" rIns="0" bIns="0" rtlCol="0"/>
          <a:lstStyle/>
          <a:p>
            <a:endParaRPr/>
          </a:p>
        </p:txBody>
      </p:sp>
      <p:sp>
        <p:nvSpPr>
          <p:cNvPr id="41" name="object 41"/>
          <p:cNvSpPr/>
          <p:nvPr/>
        </p:nvSpPr>
        <p:spPr>
          <a:xfrm>
            <a:off x="4434635" y="5625287"/>
            <a:ext cx="47240" cy="68522"/>
          </a:xfrm>
          <a:custGeom>
            <a:avLst/>
            <a:gdLst/>
            <a:ahLst/>
            <a:cxnLst/>
            <a:rect l="l" t="t" r="r" b="b"/>
            <a:pathLst>
              <a:path w="55245" h="75564">
                <a:moveTo>
                  <a:pt x="33528" y="4571"/>
                </a:moveTo>
                <a:lnTo>
                  <a:pt x="33528" y="0"/>
                </a:lnTo>
                <a:lnTo>
                  <a:pt x="21336" y="1523"/>
                </a:lnTo>
                <a:lnTo>
                  <a:pt x="17526" y="2285"/>
                </a:lnTo>
                <a:lnTo>
                  <a:pt x="11430" y="5333"/>
                </a:lnTo>
                <a:lnTo>
                  <a:pt x="8382" y="8381"/>
                </a:lnTo>
                <a:lnTo>
                  <a:pt x="7620" y="8381"/>
                </a:lnTo>
                <a:lnTo>
                  <a:pt x="7620" y="9905"/>
                </a:lnTo>
                <a:lnTo>
                  <a:pt x="6858" y="11429"/>
                </a:lnTo>
                <a:lnTo>
                  <a:pt x="5334" y="11429"/>
                </a:lnTo>
                <a:lnTo>
                  <a:pt x="5334" y="12953"/>
                </a:lnTo>
                <a:lnTo>
                  <a:pt x="4572" y="12953"/>
                </a:lnTo>
                <a:lnTo>
                  <a:pt x="4572" y="15239"/>
                </a:lnTo>
                <a:lnTo>
                  <a:pt x="3810" y="15239"/>
                </a:lnTo>
                <a:lnTo>
                  <a:pt x="3810" y="18287"/>
                </a:lnTo>
                <a:lnTo>
                  <a:pt x="3048" y="18287"/>
                </a:lnTo>
                <a:lnTo>
                  <a:pt x="3048" y="21335"/>
                </a:lnTo>
                <a:lnTo>
                  <a:pt x="1524" y="21335"/>
                </a:lnTo>
                <a:lnTo>
                  <a:pt x="1524" y="25907"/>
                </a:lnTo>
                <a:lnTo>
                  <a:pt x="762" y="25907"/>
                </a:lnTo>
                <a:lnTo>
                  <a:pt x="762" y="38099"/>
                </a:lnTo>
                <a:lnTo>
                  <a:pt x="0" y="38861"/>
                </a:lnTo>
                <a:lnTo>
                  <a:pt x="762" y="51053"/>
                </a:lnTo>
                <a:lnTo>
                  <a:pt x="1524" y="55625"/>
                </a:lnTo>
                <a:lnTo>
                  <a:pt x="6858" y="66293"/>
                </a:lnTo>
                <a:lnTo>
                  <a:pt x="10668" y="70738"/>
                </a:lnTo>
                <a:lnTo>
                  <a:pt x="10668" y="36575"/>
                </a:lnTo>
                <a:lnTo>
                  <a:pt x="11430" y="35813"/>
                </a:lnTo>
                <a:lnTo>
                  <a:pt x="11430" y="14477"/>
                </a:lnTo>
                <a:lnTo>
                  <a:pt x="12192" y="14477"/>
                </a:lnTo>
                <a:lnTo>
                  <a:pt x="12954" y="12953"/>
                </a:lnTo>
                <a:lnTo>
                  <a:pt x="12954" y="11429"/>
                </a:lnTo>
                <a:lnTo>
                  <a:pt x="14478" y="11429"/>
                </a:lnTo>
                <a:lnTo>
                  <a:pt x="14478" y="9143"/>
                </a:lnTo>
                <a:lnTo>
                  <a:pt x="15240" y="9143"/>
                </a:lnTo>
                <a:lnTo>
                  <a:pt x="17526" y="8381"/>
                </a:lnTo>
                <a:lnTo>
                  <a:pt x="19050" y="6095"/>
                </a:lnTo>
                <a:lnTo>
                  <a:pt x="22098" y="5333"/>
                </a:lnTo>
                <a:lnTo>
                  <a:pt x="33528" y="4571"/>
                </a:lnTo>
                <a:close/>
              </a:path>
              <a:path w="55245" h="75564">
                <a:moveTo>
                  <a:pt x="44196" y="70311"/>
                </a:moveTo>
                <a:lnTo>
                  <a:pt x="44196" y="59435"/>
                </a:lnTo>
                <a:lnTo>
                  <a:pt x="43434" y="59435"/>
                </a:lnTo>
                <a:lnTo>
                  <a:pt x="43434" y="61721"/>
                </a:lnTo>
                <a:lnTo>
                  <a:pt x="41910" y="61721"/>
                </a:lnTo>
                <a:lnTo>
                  <a:pt x="41910" y="63245"/>
                </a:lnTo>
                <a:lnTo>
                  <a:pt x="41148" y="63245"/>
                </a:lnTo>
                <a:lnTo>
                  <a:pt x="41148" y="65531"/>
                </a:lnTo>
                <a:lnTo>
                  <a:pt x="35814" y="70865"/>
                </a:lnTo>
                <a:lnTo>
                  <a:pt x="32766" y="71627"/>
                </a:lnTo>
                <a:lnTo>
                  <a:pt x="22860" y="71627"/>
                </a:lnTo>
                <a:lnTo>
                  <a:pt x="19812" y="70865"/>
                </a:lnTo>
                <a:lnTo>
                  <a:pt x="14478" y="65531"/>
                </a:lnTo>
                <a:lnTo>
                  <a:pt x="11430" y="59435"/>
                </a:lnTo>
                <a:lnTo>
                  <a:pt x="10668" y="36575"/>
                </a:lnTo>
                <a:lnTo>
                  <a:pt x="10668" y="70738"/>
                </a:lnTo>
                <a:lnTo>
                  <a:pt x="11430" y="71627"/>
                </a:lnTo>
                <a:lnTo>
                  <a:pt x="17526" y="74675"/>
                </a:lnTo>
                <a:lnTo>
                  <a:pt x="19812" y="75437"/>
                </a:lnTo>
                <a:lnTo>
                  <a:pt x="34290" y="75437"/>
                </a:lnTo>
                <a:lnTo>
                  <a:pt x="40386" y="73151"/>
                </a:lnTo>
                <a:lnTo>
                  <a:pt x="41910" y="72389"/>
                </a:lnTo>
                <a:lnTo>
                  <a:pt x="44196" y="70311"/>
                </a:lnTo>
                <a:close/>
              </a:path>
              <a:path w="55245" h="75564">
                <a:moveTo>
                  <a:pt x="54864" y="51053"/>
                </a:moveTo>
                <a:lnTo>
                  <a:pt x="52898" y="22029"/>
                </a:lnTo>
                <a:lnTo>
                  <a:pt x="48421" y="10434"/>
                </a:lnTo>
                <a:lnTo>
                  <a:pt x="37338" y="2285"/>
                </a:lnTo>
                <a:lnTo>
                  <a:pt x="33528" y="1523"/>
                </a:lnTo>
                <a:lnTo>
                  <a:pt x="33528" y="5333"/>
                </a:lnTo>
                <a:lnTo>
                  <a:pt x="37338" y="7619"/>
                </a:lnTo>
                <a:lnTo>
                  <a:pt x="40386" y="9905"/>
                </a:lnTo>
                <a:lnTo>
                  <a:pt x="43434" y="16001"/>
                </a:lnTo>
                <a:lnTo>
                  <a:pt x="44196" y="59435"/>
                </a:lnTo>
                <a:lnTo>
                  <a:pt x="44196" y="70311"/>
                </a:lnTo>
                <a:lnTo>
                  <a:pt x="50292" y="64769"/>
                </a:lnTo>
                <a:lnTo>
                  <a:pt x="50292" y="62483"/>
                </a:lnTo>
                <a:lnTo>
                  <a:pt x="51054" y="62483"/>
                </a:lnTo>
                <a:lnTo>
                  <a:pt x="51054" y="60959"/>
                </a:lnTo>
                <a:lnTo>
                  <a:pt x="51816" y="60959"/>
                </a:lnTo>
                <a:lnTo>
                  <a:pt x="51816" y="58673"/>
                </a:lnTo>
                <a:lnTo>
                  <a:pt x="52578" y="58673"/>
                </a:lnTo>
                <a:lnTo>
                  <a:pt x="52578" y="55625"/>
                </a:lnTo>
                <a:lnTo>
                  <a:pt x="54102" y="55625"/>
                </a:lnTo>
                <a:lnTo>
                  <a:pt x="54102" y="51053"/>
                </a:lnTo>
                <a:lnTo>
                  <a:pt x="54864" y="51053"/>
                </a:lnTo>
                <a:close/>
              </a:path>
            </a:pathLst>
          </a:custGeom>
          <a:solidFill>
            <a:srgbClr val="000000"/>
          </a:solidFill>
        </p:spPr>
        <p:txBody>
          <a:bodyPr wrap="square" lIns="0" tIns="0" rIns="0" bIns="0" rtlCol="0"/>
          <a:lstStyle/>
          <a:p>
            <a:endParaRPr/>
          </a:p>
        </p:txBody>
      </p:sp>
      <p:sp>
        <p:nvSpPr>
          <p:cNvPr id="42" name="object 42"/>
          <p:cNvSpPr/>
          <p:nvPr/>
        </p:nvSpPr>
        <p:spPr>
          <a:xfrm>
            <a:off x="4502399" y="5680569"/>
            <a:ext cx="12488" cy="30518"/>
          </a:xfrm>
          <a:custGeom>
            <a:avLst/>
            <a:gdLst/>
            <a:ahLst/>
            <a:cxnLst/>
            <a:rect l="l" t="t" r="r" b="b"/>
            <a:pathLst>
              <a:path w="14604" h="33654">
                <a:moveTo>
                  <a:pt x="10668" y="17525"/>
                </a:moveTo>
                <a:lnTo>
                  <a:pt x="10668" y="0"/>
                </a:lnTo>
                <a:lnTo>
                  <a:pt x="2286" y="761"/>
                </a:lnTo>
                <a:lnTo>
                  <a:pt x="1524" y="761"/>
                </a:lnTo>
                <a:lnTo>
                  <a:pt x="1524" y="2285"/>
                </a:lnTo>
                <a:lnTo>
                  <a:pt x="762" y="2285"/>
                </a:lnTo>
                <a:lnTo>
                  <a:pt x="762" y="4571"/>
                </a:lnTo>
                <a:lnTo>
                  <a:pt x="0" y="5333"/>
                </a:lnTo>
                <a:lnTo>
                  <a:pt x="762" y="8381"/>
                </a:lnTo>
                <a:lnTo>
                  <a:pt x="1524" y="10667"/>
                </a:lnTo>
                <a:lnTo>
                  <a:pt x="2286" y="11429"/>
                </a:lnTo>
                <a:lnTo>
                  <a:pt x="9144" y="11429"/>
                </a:lnTo>
                <a:lnTo>
                  <a:pt x="9144" y="10667"/>
                </a:lnTo>
                <a:lnTo>
                  <a:pt x="10668" y="17525"/>
                </a:lnTo>
                <a:close/>
              </a:path>
              <a:path w="14604" h="33654">
                <a:moveTo>
                  <a:pt x="9144" y="28193"/>
                </a:moveTo>
                <a:lnTo>
                  <a:pt x="9144" y="20573"/>
                </a:lnTo>
                <a:lnTo>
                  <a:pt x="8382" y="20573"/>
                </a:lnTo>
                <a:lnTo>
                  <a:pt x="8382" y="22097"/>
                </a:lnTo>
                <a:lnTo>
                  <a:pt x="7620" y="22097"/>
                </a:lnTo>
                <a:lnTo>
                  <a:pt x="7620" y="24383"/>
                </a:lnTo>
                <a:lnTo>
                  <a:pt x="2286" y="28955"/>
                </a:lnTo>
                <a:lnTo>
                  <a:pt x="1524" y="28955"/>
                </a:lnTo>
                <a:lnTo>
                  <a:pt x="1524" y="31241"/>
                </a:lnTo>
                <a:lnTo>
                  <a:pt x="762" y="32003"/>
                </a:lnTo>
                <a:lnTo>
                  <a:pt x="1524" y="33527"/>
                </a:lnTo>
                <a:lnTo>
                  <a:pt x="4572" y="33527"/>
                </a:lnTo>
                <a:lnTo>
                  <a:pt x="9144" y="28193"/>
                </a:lnTo>
                <a:close/>
              </a:path>
              <a:path w="14604" h="33654">
                <a:moveTo>
                  <a:pt x="10668" y="26669"/>
                </a:moveTo>
                <a:lnTo>
                  <a:pt x="10668" y="17525"/>
                </a:lnTo>
                <a:lnTo>
                  <a:pt x="9144" y="17525"/>
                </a:lnTo>
                <a:lnTo>
                  <a:pt x="9144" y="26669"/>
                </a:lnTo>
                <a:lnTo>
                  <a:pt x="10668" y="26669"/>
                </a:lnTo>
                <a:close/>
              </a:path>
              <a:path w="14604" h="33654">
                <a:moveTo>
                  <a:pt x="14478" y="17525"/>
                </a:moveTo>
                <a:lnTo>
                  <a:pt x="12954" y="5333"/>
                </a:lnTo>
                <a:lnTo>
                  <a:pt x="12192" y="2285"/>
                </a:lnTo>
                <a:lnTo>
                  <a:pt x="10668" y="761"/>
                </a:lnTo>
                <a:lnTo>
                  <a:pt x="10668" y="24383"/>
                </a:lnTo>
                <a:lnTo>
                  <a:pt x="11430" y="24383"/>
                </a:lnTo>
                <a:lnTo>
                  <a:pt x="11430" y="22097"/>
                </a:lnTo>
                <a:lnTo>
                  <a:pt x="12192" y="22097"/>
                </a:lnTo>
                <a:lnTo>
                  <a:pt x="12192" y="20573"/>
                </a:lnTo>
                <a:lnTo>
                  <a:pt x="12954" y="20573"/>
                </a:lnTo>
                <a:lnTo>
                  <a:pt x="12954" y="17525"/>
                </a:lnTo>
                <a:lnTo>
                  <a:pt x="14478" y="17525"/>
                </a:lnTo>
                <a:close/>
              </a:path>
            </a:pathLst>
          </a:custGeom>
          <a:solidFill>
            <a:srgbClr val="000000"/>
          </a:solidFill>
        </p:spPr>
        <p:txBody>
          <a:bodyPr wrap="square" lIns="0" tIns="0" rIns="0" bIns="0" rtlCol="0"/>
          <a:lstStyle/>
          <a:p>
            <a:endParaRPr/>
          </a:p>
        </p:txBody>
      </p:sp>
      <p:graphicFrame>
        <p:nvGraphicFramePr>
          <p:cNvPr id="16" name="object 16"/>
          <p:cNvGraphicFramePr>
            <a:graphicFrameLocks noGrp="1"/>
          </p:cNvGraphicFramePr>
          <p:nvPr/>
        </p:nvGraphicFramePr>
        <p:xfrm>
          <a:off x="2025483" y="2729150"/>
          <a:ext cx="5080458" cy="2726386"/>
        </p:xfrm>
        <a:graphic>
          <a:graphicData uri="http://schemas.openxmlformats.org/drawingml/2006/table">
            <a:tbl>
              <a:tblPr firstRow="1" bandRow="1">
                <a:tableStyleId>{2D5ABB26-0587-4C30-8999-92F81FD0307C}</a:tableStyleId>
              </a:tblPr>
              <a:tblGrid>
                <a:gridCol w="1693486"/>
                <a:gridCol w="1693486"/>
                <a:gridCol w="1693486"/>
              </a:tblGrid>
              <a:tr h="336508">
                <a:tc>
                  <a:txBody>
                    <a:bodyPr/>
                    <a:lstStyle/>
                    <a:p>
                      <a:endParaRPr sz="22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0AD00"/>
                    </a:solidFill>
                  </a:tcPr>
                </a:tc>
                <a:tc>
                  <a:txBody>
                    <a:bodyPr/>
                    <a:lstStyle/>
                    <a:p>
                      <a:pPr marL="84455">
                        <a:lnSpc>
                          <a:spcPct val="100000"/>
                        </a:lnSpc>
                      </a:pPr>
                      <a:r>
                        <a:rPr sz="1600" b="1" dirty="0">
                          <a:solidFill>
                            <a:srgbClr val="FFFFFF"/>
                          </a:solidFill>
                          <a:latin typeface="Georgia"/>
                          <a:cs typeface="Georgia"/>
                        </a:rPr>
                        <a:t>Training</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0AD00"/>
                    </a:solidFill>
                  </a:tcPr>
                </a:tc>
                <a:tc>
                  <a:txBody>
                    <a:bodyPr/>
                    <a:lstStyle/>
                    <a:p>
                      <a:pPr marL="85090">
                        <a:lnSpc>
                          <a:spcPct val="100000"/>
                        </a:lnSpc>
                      </a:pPr>
                      <a:r>
                        <a:rPr sz="1600" b="1" dirty="0">
                          <a:solidFill>
                            <a:srgbClr val="FFFFFF"/>
                          </a:solidFill>
                          <a:latin typeface="Georgia"/>
                          <a:cs typeface="Georgia"/>
                        </a:rPr>
                        <a:t>Testing</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0AD00"/>
                    </a:solidFill>
                  </a:tcPr>
                </a:tc>
              </a:tr>
              <a:tr h="829179">
                <a:tc>
                  <a:txBody>
                    <a:bodyPr/>
                    <a:lstStyle/>
                    <a:p>
                      <a:pPr marL="85090" marR="227329">
                        <a:lnSpc>
                          <a:spcPct val="100000"/>
                        </a:lnSpc>
                      </a:pPr>
                      <a:r>
                        <a:rPr sz="1600" spc="-5" dirty="0">
                          <a:latin typeface="Georgia"/>
                          <a:cs typeface="Georgia"/>
                        </a:rPr>
                        <a:t>5-Stat</a:t>
                      </a:r>
                      <a:r>
                        <a:rPr sz="1600" dirty="0">
                          <a:latin typeface="Georgia"/>
                          <a:cs typeface="Georgia"/>
                        </a:rPr>
                        <a:t>e</a:t>
                      </a:r>
                      <a:r>
                        <a:rPr sz="1600" spc="30" dirty="0">
                          <a:latin typeface="Georgia"/>
                          <a:cs typeface="Georgia"/>
                        </a:rPr>
                        <a:t> </a:t>
                      </a:r>
                      <a:r>
                        <a:rPr sz="1600" dirty="0">
                          <a:latin typeface="Georgia"/>
                          <a:cs typeface="Georgia"/>
                        </a:rPr>
                        <a:t>L-to-R </a:t>
                      </a:r>
                      <a:r>
                        <a:rPr sz="1600" spc="-5" dirty="0">
                          <a:latin typeface="Georgia"/>
                          <a:cs typeface="Georgia"/>
                        </a:rPr>
                        <a:t>KAARM</a:t>
                      </a:r>
                      <a:r>
                        <a:rPr sz="1600" dirty="0">
                          <a:latin typeface="Georgia"/>
                          <a:cs typeface="Georgia"/>
                        </a:rPr>
                        <a:t>A</a:t>
                      </a:r>
                      <a:r>
                        <a:rPr sz="1600" spc="35" dirty="0">
                          <a:latin typeface="Georgia"/>
                          <a:cs typeface="Georgia"/>
                        </a:rPr>
                        <a:t> </a:t>
                      </a:r>
                      <a:r>
                        <a:rPr sz="1600" spc="-5" dirty="0">
                          <a:latin typeface="Georgia"/>
                          <a:cs typeface="Georgia"/>
                        </a:rPr>
                        <a:t>Chain</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9E3CB"/>
                    </a:solidFill>
                  </a:tcPr>
                </a:tc>
                <a:tc>
                  <a:txBody>
                    <a:bodyPr/>
                    <a:lstStyle/>
                    <a:p>
                      <a:pPr marL="604520">
                        <a:lnSpc>
                          <a:spcPct val="100000"/>
                        </a:lnSpc>
                      </a:pPr>
                      <a:r>
                        <a:rPr sz="1600" dirty="0">
                          <a:latin typeface="Georgia"/>
                          <a:cs typeface="Georgia"/>
                        </a:rPr>
                        <a:t>99.33%</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9E3CB"/>
                    </a:solidFill>
                  </a:tcPr>
                </a:tc>
                <a:tc>
                  <a:txBody>
                    <a:bodyPr/>
                    <a:lstStyle/>
                    <a:p>
                      <a:pPr marL="598170">
                        <a:lnSpc>
                          <a:spcPct val="100000"/>
                        </a:lnSpc>
                      </a:pPr>
                      <a:r>
                        <a:rPr sz="1600" dirty="0">
                          <a:latin typeface="Georgia"/>
                          <a:cs typeface="Georgia"/>
                        </a:rPr>
                        <a:t>98.62%</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9E3CB"/>
                    </a:solidFill>
                  </a:tcPr>
                </a:tc>
              </a:tr>
              <a:tr h="731520">
                <a:tc>
                  <a:txBody>
                    <a:bodyPr/>
                    <a:lstStyle/>
                    <a:p>
                      <a:pPr marL="85090" marR="226695">
                        <a:lnSpc>
                          <a:spcPct val="100000"/>
                        </a:lnSpc>
                      </a:pPr>
                      <a:r>
                        <a:rPr sz="1600" spc="-5" dirty="0">
                          <a:latin typeface="Georgia"/>
                          <a:cs typeface="Georgia"/>
                        </a:rPr>
                        <a:t>5-Stat</a:t>
                      </a:r>
                      <a:r>
                        <a:rPr sz="1600" dirty="0">
                          <a:latin typeface="Georgia"/>
                          <a:cs typeface="Georgia"/>
                        </a:rPr>
                        <a:t>e</a:t>
                      </a:r>
                      <a:r>
                        <a:rPr sz="1600" spc="30" dirty="0">
                          <a:latin typeface="Georgia"/>
                          <a:cs typeface="Georgia"/>
                        </a:rPr>
                        <a:t> </a:t>
                      </a:r>
                      <a:r>
                        <a:rPr sz="1600" dirty="0">
                          <a:latin typeface="Georgia"/>
                          <a:cs typeface="Georgia"/>
                        </a:rPr>
                        <a:t>Bi-Dir. </a:t>
                      </a:r>
                      <a:r>
                        <a:rPr sz="1600" spc="-5" dirty="0">
                          <a:latin typeface="Georgia"/>
                          <a:cs typeface="Georgia"/>
                        </a:rPr>
                        <a:t>KAARM</a:t>
                      </a:r>
                      <a:r>
                        <a:rPr sz="1600" dirty="0">
                          <a:latin typeface="Georgia"/>
                          <a:cs typeface="Georgia"/>
                        </a:rPr>
                        <a:t>A</a:t>
                      </a:r>
                      <a:r>
                        <a:rPr sz="1600" spc="40" dirty="0">
                          <a:latin typeface="Georgia"/>
                          <a:cs typeface="Georgia"/>
                        </a:rPr>
                        <a:t> </a:t>
                      </a:r>
                      <a:r>
                        <a:rPr sz="1600" dirty="0">
                          <a:latin typeface="Georgia"/>
                          <a:cs typeface="Georgia"/>
                        </a:rPr>
                        <a:t>Chain</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F1E7"/>
                    </a:solidFill>
                  </a:tcPr>
                </a:tc>
                <a:tc>
                  <a:txBody>
                    <a:bodyPr/>
                    <a:lstStyle/>
                    <a:p>
                      <a:pPr marL="604520">
                        <a:lnSpc>
                          <a:spcPct val="100000"/>
                        </a:lnSpc>
                      </a:pPr>
                      <a:r>
                        <a:rPr sz="1600" dirty="0">
                          <a:latin typeface="Georgia"/>
                          <a:cs typeface="Georgia"/>
                        </a:rPr>
                        <a:t>99.78%</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F1E7"/>
                    </a:solidFill>
                  </a:tcPr>
                </a:tc>
                <a:tc>
                  <a:txBody>
                    <a:bodyPr/>
                    <a:lstStyle/>
                    <a:p>
                      <a:pPr marL="591185">
                        <a:lnSpc>
                          <a:spcPct val="100000"/>
                        </a:lnSpc>
                      </a:pPr>
                      <a:r>
                        <a:rPr sz="1600" dirty="0">
                          <a:latin typeface="Georgia"/>
                          <a:cs typeface="Georgia"/>
                        </a:rPr>
                        <a:t>99.08%</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F1E7"/>
                    </a:solidFill>
                  </a:tcPr>
                </a:tc>
              </a:tr>
              <a:tr h="829179">
                <a:tc>
                  <a:txBody>
                    <a:bodyPr/>
                    <a:lstStyle/>
                    <a:p>
                      <a:pPr marL="85090" marR="125095">
                        <a:lnSpc>
                          <a:spcPct val="100000"/>
                        </a:lnSpc>
                      </a:pPr>
                      <a:r>
                        <a:rPr sz="1600" spc="-5" dirty="0">
                          <a:latin typeface="Georgia"/>
                          <a:cs typeface="Georgia"/>
                        </a:rPr>
                        <a:t>5-Stat</a:t>
                      </a:r>
                      <a:r>
                        <a:rPr sz="1600" dirty="0">
                          <a:latin typeface="Georgia"/>
                          <a:cs typeface="Georgia"/>
                        </a:rPr>
                        <a:t>e</a:t>
                      </a:r>
                      <a:r>
                        <a:rPr sz="1600" spc="30" dirty="0">
                          <a:latin typeface="Georgia"/>
                          <a:cs typeface="Georgia"/>
                        </a:rPr>
                        <a:t> </a:t>
                      </a:r>
                      <a:r>
                        <a:rPr sz="1600" spc="-5" dirty="0">
                          <a:latin typeface="Georgia"/>
                          <a:cs typeface="Georgia"/>
                        </a:rPr>
                        <a:t>HMM </a:t>
                      </a:r>
                      <a:r>
                        <a:rPr sz="1600" dirty="0">
                          <a:latin typeface="Georgia"/>
                          <a:cs typeface="Georgia"/>
                        </a:rPr>
                        <a:t>with mixture</a:t>
                      </a:r>
                      <a:r>
                        <a:rPr sz="1600" spc="10" dirty="0">
                          <a:latin typeface="Georgia"/>
                          <a:cs typeface="Georgia"/>
                        </a:rPr>
                        <a:t> </a:t>
                      </a:r>
                      <a:r>
                        <a:rPr sz="1600" dirty="0">
                          <a:latin typeface="Georgia"/>
                          <a:cs typeface="Georgia"/>
                        </a:rPr>
                        <a:t>of</a:t>
                      </a:r>
                      <a:r>
                        <a:rPr sz="1600" spc="10" dirty="0">
                          <a:latin typeface="Georgia"/>
                          <a:cs typeface="Georgia"/>
                        </a:rPr>
                        <a:t> </a:t>
                      </a:r>
                      <a:r>
                        <a:rPr sz="1600" dirty="0">
                          <a:latin typeface="Georgia"/>
                          <a:cs typeface="Georgia"/>
                        </a:rPr>
                        <a:t>8 Gaussians</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3CB"/>
                    </a:solidFill>
                  </a:tcPr>
                </a:tc>
                <a:tc>
                  <a:txBody>
                    <a:bodyPr/>
                    <a:lstStyle/>
                    <a:p>
                      <a:pPr marL="603885">
                        <a:lnSpc>
                          <a:spcPct val="100000"/>
                        </a:lnSpc>
                      </a:pPr>
                      <a:r>
                        <a:rPr sz="1600" dirty="0">
                          <a:latin typeface="Georgia"/>
                          <a:cs typeface="Georgia"/>
                        </a:rPr>
                        <a:t>98.74%</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3CB"/>
                    </a:solidFill>
                  </a:tcPr>
                </a:tc>
                <a:tc>
                  <a:txBody>
                    <a:bodyPr/>
                    <a:lstStyle/>
                    <a:p>
                      <a:pPr algn="ctr">
                        <a:lnSpc>
                          <a:spcPct val="100000"/>
                        </a:lnSpc>
                      </a:pPr>
                      <a:r>
                        <a:rPr sz="1600" dirty="0">
                          <a:latin typeface="Georgia"/>
                          <a:cs typeface="Georgia"/>
                        </a:rPr>
                        <a:t>98%</a:t>
                      </a:r>
                      <a:endParaRPr sz="1600">
                        <a:latin typeface="Georgia"/>
                        <a:cs typeface="Georgia"/>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3CB"/>
                    </a:solidFill>
                  </a:tcPr>
                </a:tc>
              </a:tr>
            </a:tbl>
          </a:graphicData>
        </a:graphic>
      </p:graphicFrame>
      <p:sp>
        <p:nvSpPr>
          <p:cNvPr id="44" name="TextBox 43"/>
          <p:cNvSpPr txBox="1"/>
          <p:nvPr/>
        </p:nvSpPr>
        <p:spPr>
          <a:xfrm>
            <a:off x="148175" y="6241850"/>
            <a:ext cx="9224889" cy="646331"/>
          </a:xfrm>
          <a:prstGeom prst="rect">
            <a:avLst/>
          </a:prstGeom>
          <a:noFill/>
        </p:spPr>
        <p:txBody>
          <a:bodyPr wrap="none" rtlCol="0">
            <a:spAutoFit/>
          </a:bodyPr>
          <a:lstStyle/>
          <a:p>
            <a:r>
              <a:rPr lang="en-US" dirty="0" smtClean="0"/>
              <a:t>Li K. Principe J., “Non Linear Dynamical Systems for Speech Recognition, submitted to IEEE Trans. </a:t>
            </a:r>
          </a:p>
          <a:p>
            <a:r>
              <a:rPr lang="en-US" dirty="0" smtClean="0"/>
              <a:t>Signal Processing, Aug 2015</a:t>
            </a:r>
            <a:endParaRPr lang="en-US" dirty="0"/>
          </a:p>
        </p:txBody>
      </p:sp>
    </p:spTree>
    <p:extLst>
      <p:ext uri="{BB962C8B-B14F-4D97-AF65-F5344CB8AC3E}">
        <p14:creationId xmlns:p14="http://schemas.microsoft.com/office/powerpoint/2010/main" val="32156267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Neural Anatomy of the Visual System</a:t>
            </a:r>
            <a:endParaRPr sz="3500" spc="-18" dirty="0"/>
          </a:p>
        </p:txBody>
      </p:sp>
      <p:sp>
        <p:nvSpPr>
          <p:cNvPr id="14" name="object 14"/>
          <p:cNvSpPr/>
          <p:nvPr/>
        </p:nvSpPr>
        <p:spPr>
          <a:xfrm>
            <a:off x="920607" y="1710437"/>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pic>
        <p:nvPicPr>
          <p:cNvPr id="15" name="Picture 14" descr="VanEssan_diagram"/>
          <p:cNvPicPr>
            <a:picLocks noChangeAspect="1" noChangeArrowheads="1"/>
          </p:cNvPicPr>
          <p:nvPr/>
        </p:nvPicPr>
        <p:blipFill>
          <a:blip r:embed="rId3" cstate="print"/>
          <a:srcRect/>
          <a:stretch>
            <a:fillRect/>
          </a:stretch>
        </p:blipFill>
        <p:spPr bwMode="auto">
          <a:xfrm>
            <a:off x="848426" y="1632450"/>
            <a:ext cx="3593256" cy="4422287"/>
          </a:xfrm>
          <a:prstGeom prst="rect">
            <a:avLst/>
          </a:prstGeom>
          <a:noFill/>
          <a:ln w="9525">
            <a:noFill/>
            <a:miter lim="800000"/>
            <a:headEnd/>
            <a:tailEnd/>
          </a:ln>
        </p:spPr>
      </p:pic>
      <p:sp>
        <p:nvSpPr>
          <p:cNvPr id="16" name="Content Placeholder 1"/>
          <p:cNvSpPr>
            <a:spLocks noGrp="1"/>
          </p:cNvSpPr>
          <p:nvPr>
            <p:ph idx="1"/>
          </p:nvPr>
        </p:nvSpPr>
        <p:spPr>
          <a:xfrm>
            <a:off x="4962956" y="1632446"/>
            <a:ext cx="2997321" cy="4104148"/>
          </a:xfrm>
        </p:spPr>
        <p:txBody>
          <a:bodyPr>
            <a:normAutofit/>
          </a:bodyPr>
          <a:lstStyle/>
          <a:p>
            <a:r>
              <a:rPr lang="en-US" sz="2100" dirty="0"/>
              <a:t>We share Helmholtz’ view that cortical function evolved to explain sensory inputs. As such we seek </a:t>
            </a:r>
            <a:r>
              <a:rPr lang="en-US" sz="2100" dirty="0">
                <a:solidFill>
                  <a:schemeClr val="tx1">
                    <a:lumMod val="50000"/>
                    <a:lumOff val="50000"/>
                  </a:schemeClr>
                </a:solidFill>
              </a:rPr>
              <a:t>to understand the role of processing and stored experience in a machine learning framework </a:t>
            </a:r>
            <a:r>
              <a:rPr lang="en-US" sz="2100" dirty="0"/>
              <a:t>for the decoding of sensory input</a:t>
            </a:r>
            <a:r>
              <a:rPr lang="en-US" sz="1800" dirty="0"/>
              <a:t>.</a:t>
            </a:r>
          </a:p>
          <a:p>
            <a:endParaRPr lang="en-US" sz="1800" dirty="0"/>
          </a:p>
        </p:txBody>
      </p:sp>
    </p:spTree>
    <p:extLst>
      <p:ext uri="{BB962C8B-B14F-4D97-AF65-F5344CB8AC3E}">
        <p14:creationId xmlns:p14="http://schemas.microsoft.com/office/powerpoint/2010/main" val="11569916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532253"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401815" y="177619"/>
            <a:ext cx="8405530" cy="1295802"/>
          </a:xfrm>
          <a:prstGeom prst="rect">
            <a:avLst/>
          </a:prstGeom>
        </p:spPr>
        <p:txBody>
          <a:bodyPr vert="horz" wrap="square" lIns="0" tIns="185990" rIns="0" bIns="0" rtlCol="0">
            <a:spAutoFit/>
          </a:bodyPr>
          <a:lstStyle/>
          <a:p>
            <a:r>
              <a:rPr lang="en-US" sz="3600" dirty="0">
                <a:latin typeface="Arial" charset="0"/>
                <a:ea typeface="MS PGothic" charset="0"/>
              </a:rPr>
              <a:t>Cognitive Architecture for Object Recognition in Video</a:t>
            </a:r>
            <a:endParaRPr sz="3600" spc="-18" dirty="0"/>
          </a:p>
        </p:txBody>
      </p:sp>
      <p:pic>
        <p:nvPicPr>
          <p:cNvPr id="15" name="Picture 9" descr="Cortex-Hippo"/>
          <p:cNvPicPr>
            <a:picLocks noChangeAspect="1" noChangeArrowheads="1"/>
          </p:cNvPicPr>
          <p:nvPr/>
        </p:nvPicPr>
        <p:blipFill>
          <a:blip r:embed="rId3" cstate="print"/>
          <a:srcRect/>
          <a:stretch>
            <a:fillRect/>
          </a:stretch>
        </p:blipFill>
        <p:spPr bwMode="auto">
          <a:xfrm>
            <a:off x="988249" y="1839743"/>
            <a:ext cx="3844390" cy="4180443"/>
          </a:xfrm>
          <a:prstGeom prst="rect">
            <a:avLst/>
          </a:prstGeom>
          <a:noFill/>
          <a:ln w="9525">
            <a:noFill/>
            <a:miter lim="800000"/>
            <a:headEnd/>
            <a:tailEnd/>
          </a:ln>
        </p:spPr>
      </p:pic>
      <p:sp>
        <p:nvSpPr>
          <p:cNvPr id="16" name="Content Placeholder 1"/>
          <p:cNvSpPr>
            <a:spLocks noGrp="1"/>
          </p:cNvSpPr>
          <p:nvPr>
            <p:ph idx="1"/>
          </p:nvPr>
        </p:nvSpPr>
        <p:spPr>
          <a:xfrm>
            <a:off x="4832636" y="1701544"/>
            <a:ext cx="3974708" cy="4322786"/>
          </a:xfrm>
        </p:spPr>
        <p:txBody>
          <a:bodyPr>
            <a:normAutofit fontScale="92500" lnSpcReduction="10000"/>
          </a:bodyPr>
          <a:lstStyle/>
          <a:p>
            <a:pPr marL="96143" indent="0">
              <a:buNone/>
            </a:pPr>
            <a:r>
              <a:rPr lang="en-US" sz="2600" b="1" dirty="0">
                <a:cs typeface="Arial" pitchFamily="34" charset="0"/>
              </a:rPr>
              <a:t>Goal</a:t>
            </a:r>
            <a:r>
              <a:rPr lang="en-US" sz="2600" dirty="0">
                <a:cs typeface="Arial" pitchFamily="34" charset="0"/>
              </a:rPr>
              <a:t>:</a:t>
            </a:r>
            <a:r>
              <a:rPr lang="en-US" sz="2500" dirty="0">
                <a:cs typeface="Arial" pitchFamily="34" charset="0"/>
              </a:rPr>
              <a:t> </a:t>
            </a:r>
          </a:p>
          <a:p>
            <a:pPr marL="96143" indent="0">
              <a:buNone/>
            </a:pPr>
            <a:r>
              <a:rPr lang="en-US" sz="2600" dirty="0">
                <a:cs typeface="Arial" pitchFamily="34" charset="0"/>
              </a:rPr>
              <a:t>De</a:t>
            </a:r>
            <a:r>
              <a:rPr lang="en-US" sz="3100" dirty="0">
                <a:cs typeface="Arial" pitchFamily="34" charset="0"/>
              </a:rPr>
              <a:t>velop </a:t>
            </a:r>
            <a:r>
              <a:rPr lang="en-US" sz="3100" dirty="0">
                <a:solidFill>
                  <a:schemeClr val="accent1"/>
                </a:solidFill>
                <a:cs typeface="Arial" pitchFamily="34" charset="0"/>
              </a:rPr>
              <a:t>a bidirectional, dynamical,  adaptive, self -organizing, distributed and hierarchical model</a:t>
            </a:r>
            <a:r>
              <a:rPr lang="en-US" sz="3100" dirty="0">
                <a:cs typeface="Arial" pitchFamily="34" charset="0"/>
              </a:rPr>
              <a:t> for sensory cortex processing using approximate Bayesian inference.</a:t>
            </a:r>
          </a:p>
          <a:p>
            <a:pPr marL="96143" indent="0">
              <a:buNone/>
            </a:pPr>
            <a:endParaRPr lang="en-US" dirty="0" smtClean="0">
              <a:cs typeface="Arial" pitchFamily="34" charset="0"/>
            </a:endParaRPr>
          </a:p>
          <a:p>
            <a:pPr marL="96143" indent="0">
              <a:buNone/>
            </a:pPr>
            <a:endParaRPr lang="en-US" sz="2500" dirty="0">
              <a:cs typeface="Arial" pitchFamily="34" charset="0"/>
            </a:endParaRPr>
          </a:p>
        </p:txBody>
      </p:sp>
      <p:sp>
        <p:nvSpPr>
          <p:cNvPr id="14" name="TextBox 13"/>
          <p:cNvSpPr txBox="1"/>
          <p:nvPr/>
        </p:nvSpPr>
        <p:spPr>
          <a:xfrm>
            <a:off x="67735" y="6278583"/>
            <a:ext cx="9245965" cy="646331"/>
          </a:xfrm>
          <a:prstGeom prst="rect">
            <a:avLst/>
          </a:prstGeom>
          <a:noFill/>
        </p:spPr>
        <p:txBody>
          <a:bodyPr wrap="none" rtlCol="0">
            <a:spAutoFit/>
          </a:bodyPr>
          <a:lstStyle/>
          <a:p>
            <a:r>
              <a:rPr lang="en-US" dirty="0"/>
              <a:t>Principe J. </a:t>
            </a:r>
            <a:r>
              <a:rPr lang="en-US" dirty="0" err="1"/>
              <a:t>Chalasani</a:t>
            </a:r>
            <a:r>
              <a:rPr lang="en-US" dirty="0"/>
              <a:t> R., “Cognitive Architecture for Sensory Processing”, </a:t>
            </a:r>
            <a:r>
              <a:rPr lang="en-US" u="sng" dirty="0"/>
              <a:t>Proceedings of the IEEE</a:t>
            </a:r>
            <a:r>
              <a:rPr lang="en-US" dirty="0"/>
              <a:t>, </a:t>
            </a:r>
            <a:endParaRPr lang="en-US" dirty="0" smtClean="0"/>
          </a:p>
          <a:p>
            <a:r>
              <a:rPr lang="en-US" dirty="0" err="1" smtClean="0"/>
              <a:t>vol</a:t>
            </a:r>
            <a:r>
              <a:rPr lang="en-US" dirty="0" smtClean="0"/>
              <a:t> </a:t>
            </a:r>
            <a:r>
              <a:rPr lang="en-US" dirty="0"/>
              <a:t>102, #4, 514-525, 2014 </a:t>
            </a:r>
          </a:p>
        </p:txBody>
      </p:sp>
    </p:spTree>
    <p:extLst>
      <p:ext uri="{BB962C8B-B14F-4D97-AF65-F5344CB8AC3E}">
        <p14:creationId xmlns:p14="http://schemas.microsoft.com/office/powerpoint/2010/main" val="38689731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85397"/>
            <a:ext cx="7819097" cy="680249"/>
          </a:xfrm>
          <a:prstGeom prst="rect">
            <a:avLst/>
          </a:prstGeom>
        </p:spPr>
        <p:txBody>
          <a:bodyPr vert="horz" wrap="square" lIns="0" tIns="185990" rIns="0" bIns="0" rtlCol="0">
            <a:spAutoFit/>
          </a:bodyPr>
          <a:lstStyle/>
          <a:p>
            <a:r>
              <a:rPr lang="en-US" sz="3200" dirty="0">
                <a:latin typeface="Arial" charset="0"/>
                <a:ea typeface="MS PGothic" charset="0"/>
              </a:rPr>
              <a:t>Sensory Processing Functional Principles</a:t>
            </a:r>
            <a:endParaRPr sz="32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Rectangle 2"/>
          <p:cNvSpPr txBox="1">
            <a:spLocks noChangeArrowheads="1"/>
          </p:cNvSpPr>
          <p:nvPr/>
        </p:nvSpPr>
        <p:spPr>
          <a:xfrm>
            <a:off x="792771" y="1632450"/>
            <a:ext cx="7688779" cy="4423727"/>
          </a:xfrm>
          <a:prstGeom prst="rect">
            <a:avLst/>
          </a:prstGeom>
        </p:spPr>
        <p:txBody>
          <a:bodyPr vert="horz" lIns="0" tIns="0" rIns="0" bIns="0" rtlCol="0">
            <a:noAutofit/>
          </a:bodyPr>
          <a:lstStyle>
            <a:lvl1pPr marL="391111" indent="-391111" algn="l" defTabSz="521481" rtl="0" eaLnBrk="1" latinLnBrk="0" hangingPunct="1">
              <a:spcBef>
                <a:spcPct val="20000"/>
              </a:spcBef>
              <a:buFont typeface="Arial"/>
              <a:buChar char="•"/>
              <a:defRPr sz="3700" kern="1200">
                <a:solidFill>
                  <a:schemeClr val="tx1"/>
                </a:solidFill>
                <a:latin typeface="+mn-lt"/>
                <a:ea typeface="+mn-ea"/>
                <a:cs typeface="+mn-cs"/>
              </a:defRPr>
            </a:lvl1pPr>
            <a:lvl2pPr marL="847407" indent="-325927" algn="l" defTabSz="521481" rtl="0" eaLnBrk="1" latinLnBrk="0" hangingPunct="1">
              <a:spcBef>
                <a:spcPct val="20000"/>
              </a:spcBef>
              <a:buFont typeface="Arial"/>
              <a:buChar char="–"/>
              <a:defRPr sz="3200" kern="1200">
                <a:solidFill>
                  <a:schemeClr val="tx1"/>
                </a:solidFill>
                <a:latin typeface="+mn-lt"/>
                <a:ea typeface="+mn-ea"/>
                <a:cs typeface="+mn-cs"/>
              </a:defRPr>
            </a:lvl2pPr>
            <a:lvl3pPr marL="1303702" indent="-260741" algn="l" defTabSz="521481" rtl="0" eaLnBrk="1" latinLnBrk="0" hangingPunct="1">
              <a:spcBef>
                <a:spcPct val="20000"/>
              </a:spcBef>
              <a:buFont typeface="Arial"/>
              <a:buChar char="•"/>
              <a:defRPr sz="2700" kern="1200">
                <a:solidFill>
                  <a:schemeClr val="tx1"/>
                </a:solidFill>
                <a:latin typeface="+mn-lt"/>
                <a:ea typeface="+mn-ea"/>
                <a:cs typeface="+mn-cs"/>
              </a:defRPr>
            </a:lvl3pPr>
            <a:lvl4pPr marL="1825184" indent="-260741" algn="l" defTabSz="521481" rtl="0" eaLnBrk="1" latinLnBrk="0" hangingPunct="1">
              <a:spcBef>
                <a:spcPct val="20000"/>
              </a:spcBef>
              <a:buFont typeface="Arial"/>
              <a:buChar char="–"/>
              <a:defRPr sz="2300" kern="1200">
                <a:solidFill>
                  <a:schemeClr val="tx1"/>
                </a:solidFill>
                <a:latin typeface="+mn-lt"/>
                <a:ea typeface="+mn-ea"/>
                <a:cs typeface="+mn-cs"/>
              </a:defRPr>
            </a:lvl4pPr>
            <a:lvl5pPr marL="2346664" indent="-260741" algn="l" defTabSz="521481" rtl="0" eaLnBrk="1" latinLnBrk="0" hangingPunct="1">
              <a:spcBef>
                <a:spcPct val="20000"/>
              </a:spcBef>
              <a:buFont typeface="Arial"/>
              <a:buChar char="»"/>
              <a:defRPr sz="2300" kern="1200">
                <a:solidFill>
                  <a:schemeClr val="tx1"/>
                </a:solidFill>
                <a:latin typeface="+mn-lt"/>
                <a:ea typeface="+mn-ea"/>
                <a:cs typeface="+mn-cs"/>
              </a:defRPr>
            </a:lvl5pPr>
            <a:lvl6pPr marL="2868146" indent="-260741" algn="l" defTabSz="521481" rtl="0" eaLnBrk="1" latinLnBrk="0" hangingPunct="1">
              <a:spcBef>
                <a:spcPct val="20000"/>
              </a:spcBef>
              <a:buFont typeface="Arial"/>
              <a:buChar char="•"/>
              <a:defRPr sz="2300" kern="1200">
                <a:solidFill>
                  <a:schemeClr val="tx1"/>
                </a:solidFill>
                <a:latin typeface="+mn-lt"/>
                <a:ea typeface="+mn-ea"/>
                <a:cs typeface="+mn-cs"/>
              </a:defRPr>
            </a:lvl6pPr>
            <a:lvl7pPr marL="3389627" indent="-260741" algn="l" defTabSz="521481" rtl="0" eaLnBrk="1" latinLnBrk="0" hangingPunct="1">
              <a:spcBef>
                <a:spcPct val="20000"/>
              </a:spcBef>
              <a:buFont typeface="Arial"/>
              <a:buChar char="•"/>
              <a:defRPr sz="2300" kern="1200">
                <a:solidFill>
                  <a:schemeClr val="tx1"/>
                </a:solidFill>
                <a:latin typeface="+mn-lt"/>
                <a:ea typeface="+mn-ea"/>
                <a:cs typeface="+mn-cs"/>
              </a:defRPr>
            </a:lvl7pPr>
            <a:lvl8pPr marL="3911107" indent="-260741" algn="l" defTabSz="521481" rtl="0" eaLnBrk="1" latinLnBrk="0" hangingPunct="1">
              <a:spcBef>
                <a:spcPct val="20000"/>
              </a:spcBef>
              <a:buFont typeface="Arial"/>
              <a:buChar char="•"/>
              <a:defRPr sz="2300" kern="1200">
                <a:solidFill>
                  <a:schemeClr val="tx1"/>
                </a:solidFill>
                <a:latin typeface="+mn-lt"/>
                <a:ea typeface="+mn-ea"/>
                <a:cs typeface="+mn-cs"/>
              </a:defRPr>
            </a:lvl8pPr>
            <a:lvl9pPr marL="4432590" indent="-260741" algn="l" defTabSz="521481" rtl="0" eaLnBrk="1" latinLnBrk="0" hangingPunct="1">
              <a:spcBef>
                <a:spcPct val="20000"/>
              </a:spcBef>
              <a:buFont typeface="Arial"/>
              <a:buChar char="•"/>
              <a:defRPr sz="2300" kern="1200">
                <a:solidFill>
                  <a:schemeClr val="tx1"/>
                </a:solidFill>
                <a:latin typeface="+mn-lt"/>
                <a:ea typeface="+mn-ea"/>
                <a:cs typeface="+mn-cs"/>
              </a:defRPr>
            </a:lvl9pPr>
          </a:lstStyle>
          <a:p>
            <a:pPr marL="360256" lvl="1" indent="-269844">
              <a:lnSpc>
                <a:spcPct val="95000"/>
              </a:lnSpc>
              <a:spcBef>
                <a:spcPct val="0"/>
              </a:spcBef>
              <a:buClr>
                <a:srgbClr val="FFFFFF"/>
              </a:buClr>
              <a:buFontTx/>
              <a:buChar char="•"/>
              <a:defRPr/>
            </a:pPr>
            <a:r>
              <a:rPr lang="en-US" sz="2100" b="1" dirty="0"/>
              <a:t>Generalized state space model with additive noise:</a:t>
            </a:r>
          </a:p>
          <a:p>
            <a:pPr marL="90412" lvl="1" indent="0">
              <a:lnSpc>
                <a:spcPct val="95000"/>
              </a:lnSpc>
              <a:spcBef>
                <a:spcPct val="0"/>
              </a:spcBef>
              <a:buClr>
                <a:srgbClr val="FFFFFF"/>
              </a:buClr>
              <a:buNone/>
              <a:defRPr/>
            </a:pPr>
            <a:endParaRPr lang="en-US" sz="1800" dirty="0"/>
          </a:p>
          <a:p>
            <a:pPr lvl="1" indent="-269844">
              <a:lnSpc>
                <a:spcPct val="95000"/>
              </a:lnSpc>
              <a:spcBef>
                <a:spcPct val="0"/>
              </a:spcBef>
              <a:buClr>
                <a:srgbClr val="FFFFFF"/>
              </a:buClr>
              <a:buNone/>
              <a:defRPr/>
            </a:pPr>
            <a:endParaRPr lang="en-US" sz="1800" dirty="0"/>
          </a:p>
          <a:p>
            <a:pPr marL="676002" lvl="2" indent="-225334">
              <a:lnSpc>
                <a:spcPct val="95000"/>
              </a:lnSpc>
              <a:spcBef>
                <a:spcPct val="0"/>
              </a:spcBef>
              <a:buClr>
                <a:srgbClr val="FFFFFF"/>
              </a:buClr>
              <a:buSzPct val="80000"/>
              <a:buNone/>
              <a:defRPr/>
            </a:pPr>
            <a:r>
              <a:rPr lang="en-US" sz="1800" dirty="0" err="1"/>
              <a:t>y</a:t>
            </a:r>
            <a:r>
              <a:rPr lang="en-US" sz="1800" baseline="-25000" dirty="0" err="1"/>
              <a:t>t</a:t>
            </a:r>
            <a:r>
              <a:rPr lang="en-US" sz="1800" dirty="0"/>
              <a:t> – Observations</a:t>
            </a:r>
          </a:p>
          <a:p>
            <a:pPr marL="676002" lvl="2" indent="-225334">
              <a:lnSpc>
                <a:spcPct val="95000"/>
              </a:lnSpc>
              <a:spcBef>
                <a:spcPct val="0"/>
              </a:spcBef>
              <a:buClr>
                <a:srgbClr val="FFFFFF"/>
              </a:buClr>
              <a:buSzPct val="80000"/>
              <a:buNone/>
              <a:defRPr/>
            </a:pPr>
            <a:r>
              <a:rPr lang="en-US" sz="1800" dirty="0" err="1"/>
              <a:t>x</a:t>
            </a:r>
            <a:r>
              <a:rPr lang="en-US" sz="1800" baseline="-25000" dirty="0" err="1"/>
              <a:t>t</a:t>
            </a:r>
            <a:r>
              <a:rPr lang="en-US" sz="1800" dirty="0"/>
              <a:t> – Hidden states</a:t>
            </a:r>
          </a:p>
          <a:p>
            <a:pPr marL="676002" lvl="2" indent="-225334">
              <a:lnSpc>
                <a:spcPct val="95000"/>
              </a:lnSpc>
              <a:spcBef>
                <a:spcPct val="0"/>
              </a:spcBef>
              <a:buClr>
                <a:srgbClr val="FFFFFF"/>
              </a:buClr>
              <a:buSzPct val="80000"/>
              <a:buNone/>
              <a:defRPr/>
            </a:pPr>
            <a:r>
              <a:rPr lang="en-US" sz="1800" dirty="0" err="1"/>
              <a:t>u</a:t>
            </a:r>
            <a:r>
              <a:rPr lang="en-US" sz="1800" baseline="-25000" dirty="0" err="1"/>
              <a:t>t</a:t>
            </a:r>
            <a:r>
              <a:rPr lang="en-US" sz="1800" baseline="-25000" dirty="0"/>
              <a:t> </a:t>
            </a:r>
            <a:r>
              <a:rPr lang="en-US" sz="1800" dirty="0"/>
              <a:t>– Causal states  </a:t>
            </a:r>
          </a:p>
          <a:p>
            <a:pPr marL="676002" lvl="2" indent="-225334">
              <a:lnSpc>
                <a:spcPct val="95000"/>
              </a:lnSpc>
              <a:spcBef>
                <a:spcPct val="0"/>
              </a:spcBef>
              <a:buClr>
                <a:srgbClr val="FFFFFF"/>
              </a:buClr>
              <a:buSzPct val="80000"/>
              <a:buFont typeface="Courier New" pitchFamily="49" charset="0"/>
              <a:buChar char="o"/>
              <a:defRPr/>
            </a:pPr>
            <a:endParaRPr lang="en-US" sz="1800" dirty="0"/>
          </a:p>
          <a:p>
            <a:pPr marL="360256" lvl="1" indent="-269844">
              <a:lnSpc>
                <a:spcPct val="95000"/>
              </a:lnSpc>
              <a:spcBef>
                <a:spcPct val="0"/>
              </a:spcBef>
              <a:buClr>
                <a:srgbClr val="FFFFFF"/>
              </a:buClr>
              <a:buFontTx/>
              <a:buChar char="•"/>
              <a:defRPr/>
            </a:pPr>
            <a:r>
              <a:rPr lang="en-US" sz="2100" b="1" dirty="0"/>
              <a:t>Hidden states </a:t>
            </a:r>
            <a:r>
              <a:rPr lang="en-US" sz="2100" dirty="0"/>
              <a:t>model the history and</a:t>
            </a:r>
          </a:p>
          <a:p>
            <a:pPr marL="360256" lvl="1" indent="-269844">
              <a:lnSpc>
                <a:spcPct val="95000"/>
              </a:lnSpc>
              <a:spcBef>
                <a:spcPct val="0"/>
              </a:spcBef>
              <a:buClr>
                <a:srgbClr val="FFFFFF"/>
              </a:buClr>
              <a:buFontTx/>
              <a:buChar char="•"/>
              <a:defRPr/>
            </a:pPr>
            <a:r>
              <a:rPr lang="en-US" sz="2100" dirty="0"/>
              <a:t> the internal state. </a:t>
            </a:r>
          </a:p>
          <a:p>
            <a:pPr marL="360256" lvl="1" indent="-269844">
              <a:lnSpc>
                <a:spcPct val="95000"/>
              </a:lnSpc>
              <a:spcBef>
                <a:spcPct val="0"/>
              </a:spcBef>
              <a:buClr>
                <a:srgbClr val="FFFFFF"/>
              </a:buClr>
              <a:buFontTx/>
              <a:buChar char="•"/>
              <a:defRPr/>
            </a:pPr>
            <a:r>
              <a:rPr lang="en-US" sz="2100" b="1" dirty="0"/>
              <a:t>Causes</a:t>
            </a:r>
            <a:r>
              <a:rPr lang="en-US" sz="2100" dirty="0"/>
              <a:t> model the </a:t>
            </a:r>
            <a:r>
              <a:rPr lang="ja-JP" altLang="en-US" sz="2100" dirty="0"/>
              <a:t>“</a:t>
            </a:r>
            <a:r>
              <a:rPr lang="en-US" altLang="ja-JP" sz="2100" dirty="0"/>
              <a:t>inputs</a:t>
            </a:r>
            <a:r>
              <a:rPr lang="ja-JP" altLang="en-US" sz="2100" dirty="0"/>
              <a:t>”</a:t>
            </a:r>
            <a:r>
              <a:rPr lang="en-US" altLang="ja-JP" sz="2100" dirty="0"/>
              <a:t> driving the</a:t>
            </a:r>
          </a:p>
          <a:p>
            <a:pPr marL="360256" lvl="1" indent="-269844">
              <a:lnSpc>
                <a:spcPct val="95000"/>
              </a:lnSpc>
              <a:spcBef>
                <a:spcPct val="0"/>
              </a:spcBef>
              <a:buClr>
                <a:srgbClr val="FFFFFF"/>
              </a:buClr>
              <a:buFontTx/>
              <a:buChar char="•"/>
              <a:defRPr/>
            </a:pPr>
            <a:r>
              <a:rPr lang="en-US" altLang="ja-JP" sz="2100" dirty="0"/>
              <a:t> system . </a:t>
            </a:r>
          </a:p>
          <a:p>
            <a:pPr marL="360256" lvl="1" indent="-269844">
              <a:lnSpc>
                <a:spcPct val="95000"/>
              </a:lnSpc>
              <a:spcBef>
                <a:spcPct val="0"/>
              </a:spcBef>
              <a:buClr>
                <a:srgbClr val="FFFFFF"/>
              </a:buClr>
              <a:buFontTx/>
              <a:buChar char="•"/>
              <a:defRPr/>
            </a:pPr>
            <a:r>
              <a:rPr lang="en-US" sz="2100" b="1" dirty="0"/>
              <a:t>Empirical Bayesian priors </a:t>
            </a:r>
            <a:r>
              <a:rPr lang="en-US" sz="2100" dirty="0"/>
              <a:t>create a hierarchical model, the layer on the top tries to predict the causes for the layer below.</a:t>
            </a:r>
          </a:p>
          <a:p>
            <a:pPr marL="676002" lvl="2" indent="-225334">
              <a:lnSpc>
                <a:spcPct val="95000"/>
              </a:lnSpc>
              <a:spcBef>
                <a:spcPct val="0"/>
              </a:spcBef>
              <a:buClr>
                <a:srgbClr val="FFFFFF"/>
              </a:buClr>
              <a:buSzPct val="80000"/>
              <a:buNone/>
              <a:defRPr/>
            </a:pPr>
            <a:endParaRPr lang="en-US" sz="1800" dirty="0"/>
          </a:p>
          <a:p>
            <a:pPr marL="676002" lvl="2" indent="-225334">
              <a:lnSpc>
                <a:spcPct val="95000"/>
              </a:lnSpc>
              <a:spcBef>
                <a:spcPct val="0"/>
              </a:spcBef>
              <a:buClr>
                <a:srgbClr val="FFFFFF"/>
              </a:buClr>
              <a:buSzPct val="80000"/>
              <a:defRPr/>
            </a:pPr>
            <a:endParaRPr lang="en-US" sz="1800" dirty="0"/>
          </a:p>
          <a:p>
            <a:pPr marL="676002" lvl="2" indent="-225334">
              <a:lnSpc>
                <a:spcPct val="95000"/>
              </a:lnSpc>
              <a:spcBef>
                <a:spcPct val="0"/>
              </a:spcBef>
              <a:buClr>
                <a:srgbClr val="FFFFFF"/>
              </a:buClr>
              <a:buSzPct val="80000"/>
              <a:buNone/>
              <a:defRPr/>
            </a:pPr>
            <a:endParaRPr lang="en-US" sz="1800" dirty="0"/>
          </a:p>
          <a:p>
            <a:pPr marL="676002" lvl="2" indent="-225334">
              <a:lnSpc>
                <a:spcPct val="95000"/>
              </a:lnSpc>
              <a:spcBef>
                <a:spcPct val="0"/>
              </a:spcBef>
              <a:buClr>
                <a:srgbClr val="FFFFFF"/>
              </a:buClr>
              <a:buSzPct val="80000"/>
              <a:defRPr/>
            </a:pPr>
            <a:endParaRPr lang="en-US" sz="1800" dirty="0"/>
          </a:p>
        </p:txBody>
      </p:sp>
      <p:pic>
        <p:nvPicPr>
          <p:cNvPr id="16" name="Picture 4"/>
          <p:cNvPicPr>
            <a:picLocks noChangeAspect="1" noChangeArrowheads="1"/>
          </p:cNvPicPr>
          <p:nvPr/>
        </p:nvPicPr>
        <p:blipFill>
          <a:blip r:embed="rId4" cstate="print"/>
          <a:srcRect/>
          <a:stretch>
            <a:fillRect/>
          </a:stretch>
        </p:blipFill>
        <p:spPr bwMode="auto">
          <a:xfrm>
            <a:off x="5353910" y="1908840"/>
            <a:ext cx="3001393" cy="2678997"/>
          </a:xfrm>
          <a:prstGeom prst="rect">
            <a:avLst/>
          </a:prstGeom>
          <a:noFill/>
          <a:ln w="9525">
            <a:noFill/>
            <a:miter lim="800000"/>
            <a:headEnd/>
            <a:tailEnd/>
          </a:ln>
        </p:spPr>
      </p:pic>
      <p:graphicFrame>
        <p:nvGraphicFramePr>
          <p:cNvPr id="17" name="Object 16"/>
          <p:cNvGraphicFramePr>
            <a:graphicFrameLocks noChangeAspect="1"/>
          </p:cNvGraphicFramePr>
          <p:nvPr>
            <p:extLst>
              <p:ext uri="{D42A27DB-BD31-4B8C-83A1-F6EECF244321}">
                <p14:modId xmlns:p14="http://schemas.microsoft.com/office/powerpoint/2010/main" val="2020494877"/>
              </p:ext>
            </p:extLst>
          </p:nvPr>
        </p:nvGraphicFramePr>
        <p:xfrm>
          <a:off x="2926734" y="2530723"/>
          <a:ext cx="2557496" cy="967375"/>
        </p:xfrm>
        <a:graphic>
          <a:graphicData uri="http://schemas.openxmlformats.org/presentationml/2006/ole">
            <mc:AlternateContent xmlns:mc="http://schemas.openxmlformats.org/markup-compatibility/2006">
              <mc:Choice xmlns:v="urn:schemas-microsoft-com:vml" Requires="v">
                <p:oleObj spid="_x0000_s8215" name="Equation" r:id="rId5" imgW="1638000" imgH="583920" progId="Equation.3">
                  <p:embed/>
                </p:oleObj>
              </mc:Choice>
              <mc:Fallback>
                <p:oleObj name="Equation" r:id="rId5" imgW="1638000" imgH="5839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6734" y="2530723"/>
                        <a:ext cx="2557496" cy="96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007778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042988" y="0"/>
            <a:ext cx="7772400" cy="1143000"/>
          </a:xfrm>
        </p:spPr>
        <p:txBody>
          <a:bodyPr>
            <a:normAutofit/>
          </a:bodyPr>
          <a:lstStyle/>
          <a:p>
            <a:pPr eaLnBrk="1" hangingPunct="1"/>
            <a:r>
              <a:rPr lang="en-US" dirty="0" smtClean="0">
                <a:latin typeface="Arial" charset="0"/>
              </a:rPr>
              <a:t>From </a:t>
            </a:r>
            <a:r>
              <a:rPr lang="en-US" dirty="0">
                <a:latin typeface="Arial" charset="0"/>
              </a:rPr>
              <a:t>Data to Information </a:t>
            </a:r>
          </a:p>
        </p:txBody>
      </p:sp>
      <p:sp>
        <p:nvSpPr>
          <p:cNvPr id="39939" name="Rectangle 3"/>
          <p:cNvSpPr>
            <a:spLocks noGrp="1" noChangeArrowheads="1"/>
          </p:cNvSpPr>
          <p:nvPr>
            <p:ph type="body" idx="1"/>
          </p:nvPr>
        </p:nvSpPr>
        <p:spPr>
          <a:xfrm>
            <a:off x="733426" y="1205977"/>
            <a:ext cx="8081962" cy="5516563"/>
          </a:xfrm>
        </p:spPr>
        <p:txBody>
          <a:bodyPr>
            <a:noAutofit/>
          </a:bodyPr>
          <a:lstStyle/>
          <a:p>
            <a:pPr eaLnBrk="1" hangingPunct="1"/>
            <a:r>
              <a:rPr lang="en-US" sz="2400" dirty="0">
                <a:latin typeface="Arial" charset="0"/>
              </a:rPr>
              <a:t>There are multiple approaches to deal with data mining, but for physical systems the model </a:t>
            </a:r>
            <a:r>
              <a:rPr lang="en-US" sz="2400" dirty="0" smtClean="0">
                <a:latin typeface="Arial" charset="0"/>
              </a:rPr>
              <a:t>learning </a:t>
            </a:r>
            <a:r>
              <a:rPr lang="en-US" sz="2400" dirty="0">
                <a:latin typeface="Arial" charset="0"/>
              </a:rPr>
              <a:t>approach is still the oldest and one of the most efficient</a:t>
            </a:r>
          </a:p>
          <a:p>
            <a:pPr eaLnBrk="1" hangingPunct="1"/>
            <a:endParaRPr lang="en-US" sz="2400" dirty="0">
              <a:latin typeface="Arial" charset="0"/>
            </a:endParaRPr>
          </a:p>
          <a:p>
            <a:pPr eaLnBrk="1" hangingPunct="1"/>
            <a:endParaRPr lang="en-US" sz="2400" dirty="0">
              <a:latin typeface="Arial" charset="0"/>
            </a:endParaRPr>
          </a:p>
          <a:p>
            <a:pPr eaLnBrk="1" hangingPunct="1"/>
            <a:endParaRPr lang="en-US" sz="2400" dirty="0">
              <a:latin typeface="Arial" charset="0"/>
            </a:endParaRPr>
          </a:p>
          <a:p>
            <a:pPr eaLnBrk="1" hangingPunct="1"/>
            <a:endParaRPr lang="en-US" sz="2400" dirty="0">
              <a:latin typeface="Arial" charset="0"/>
            </a:endParaRPr>
          </a:p>
          <a:p>
            <a:pPr eaLnBrk="1" hangingPunct="1"/>
            <a:endParaRPr lang="en-US" sz="2400" dirty="0">
              <a:latin typeface="Arial" charset="0"/>
            </a:endParaRPr>
          </a:p>
          <a:p>
            <a:pPr eaLnBrk="1" hangingPunct="1"/>
            <a:endParaRPr lang="en-US" sz="2400" dirty="0">
              <a:latin typeface="Arial" charset="0"/>
            </a:endParaRPr>
          </a:p>
          <a:p>
            <a:pPr eaLnBrk="1" hangingPunct="1"/>
            <a:r>
              <a:rPr lang="en-US" sz="2400" dirty="0">
                <a:latin typeface="Arial" charset="0"/>
              </a:rPr>
              <a:t>Need to decide THREE things: the mapping function, the cost and the adaptive algorithm. </a:t>
            </a:r>
          </a:p>
          <a:p>
            <a:pPr eaLnBrk="1" hangingPunct="1"/>
            <a:r>
              <a:rPr lang="en-US" sz="2400" dirty="0">
                <a:latin typeface="Arial" charset="0"/>
              </a:rPr>
              <a:t>Recently because of complexity the architectures and representation also became important  </a:t>
            </a:r>
          </a:p>
        </p:txBody>
      </p:sp>
      <p:grpSp>
        <p:nvGrpSpPr>
          <p:cNvPr id="2" name="Group 1"/>
          <p:cNvGrpSpPr/>
          <p:nvPr/>
        </p:nvGrpSpPr>
        <p:grpSpPr>
          <a:xfrm>
            <a:off x="2144164" y="2336589"/>
            <a:ext cx="4899257" cy="2637380"/>
            <a:chOff x="3120435" y="1924050"/>
            <a:chExt cx="4927953" cy="2886620"/>
          </a:xfrm>
        </p:grpSpPr>
        <p:sp>
          <p:nvSpPr>
            <p:cNvPr id="39940" name="Text Box 4"/>
            <p:cNvSpPr txBox="1">
              <a:spLocks noChangeArrowheads="1"/>
            </p:cNvSpPr>
            <p:nvPr/>
          </p:nvSpPr>
          <p:spPr bwMode="auto">
            <a:xfrm>
              <a:off x="5958622" y="3597275"/>
              <a:ext cx="1459033" cy="370548"/>
            </a:xfrm>
            <a:prstGeom prst="rect">
              <a:avLst/>
            </a:prstGeom>
            <a:noFill/>
            <a:ln w="2540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dirty="0">
                  <a:solidFill>
                    <a:schemeClr val="tx2"/>
                  </a:solidFill>
                  <a:latin typeface="Arial" charset="0"/>
                </a:rPr>
                <a:t>Cost Function</a:t>
              </a:r>
            </a:p>
          </p:txBody>
        </p:sp>
        <p:sp>
          <p:nvSpPr>
            <p:cNvPr id="39941" name="Text Box 5"/>
            <p:cNvSpPr txBox="1">
              <a:spLocks noChangeArrowheads="1"/>
            </p:cNvSpPr>
            <p:nvPr/>
          </p:nvSpPr>
          <p:spPr bwMode="auto">
            <a:xfrm>
              <a:off x="4364083" y="2955925"/>
              <a:ext cx="988921" cy="640039"/>
            </a:xfrm>
            <a:prstGeom prst="rect">
              <a:avLst/>
            </a:prstGeom>
            <a:noFill/>
            <a:ln w="2540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dirty="0">
                  <a:solidFill>
                    <a:schemeClr val="tx2"/>
                  </a:solidFill>
                  <a:latin typeface="Arial" charset="0"/>
                </a:rPr>
                <a:t>Adaptive</a:t>
              </a:r>
            </a:p>
            <a:p>
              <a:pPr algn="ctr" eaLnBrk="1" hangingPunct="1"/>
              <a:r>
                <a:rPr lang="en-US" sz="1600" dirty="0">
                  <a:solidFill>
                    <a:schemeClr val="tx2"/>
                  </a:solidFill>
                  <a:latin typeface="Arial" charset="0"/>
                </a:rPr>
                <a:t>System</a:t>
              </a:r>
            </a:p>
          </p:txBody>
        </p:sp>
        <p:sp>
          <p:nvSpPr>
            <p:cNvPr id="39942" name="Line 6"/>
            <p:cNvSpPr>
              <a:spLocks noChangeShapeType="1"/>
            </p:cNvSpPr>
            <p:nvPr/>
          </p:nvSpPr>
          <p:spPr bwMode="auto">
            <a:xfrm>
              <a:off x="5349875" y="3276600"/>
              <a:ext cx="782638" cy="0"/>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9943" name="Line 7"/>
            <p:cNvSpPr>
              <a:spLocks noChangeShapeType="1"/>
            </p:cNvSpPr>
            <p:nvPr/>
          </p:nvSpPr>
          <p:spPr bwMode="auto">
            <a:xfrm>
              <a:off x="3154363" y="3281363"/>
              <a:ext cx="1214437" cy="0"/>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9944" name="Text Box 8"/>
            <p:cNvSpPr txBox="1">
              <a:spLocks noChangeArrowheads="1"/>
            </p:cNvSpPr>
            <p:nvPr/>
          </p:nvSpPr>
          <p:spPr bwMode="auto">
            <a:xfrm>
              <a:off x="3120435" y="2941638"/>
              <a:ext cx="782232" cy="37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a:latin typeface="Arial" charset="0"/>
                </a:rPr>
                <a:t>Data x</a:t>
              </a:r>
            </a:p>
          </p:txBody>
        </p:sp>
        <p:sp>
          <p:nvSpPr>
            <p:cNvPr id="39946" name="Text Box 10"/>
            <p:cNvSpPr txBox="1">
              <a:spLocks noChangeArrowheads="1"/>
            </p:cNvSpPr>
            <p:nvPr/>
          </p:nvSpPr>
          <p:spPr bwMode="auto">
            <a:xfrm>
              <a:off x="5354414" y="2941638"/>
              <a:ext cx="805309" cy="64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a:latin typeface="Arial" charset="0"/>
                </a:rPr>
                <a:t>Output</a:t>
              </a:r>
            </a:p>
            <a:p>
              <a:pPr algn="ctr" eaLnBrk="1" hangingPunct="1"/>
              <a:r>
                <a:rPr lang="en-US" sz="1600">
                  <a:latin typeface="Arial" charset="0"/>
                </a:rPr>
                <a:t>y</a:t>
              </a:r>
            </a:p>
          </p:txBody>
        </p:sp>
        <p:sp>
          <p:nvSpPr>
            <p:cNvPr id="39948" name="Line 12"/>
            <p:cNvSpPr>
              <a:spLocks noChangeShapeType="1"/>
            </p:cNvSpPr>
            <p:nvPr/>
          </p:nvSpPr>
          <p:spPr bwMode="auto">
            <a:xfrm flipH="1">
              <a:off x="5145088" y="4489450"/>
              <a:ext cx="1495425" cy="0"/>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9" name="Line 13"/>
            <p:cNvSpPr>
              <a:spLocks noChangeShapeType="1"/>
            </p:cNvSpPr>
            <p:nvPr/>
          </p:nvSpPr>
          <p:spPr bwMode="auto">
            <a:xfrm>
              <a:off x="3392488" y="3282950"/>
              <a:ext cx="0" cy="1219200"/>
            </a:xfrm>
            <a:prstGeom prst="line">
              <a:avLst/>
            </a:prstGeom>
            <a:noFill/>
            <a:ln w="25400">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0" name="Line 14"/>
            <p:cNvSpPr>
              <a:spLocks noChangeShapeType="1"/>
            </p:cNvSpPr>
            <p:nvPr/>
          </p:nvSpPr>
          <p:spPr bwMode="auto">
            <a:xfrm>
              <a:off x="3379788" y="4502150"/>
              <a:ext cx="546100" cy="0"/>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1" name="Line 15"/>
            <p:cNvSpPr>
              <a:spLocks noChangeShapeType="1"/>
            </p:cNvSpPr>
            <p:nvPr/>
          </p:nvSpPr>
          <p:spPr bwMode="auto">
            <a:xfrm flipV="1">
              <a:off x="4560888" y="2800350"/>
              <a:ext cx="660400" cy="1041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2" name="Line 16"/>
            <p:cNvSpPr>
              <a:spLocks noChangeShapeType="1"/>
            </p:cNvSpPr>
            <p:nvPr/>
          </p:nvSpPr>
          <p:spPr bwMode="auto">
            <a:xfrm flipV="1">
              <a:off x="4560888" y="3841750"/>
              <a:ext cx="0" cy="3175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3" name="Line 17"/>
            <p:cNvSpPr>
              <a:spLocks noChangeShapeType="1"/>
            </p:cNvSpPr>
            <p:nvPr/>
          </p:nvSpPr>
          <p:spPr bwMode="auto">
            <a:xfrm>
              <a:off x="6270625" y="2168525"/>
              <a:ext cx="0" cy="9271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4" name="Text Box 18"/>
            <p:cNvSpPr txBox="1">
              <a:spLocks noChangeArrowheads="1"/>
            </p:cNvSpPr>
            <p:nvPr/>
          </p:nvSpPr>
          <p:spPr bwMode="auto">
            <a:xfrm>
              <a:off x="6465888" y="1924050"/>
              <a:ext cx="793821" cy="37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Data d</a:t>
              </a:r>
            </a:p>
          </p:txBody>
        </p:sp>
        <p:sp>
          <p:nvSpPr>
            <p:cNvPr id="39955" name="Oval 19"/>
            <p:cNvSpPr>
              <a:spLocks noChangeArrowheads="1"/>
            </p:cNvSpPr>
            <p:nvPr/>
          </p:nvSpPr>
          <p:spPr bwMode="auto">
            <a:xfrm>
              <a:off x="6100763" y="3055938"/>
              <a:ext cx="325437" cy="314325"/>
            </a:xfrm>
            <a:prstGeom prst="ellipse">
              <a:avLst/>
            </a:prstGeom>
            <a:solidFill>
              <a:schemeClr val="accent1"/>
            </a:solidFill>
            <a:ln w="9525">
              <a:solidFill>
                <a:schemeClr val="hlink"/>
              </a:solidFill>
              <a:round/>
              <a:headEnd/>
              <a:tailEnd/>
            </a:ln>
          </p:spPr>
          <p:txBody>
            <a:bodyPr wrap="none" anchor="ctr"/>
            <a:lstStyle/>
            <a:p>
              <a:endParaRPr lang="en-US"/>
            </a:p>
          </p:txBody>
        </p:sp>
        <p:sp>
          <p:nvSpPr>
            <p:cNvPr id="39956" name="Line 20"/>
            <p:cNvSpPr>
              <a:spLocks noChangeShapeType="1"/>
            </p:cNvSpPr>
            <p:nvPr/>
          </p:nvSpPr>
          <p:spPr bwMode="auto">
            <a:xfrm>
              <a:off x="6431824" y="3240088"/>
              <a:ext cx="222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7" name="Text Box 22"/>
            <p:cNvSpPr txBox="1">
              <a:spLocks noChangeArrowheads="1"/>
            </p:cNvSpPr>
            <p:nvPr/>
          </p:nvSpPr>
          <p:spPr bwMode="auto">
            <a:xfrm>
              <a:off x="6824663" y="3014663"/>
              <a:ext cx="1223725" cy="37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Error d-y=e</a:t>
              </a:r>
            </a:p>
          </p:txBody>
        </p:sp>
        <p:sp>
          <p:nvSpPr>
            <p:cNvPr id="39958" name="Text Box 23"/>
            <p:cNvSpPr txBox="1">
              <a:spLocks noChangeArrowheads="1"/>
            </p:cNvSpPr>
            <p:nvPr/>
          </p:nvSpPr>
          <p:spPr bwMode="auto">
            <a:xfrm>
              <a:off x="4479925" y="2506663"/>
              <a:ext cx="690124" cy="37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f(x,w)</a:t>
              </a:r>
            </a:p>
          </p:txBody>
        </p:sp>
        <p:sp>
          <p:nvSpPr>
            <p:cNvPr id="23" name="Text Box 4"/>
            <p:cNvSpPr txBox="1">
              <a:spLocks noChangeArrowheads="1"/>
            </p:cNvSpPr>
            <p:nvPr/>
          </p:nvSpPr>
          <p:spPr bwMode="auto">
            <a:xfrm>
              <a:off x="4002796" y="4170631"/>
              <a:ext cx="1057447" cy="640039"/>
            </a:xfrm>
            <a:prstGeom prst="rect">
              <a:avLst/>
            </a:prstGeom>
            <a:noFill/>
            <a:ln w="2540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dirty="0">
                  <a:solidFill>
                    <a:schemeClr val="tx2"/>
                  </a:solidFill>
                  <a:latin typeface="Arial" charset="0"/>
                </a:rPr>
                <a:t>Adaptive </a:t>
              </a:r>
            </a:p>
            <a:p>
              <a:pPr algn="ctr" eaLnBrk="1" hangingPunct="1"/>
              <a:r>
                <a:rPr lang="en-US" sz="1600" dirty="0">
                  <a:solidFill>
                    <a:schemeClr val="tx2"/>
                  </a:solidFill>
                  <a:latin typeface="Arial" charset="0"/>
                </a:rPr>
                <a:t>Algorithm</a:t>
              </a:r>
            </a:p>
          </p:txBody>
        </p:sp>
        <p:sp>
          <p:nvSpPr>
            <p:cNvPr id="24" name="Line 12"/>
            <p:cNvSpPr>
              <a:spLocks noChangeShapeType="1"/>
            </p:cNvSpPr>
            <p:nvPr/>
          </p:nvSpPr>
          <p:spPr bwMode="auto">
            <a:xfrm rot="16200000" flipH="1" flipV="1">
              <a:off x="6357352" y="4218991"/>
              <a:ext cx="566322" cy="1"/>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Line 12"/>
            <p:cNvSpPr>
              <a:spLocks noChangeShapeType="1"/>
            </p:cNvSpPr>
            <p:nvPr/>
          </p:nvSpPr>
          <p:spPr bwMode="auto">
            <a:xfrm rot="16200000" flipH="1" flipV="1">
              <a:off x="6454773" y="3425826"/>
              <a:ext cx="371476" cy="2"/>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3758282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Multi-Layered Architecture</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pic>
        <p:nvPicPr>
          <p:cNvPr id="15" name="Picture 12" descr="flow2.eps"/>
          <p:cNvPicPr>
            <a:picLocks noChangeAspect="1"/>
          </p:cNvPicPr>
          <p:nvPr/>
        </p:nvPicPr>
        <p:blipFill>
          <a:blip r:embed="rId3">
            <a:alphaModFix/>
            <a:lum/>
            <a:extLst>
              <a:ext uri="{28A0092B-C50C-407E-A947-70E740481C1C}">
                <a14:useLocalDpi xmlns:a14="http://schemas.microsoft.com/office/drawing/2010/main" val="0"/>
              </a:ext>
            </a:extLst>
          </a:blip>
          <a:srcRect/>
          <a:stretch>
            <a:fillRect/>
          </a:stretch>
        </p:blipFill>
        <p:spPr bwMode="auto">
          <a:xfrm>
            <a:off x="4767477" y="1632446"/>
            <a:ext cx="3518594" cy="2363736"/>
          </a:xfrm>
          <a:prstGeom prst="rect">
            <a:avLst/>
          </a:prstGeom>
          <a:noFill/>
          <a:ln>
            <a:noFill/>
          </a:ln>
        </p:spPr>
      </p:pic>
      <p:sp>
        <p:nvSpPr>
          <p:cNvPr id="16" name="Content Placeholder 2"/>
          <p:cNvSpPr txBox="1">
            <a:spLocks/>
          </p:cNvSpPr>
          <p:nvPr/>
        </p:nvSpPr>
        <p:spPr bwMode="auto">
          <a:xfrm>
            <a:off x="804992" y="1872855"/>
            <a:ext cx="3701853" cy="210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0119" tIns="40060" rIns="80119" bIns="40060"/>
          <a:lstStyle>
            <a:lvl1pPr marL="342900" indent="-3429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75000"/>
              <a:buFont typeface="Wingdings" charset="0"/>
              <a:buChar char="l"/>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folHlink"/>
              </a:buClr>
              <a:buSzPct val="75000"/>
              <a:buFont typeface="Wingdings" charset="0"/>
              <a:buChar char="l"/>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9pPr>
          </a:lstStyle>
          <a:p>
            <a:pPr>
              <a:defRPr/>
            </a:pPr>
            <a:r>
              <a:rPr lang="en-US" sz="2500" dirty="0"/>
              <a:t>Tree structure with tiling of scene at bottom</a:t>
            </a:r>
          </a:p>
          <a:p>
            <a:pPr>
              <a:defRPr/>
            </a:pPr>
            <a:r>
              <a:rPr lang="en-US" sz="2500" dirty="0"/>
              <a:t>Computational model is uniform within layer and across</a:t>
            </a:r>
          </a:p>
          <a:p>
            <a:pPr marL="0" indent="0">
              <a:buNone/>
              <a:defRPr/>
            </a:pPr>
            <a:endParaRPr lang="en-US" dirty="0" smtClean="0"/>
          </a:p>
          <a:p>
            <a:pPr>
              <a:defRPr/>
            </a:pPr>
            <a:endParaRPr lang="en-US" dirty="0" smtClean="0"/>
          </a:p>
          <a:p>
            <a:pPr marL="0" indent="0">
              <a:buNone/>
              <a:defRPr/>
            </a:pPr>
            <a:endParaRPr lang="en-US" baseline="-25000" dirty="0" smtClean="0"/>
          </a:p>
          <a:p>
            <a:pPr>
              <a:defRPr/>
            </a:pPr>
            <a:endParaRPr lang="en-US" dirty="0" smtClean="0"/>
          </a:p>
          <a:p>
            <a:pPr marL="0" indent="0">
              <a:buNone/>
              <a:defRPr/>
            </a:pPr>
            <a:r>
              <a:rPr lang="en-US" dirty="0" smtClean="0"/>
              <a:t>	  </a:t>
            </a:r>
          </a:p>
        </p:txBody>
      </p:sp>
      <p:sp>
        <p:nvSpPr>
          <p:cNvPr id="17" name="Content Placeholder 2"/>
          <p:cNvSpPr txBox="1">
            <a:spLocks/>
          </p:cNvSpPr>
          <p:nvPr/>
        </p:nvSpPr>
        <p:spPr bwMode="auto">
          <a:xfrm>
            <a:off x="754132" y="4014901"/>
            <a:ext cx="7662257" cy="210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0119" tIns="40060" rIns="80119" bIns="40060"/>
          <a:lstStyle>
            <a:lvl1pPr marL="342900" indent="-3429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75000"/>
              <a:buFont typeface="Wingdings" charset="0"/>
              <a:buChar char="l"/>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folHlink"/>
              </a:buClr>
              <a:buSzPct val="75000"/>
              <a:buFont typeface="Wingdings" charset="0"/>
              <a:buChar char="l"/>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9pPr>
          </a:lstStyle>
          <a:p>
            <a:pPr>
              <a:defRPr/>
            </a:pPr>
            <a:r>
              <a:rPr lang="en-US" sz="2500" dirty="0"/>
              <a:t>Different spatial scales due to pooling which also slows the time scale in upper layers</a:t>
            </a:r>
          </a:p>
          <a:p>
            <a:pPr>
              <a:defRPr/>
            </a:pPr>
            <a:r>
              <a:rPr lang="en-US" sz="2500" dirty="0"/>
              <a:t>Learning is greedy (one layer at a time)</a:t>
            </a:r>
          </a:p>
          <a:p>
            <a:pPr>
              <a:defRPr/>
            </a:pPr>
            <a:r>
              <a:rPr lang="en-US" sz="2500" dirty="0"/>
              <a:t>This creates a Markov chain across layers  </a:t>
            </a:r>
          </a:p>
          <a:p>
            <a:pPr marL="0" indent="0">
              <a:buNone/>
              <a:defRPr/>
            </a:pPr>
            <a:endParaRPr lang="en-US" dirty="0" smtClean="0"/>
          </a:p>
          <a:p>
            <a:pPr>
              <a:defRPr/>
            </a:pPr>
            <a:endParaRPr lang="en-US" dirty="0" smtClean="0"/>
          </a:p>
          <a:p>
            <a:pPr marL="0" indent="0">
              <a:buNone/>
              <a:defRPr/>
            </a:pPr>
            <a:endParaRPr lang="en-US" baseline="-25000" dirty="0" smtClean="0"/>
          </a:p>
          <a:p>
            <a:pPr>
              <a:defRPr/>
            </a:pPr>
            <a:endParaRPr lang="en-US" dirty="0" smtClean="0"/>
          </a:p>
          <a:p>
            <a:pPr marL="0" indent="0">
              <a:buNone/>
              <a:defRPr/>
            </a:pPr>
            <a:r>
              <a:rPr lang="en-US" dirty="0" smtClean="0"/>
              <a:t>	  </a:t>
            </a:r>
          </a:p>
        </p:txBody>
      </p:sp>
    </p:spTree>
    <p:extLst>
      <p:ext uri="{BB962C8B-B14F-4D97-AF65-F5344CB8AC3E}">
        <p14:creationId xmlns:p14="http://schemas.microsoft.com/office/powerpoint/2010/main" val="9635198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170155"/>
            <a:ext cx="7819097" cy="1310736"/>
          </a:xfrm>
          <a:prstGeom prst="rect">
            <a:avLst/>
          </a:prstGeom>
        </p:spPr>
        <p:txBody>
          <a:bodyPr vert="horz" wrap="square" lIns="0" tIns="185990" rIns="0" bIns="0" rtlCol="0">
            <a:spAutoFit/>
          </a:bodyPr>
          <a:lstStyle/>
          <a:p>
            <a:r>
              <a:rPr lang="en-US" sz="3500" dirty="0">
                <a:latin typeface="Arial" charset="0"/>
                <a:ea typeface="MS PGothic" charset="0"/>
              </a:rPr>
              <a:t>Scalable Architecture with Convolutional Dynamic Models (CDNs)</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pic>
        <p:nvPicPr>
          <p:cNvPr id="15" name="Picture 14"/>
          <p:cNvPicPr>
            <a:picLocks noChangeAspect="1"/>
          </p:cNvPicPr>
          <p:nvPr/>
        </p:nvPicPr>
        <p:blipFill>
          <a:blip r:embed="rId3"/>
          <a:stretch>
            <a:fillRect/>
          </a:stretch>
        </p:blipFill>
        <p:spPr>
          <a:xfrm>
            <a:off x="1611439" y="1903082"/>
            <a:ext cx="6023043" cy="4151651"/>
          </a:xfrm>
          <a:prstGeom prst="rect">
            <a:avLst/>
          </a:prstGeom>
        </p:spPr>
      </p:pic>
      <p:sp>
        <p:nvSpPr>
          <p:cNvPr id="16" name="TextBox 15"/>
          <p:cNvSpPr txBox="1"/>
          <p:nvPr/>
        </p:nvSpPr>
        <p:spPr>
          <a:xfrm>
            <a:off x="3594614" y="1643027"/>
            <a:ext cx="2541207" cy="357901"/>
          </a:xfrm>
          <a:prstGeom prst="rect">
            <a:avLst/>
          </a:prstGeom>
          <a:noFill/>
        </p:spPr>
        <p:txBody>
          <a:bodyPr wrap="square" lIns="80119" tIns="40060" rIns="80119" bIns="40060" rtlCol="0">
            <a:spAutoFit/>
          </a:bodyPr>
          <a:lstStyle/>
          <a:p>
            <a:r>
              <a:rPr lang="en-US" dirty="0" smtClean="0"/>
              <a:t>SINGLE LAYER MODEL</a:t>
            </a:r>
            <a:endParaRPr lang="en-US" dirty="0"/>
          </a:p>
        </p:txBody>
      </p:sp>
      <p:sp>
        <p:nvSpPr>
          <p:cNvPr id="17" name="TextBox 16"/>
          <p:cNvSpPr txBox="1"/>
          <p:nvPr/>
        </p:nvSpPr>
        <p:spPr>
          <a:xfrm>
            <a:off x="756106" y="3050202"/>
            <a:ext cx="1104970" cy="634900"/>
          </a:xfrm>
          <a:prstGeom prst="rect">
            <a:avLst/>
          </a:prstGeom>
          <a:noFill/>
        </p:spPr>
        <p:txBody>
          <a:bodyPr wrap="none" lIns="80119" tIns="40060" rIns="80119" bIns="40060" rtlCol="0">
            <a:spAutoFit/>
          </a:bodyPr>
          <a:lstStyle/>
          <a:p>
            <a:r>
              <a:rPr lang="en-US" dirty="0" smtClean="0"/>
              <a:t>Pooling</a:t>
            </a:r>
          </a:p>
          <a:p>
            <a:r>
              <a:rPr lang="en-US" dirty="0" err="1" smtClean="0"/>
              <a:t>unpooling</a:t>
            </a:r>
            <a:endParaRPr lang="en-US" dirty="0"/>
          </a:p>
        </p:txBody>
      </p:sp>
    </p:spTree>
    <p:extLst>
      <p:ext uri="{BB962C8B-B14F-4D97-AF65-F5344CB8AC3E}">
        <p14:creationId xmlns:p14="http://schemas.microsoft.com/office/powerpoint/2010/main" val="31325697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Convolution Dynamic Models </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Content Placeholder 2"/>
          <p:cNvSpPr>
            <a:spLocks noGrp="1"/>
          </p:cNvSpPr>
          <p:nvPr>
            <p:ph idx="1"/>
          </p:nvPr>
        </p:nvSpPr>
        <p:spPr>
          <a:xfrm>
            <a:off x="857933" y="1632450"/>
            <a:ext cx="7428143" cy="4422287"/>
          </a:xfrm>
        </p:spPr>
        <p:txBody>
          <a:bodyPr>
            <a:normAutofit fontScale="92500"/>
          </a:bodyPr>
          <a:lstStyle/>
          <a:p>
            <a:r>
              <a:rPr lang="en-US" sz="2500" dirty="0">
                <a:latin typeface="Arial" charset="0"/>
                <a:ea typeface="MS PGothic" charset="0"/>
              </a:rPr>
              <a:t>Each channel </a:t>
            </a:r>
            <a:r>
              <a:rPr lang="en-US" sz="2500" dirty="0" err="1">
                <a:latin typeface="Arial" charset="0"/>
                <a:ea typeface="MS PGothic" charset="0"/>
              </a:rPr>
              <a:t>I</a:t>
            </a:r>
            <a:r>
              <a:rPr lang="en-US" sz="2500" baseline="30000" dirty="0" err="1">
                <a:latin typeface="Arial" charset="0"/>
                <a:ea typeface="MS PGothic" charset="0"/>
              </a:rPr>
              <a:t>m</a:t>
            </a:r>
            <a:r>
              <a:rPr lang="en-US" sz="2500" baseline="-25000" dirty="0" err="1">
                <a:latin typeface="Arial" charset="0"/>
                <a:ea typeface="MS PGothic" charset="0"/>
              </a:rPr>
              <a:t>t</a:t>
            </a:r>
            <a:r>
              <a:rPr lang="en-US" sz="2500" baseline="-25000" dirty="0">
                <a:latin typeface="Arial" charset="0"/>
                <a:ea typeface="MS PGothic" charset="0"/>
              </a:rPr>
              <a:t> </a:t>
            </a:r>
            <a:r>
              <a:rPr lang="en-US" sz="2500" dirty="0">
                <a:latin typeface="Arial" charset="0"/>
                <a:ea typeface="MS PGothic" charset="0"/>
              </a:rPr>
              <a:t>is modeled as a linear combination of K matrices convolved with filters </a:t>
            </a:r>
            <a:r>
              <a:rPr lang="en-US" sz="2500" dirty="0" err="1">
                <a:latin typeface="Arial" charset="0"/>
                <a:ea typeface="MS PGothic" charset="0"/>
              </a:rPr>
              <a:t>C</a:t>
            </a:r>
            <a:r>
              <a:rPr lang="en-US" sz="2500" baseline="-25000" dirty="0" err="1">
                <a:latin typeface="Arial" charset="0"/>
                <a:ea typeface="MS PGothic" charset="0"/>
              </a:rPr>
              <a:t>m,k</a:t>
            </a:r>
            <a:endParaRPr lang="en-US" sz="2500" baseline="-25000" dirty="0">
              <a:latin typeface="Arial" charset="0"/>
              <a:ea typeface="MS PGothic" charset="0"/>
            </a:endParaRPr>
          </a:p>
          <a:p>
            <a:endParaRPr lang="en-US" dirty="0">
              <a:latin typeface="Arial" charset="0"/>
              <a:ea typeface="MS PGothic" charset="0"/>
            </a:endParaRPr>
          </a:p>
          <a:p>
            <a:endParaRPr lang="en-US" dirty="0">
              <a:latin typeface="Arial" charset="0"/>
              <a:ea typeface="MS PGothic" charset="0"/>
            </a:endParaRPr>
          </a:p>
          <a:p>
            <a:endParaRPr lang="en-US" sz="2500" dirty="0">
              <a:latin typeface="Arial" charset="0"/>
              <a:ea typeface="MS PGothic" charset="0"/>
            </a:endParaRPr>
          </a:p>
          <a:p>
            <a:endParaRPr lang="en-US" sz="2500" dirty="0">
              <a:latin typeface="Arial" charset="0"/>
              <a:ea typeface="MS PGothic" charset="0"/>
            </a:endParaRPr>
          </a:p>
          <a:p>
            <a:endParaRPr lang="en-US" sz="2500" dirty="0">
              <a:latin typeface="Arial" charset="0"/>
              <a:ea typeface="MS PGothic" charset="0"/>
            </a:endParaRPr>
          </a:p>
          <a:p>
            <a:r>
              <a:rPr lang="en-US" sz="2500" dirty="0" err="1">
                <a:latin typeface="Arial" charset="0"/>
                <a:ea typeface="MS PGothic" charset="0"/>
              </a:rPr>
              <a:t>a</a:t>
            </a:r>
            <a:r>
              <a:rPr lang="en-US" sz="2500" baseline="-25000" dirty="0" err="1">
                <a:latin typeface="Arial" charset="0"/>
                <a:ea typeface="MS PGothic" charset="0"/>
              </a:rPr>
              <a:t>k,k</a:t>
            </a:r>
            <a:r>
              <a:rPr lang="en-US" sz="2500" baseline="-25000" dirty="0">
                <a:latin typeface="Arial" charset="0"/>
                <a:ea typeface="MS PGothic" charset="0"/>
              </a:rPr>
              <a:t>’ </a:t>
            </a:r>
            <a:r>
              <a:rPr lang="en-US" sz="2500" dirty="0">
                <a:latin typeface="Arial" charset="0"/>
                <a:ea typeface="MS PGothic" charset="0"/>
              </a:rPr>
              <a:t>are the lateral connections and here we only consider self-recurrent connections (</a:t>
            </a:r>
            <a:r>
              <a:rPr lang="en-US" sz="1800" dirty="0" err="1">
                <a:latin typeface="Arial" charset="0"/>
                <a:ea typeface="MS PGothic" charset="0"/>
              </a:rPr>
              <a:t>a</a:t>
            </a:r>
            <a:r>
              <a:rPr lang="en-US" sz="1800" baseline="-25000" dirty="0" err="1">
                <a:latin typeface="Arial" charset="0"/>
                <a:ea typeface="MS PGothic" charset="0"/>
              </a:rPr>
              <a:t>k,k</a:t>
            </a:r>
            <a:r>
              <a:rPr lang="en-US" sz="1800" baseline="-25000" dirty="0">
                <a:latin typeface="Arial" charset="0"/>
                <a:ea typeface="MS PGothic" charset="0"/>
              </a:rPr>
              <a:t>’</a:t>
            </a:r>
            <a:r>
              <a:rPr lang="en-US" sz="1800" dirty="0">
                <a:latin typeface="Arial" charset="0"/>
                <a:ea typeface="MS PGothic" charset="0"/>
              </a:rPr>
              <a:t>=1 for k=k’, zero otherwise</a:t>
            </a:r>
            <a:r>
              <a:rPr lang="en-US" sz="2500" dirty="0">
                <a:latin typeface="Arial" charset="0"/>
                <a:ea typeface="MS PGothic" charset="0"/>
              </a:rPr>
              <a:t>) because the application is object recognition</a:t>
            </a:r>
          </a:p>
          <a:p>
            <a:endParaRPr lang="en-US" dirty="0">
              <a:latin typeface="Arial" charset="0"/>
              <a:ea typeface="MS PGothic" charset="0"/>
            </a:endParaRPr>
          </a:p>
          <a:p>
            <a:endParaRPr lang="en-US" dirty="0">
              <a:latin typeface="Arial" charset="0"/>
              <a:ea typeface="MS PGothic"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379594222"/>
              </p:ext>
            </p:extLst>
          </p:nvPr>
        </p:nvGraphicFramePr>
        <p:xfrm>
          <a:off x="1957383" y="2732259"/>
          <a:ext cx="4634555" cy="1733214"/>
        </p:xfrm>
        <a:graphic>
          <a:graphicData uri="http://schemas.openxmlformats.org/presentationml/2006/ole">
            <mc:AlternateContent xmlns:mc="http://schemas.openxmlformats.org/markup-compatibility/2006">
              <mc:Choice xmlns:v="urn:schemas-microsoft-com:vml" Requires="v">
                <p:oleObj spid="_x0000_s9240" name="Equation" r:id="rId4" imgW="2628900" imgH="927100" progId="Equation.3">
                  <p:embed/>
                </p:oleObj>
              </mc:Choice>
              <mc:Fallback>
                <p:oleObj name="Equation" r:id="rId4" imgW="2628900" imgH="927100" progId="Equation.3">
                  <p:embed/>
                  <p:pic>
                    <p:nvPicPr>
                      <p:cNvPr id="0" name=""/>
                      <p:cNvPicPr/>
                      <p:nvPr/>
                    </p:nvPicPr>
                    <p:blipFill>
                      <a:blip r:embed="rId5"/>
                      <a:stretch>
                        <a:fillRect/>
                      </a:stretch>
                    </p:blipFill>
                    <p:spPr>
                      <a:xfrm>
                        <a:off x="1957383" y="2732259"/>
                        <a:ext cx="4634555" cy="1733214"/>
                      </a:xfrm>
                      <a:prstGeom prst="rect">
                        <a:avLst/>
                      </a:prstGeom>
                    </p:spPr>
                  </p:pic>
                </p:oleObj>
              </mc:Fallback>
            </mc:AlternateContent>
          </a:graphicData>
        </a:graphic>
      </p:graphicFrame>
    </p:spTree>
    <p:extLst>
      <p:ext uri="{BB962C8B-B14F-4D97-AF65-F5344CB8AC3E}">
        <p14:creationId xmlns:p14="http://schemas.microsoft.com/office/powerpoint/2010/main" val="134679239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Convolutional Dynamic Models</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Content Placeholder 2"/>
          <p:cNvSpPr>
            <a:spLocks noGrp="1"/>
          </p:cNvSpPr>
          <p:nvPr>
            <p:ph idx="1"/>
          </p:nvPr>
        </p:nvSpPr>
        <p:spPr>
          <a:xfrm>
            <a:off x="1183724" y="1701544"/>
            <a:ext cx="7037188" cy="4422287"/>
          </a:xfrm>
        </p:spPr>
        <p:txBody>
          <a:bodyPr/>
          <a:lstStyle/>
          <a:p>
            <a:r>
              <a:rPr lang="en-US" sz="2500" dirty="0">
                <a:latin typeface="Arial" charset="0"/>
                <a:ea typeface="MS PGothic" charset="0"/>
              </a:rPr>
              <a:t>Energy function for state maps (x is a matrix):</a:t>
            </a:r>
          </a:p>
          <a:p>
            <a:endParaRPr lang="en-US" dirty="0">
              <a:latin typeface="Arial" charset="0"/>
              <a:ea typeface="MS PGothic" charset="0"/>
            </a:endParaRPr>
          </a:p>
          <a:p>
            <a:endParaRPr lang="en-US" dirty="0">
              <a:latin typeface="Arial" charset="0"/>
              <a:ea typeface="MS PGothic" charset="0"/>
            </a:endParaRPr>
          </a:p>
          <a:p>
            <a:r>
              <a:rPr lang="en-US" sz="2500" dirty="0">
                <a:latin typeface="Arial" charset="0"/>
                <a:ea typeface="MS PGothic" charset="0"/>
              </a:rPr>
              <a:t>Energy function for cause maps (x is pooled):</a:t>
            </a:r>
          </a:p>
          <a:p>
            <a:endParaRPr lang="en-US" dirty="0">
              <a:latin typeface="Arial" charset="0"/>
              <a:ea typeface="MS PGothic" charset="0"/>
            </a:endParaRPr>
          </a:p>
          <a:p>
            <a:endParaRPr lang="en-US" dirty="0">
              <a:latin typeface="Arial" charset="0"/>
              <a:ea typeface="MS PGothic" charset="0"/>
            </a:endParaRPr>
          </a:p>
        </p:txBody>
      </p:sp>
      <p:pic>
        <p:nvPicPr>
          <p:cNvPr id="16" name="Picture 8" descr="latex-image-1.pdf"/>
          <p:cNvPicPr>
            <a:picLocks noChangeAspect="1"/>
          </p:cNvPicPr>
          <p:nvPr/>
        </p:nvPicPr>
        <p:blipFill>
          <a:blip r:embed="rId3">
            <a:duotone>
              <a:prstClr val="black"/>
              <a:srgbClr val="000000">
                <a:tint val="45000"/>
                <a:satMod val="400000"/>
              </a:srgbClr>
            </a:duotone>
            <a:lum bright="-40000" contrast="-40000"/>
            <a:extLst>
              <a:ext uri="{28A0092B-C50C-407E-A947-70E740481C1C}">
                <a14:useLocalDpi xmlns:a14="http://schemas.microsoft.com/office/drawing/2010/main" val="0"/>
              </a:ext>
            </a:extLst>
          </a:blip>
          <a:srcRect/>
          <a:stretch>
            <a:fillRect/>
          </a:stretch>
        </p:blipFill>
        <p:spPr bwMode="auto">
          <a:xfrm>
            <a:off x="837794" y="2323428"/>
            <a:ext cx="7708915" cy="89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latex-image-1.pdf"/>
          <p:cNvPicPr>
            <a:picLocks noChangeAspect="1"/>
          </p:cNvPicPr>
          <p:nvPr/>
        </p:nvPicPr>
        <p:blipFill>
          <a:blip r:embed="rId4">
            <a:duotone>
              <a:prstClr val="black"/>
              <a:srgbClr val="000000">
                <a:tint val="45000"/>
                <a:satMod val="400000"/>
              </a:srgbClr>
            </a:duotone>
            <a:lum bright="-40000" contrast="-40000"/>
            <a:extLst>
              <a:ext uri="{28A0092B-C50C-407E-A947-70E740481C1C}">
                <a14:useLocalDpi xmlns:a14="http://schemas.microsoft.com/office/drawing/2010/main" val="0"/>
              </a:ext>
            </a:extLst>
          </a:blip>
          <a:srcRect/>
          <a:stretch>
            <a:fillRect/>
          </a:stretch>
        </p:blipFill>
        <p:spPr bwMode="auto">
          <a:xfrm>
            <a:off x="1509520" y="3997220"/>
            <a:ext cx="6255278" cy="185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7021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Convolution Dynamic Models </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Content Placeholder 2"/>
          <p:cNvSpPr>
            <a:spLocks noGrp="1"/>
          </p:cNvSpPr>
          <p:nvPr>
            <p:ph idx="1"/>
          </p:nvPr>
        </p:nvSpPr>
        <p:spPr>
          <a:xfrm>
            <a:off x="1053406" y="1770643"/>
            <a:ext cx="7037188" cy="3040322"/>
          </a:xfrm>
        </p:spPr>
        <p:txBody>
          <a:bodyPr>
            <a:normAutofit/>
          </a:bodyPr>
          <a:lstStyle/>
          <a:p>
            <a:r>
              <a:rPr lang="en-US" sz="2300" dirty="0">
                <a:latin typeface="Arial" charset="0"/>
                <a:ea typeface="MS PGothic" charset="0"/>
              </a:rPr>
              <a:t>Learning is done layer by layer starting from the bottom</a:t>
            </a:r>
          </a:p>
          <a:p>
            <a:r>
              <a:rPr lang="en-US" sz="2300" dirty="0">
                <a:latin typeface="Arial" charset="0"/>
                <a:ea typeface="MS PGothic" charset="0"/>
              </a:rPr>
              <a:t>To simplify learning, we do not consider any top down connections for inference</a:t>
            </a:r>
          </a:p>
          <a:p>
            <a:r>
              <a:rPr lang="en-US" sz="2300" dirty="0">
                <a:latin typeface="Arial" charset="0"/>
                <a:ea typeface="MS PGothic" charset="0"/>
              </a:rPr>
              <a:t>Filters are normalized to unit norm after learning</a:t>
            </a:r>
          </a:p>
          <a:p>
            <a:r>
              <a:rPr lang="en-US" sz="2300" dirty="0">
                <a:latin typeface="Arial" charset="0"/>
                <a:ea typeface="MS PGothic" charset="0"/>
              </a:rPr>
              <a:t>The gradients are</a:t>
            </a:r>
          </a:p>
          <a:p>
            <a:endParaRPr lang="en-US" sz="2500" dirty="0">
              <a:latin typeface="Arial" charset="0"/>
              <a:ea typeface="MS PGothic" charset="0"/>
            </a:endParaRPr>
          </a:p>
          <a:p>
            <a:endParaRPr lang="en-US" sz="2500" dirty="0">
              <a:latin typeface="Arial" charset="0"/>
              <a:ea typeface="MS PGothic" charset="0"/>
            </a:endParaRPr>
          </a:p>
          <a:p>
            <a:endParaRPr lang="en-US" dirty="0">
              <a:latin typeface="Arial" charset="0"/>
              <a:ea typeface="MS PGothic" charset="0"/>
            </a:endParaRPr>
          </a:p>
          <a:p>
            <a:endParaRPr lang="en-US" dirty="0">
              <a:latin typeface="Arial" charset="0"/>
              <a:ea typeface="MS PGothic"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4083373548"/>
              </p:ext>
            </p:extLst>
          </p:nvPr>
        </p:nvGraphicFramePr>
        <p:xfrm>
          <a:off x="1760658" y="4258179"/>
          <a:ext cx="5808667" cy="1796554"/>
        </p:xfrm>
        <a:graphic>
          <a:graphicData uri="http://schemas.openxmlformats.org/presentationml/2006/ole">
            <mc:AlternateContent xmlns:mc="http://schemas.openxmlformats.org/markup-compatibility/2006">
              <mc:Choice xmlns:v="urn:schemas-microsoft-com:vml" Requires="v">
                <p:oleObj spid="_x0000_s10264" name="Equation" r:id="rId4" imgW="3352800" imgH="977900" progId="Equation.3">
                  <p:embed/>
                </p:oleObj>
              </mc:Choice>
              <mc:Fallback>
                <p:oleObj name="Equation" r:id="rId4" imgW="3352800" imgH="977900" progId="Equation.3">
                  <p:embed/>
                  <p:pic>
                    <p:nvPicPr>
                      <p:cNvPr id="0" name=""/>
                      <p:cNvPicPr/>
                      <p:nvPr/>
                    </p:nvPicPr>
                    <p:blipFill>
                      <a:blip r:embed="rId5"/>
                      <a:stretch>
                        <a:fillRect/>
                      </a:stretch>
                    </p:blipFill>
                    <p:spPr>
                      <a:xfrm>
                        <a:off x="1760658" y="4258179"/>
                        <a:ext cx="5808667" cy="1796554"/>
                      </a:xfrm>
                      <a:prstGeom prst="rect">
                        <a:avLst/>
                      </a:prstGeom>
                    </p:spPr>
                  </p:pic>
                </p:oleObj>
              </mc:Fallback>
            </mc:AlternateContent>
          </a:graphicData>
        </a:graphic>
      </p:graphicFrame>
    </p:spTree>
    <p:extLst>
      <p:ext uri="{BB962C8B-B14F-4D97-AF65-F5344CB8AC3E}">
        <p14:creationId xmlns:p14="http://schemas.microsoft.com/office/powerpoint/2010/main" val="4612580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Object Recognition- Training </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Content Placeholder 2"/>
          <p:cNvSpPr>
            <a:spLocks noGrp="1"/>
          </p:cNvSpPr>
          <p:nvPr>
            <p:ph idx="1"/>
          </p:nvPr>
        </p:nvSpPr>
        <p:spPr>
          <a:xfrm>
            <a:off x="804987" y="1548957"/>
            <a:ext cx="3571535" cy="4505781"/>
          </a:xfrm>
        </p:spPr>
        <p:txBody>
          <a:bodyPr>
            <a:normAutofit fontScale="92500"/>
          </a:bodyPr>
          <a:lstStyle/>
          <a:p>
            <a:r>
              <a:rPr lang="en-US" sz="3100" dirty="0">
                <a:latin typeface="Arial" charset="0"/>
                <a:ea typeface="MS PGothic" charset="0"/>
              </a:rPr>
              <a:t>Learning on Van </a:t>
            </a:r>
            <a:r>
              <a:rPr lang="en-US" sz="3100" dirty="0" err="1">
                <a:latin typeface="Arial" charset="0"/>
                <a:ea typeface="MS PGothic" charset="0"/>
              </a:rPr>
              <a:t>Hateren</a:t>
            </a:r>
            <a:r>
              <a:rPr lang="en-US" sz="3100" dirty="0">
                <a:latin typeface="Arial" charset="0"/>
                <a:ea typeface="MS PGothic" charset="0"/>
              </a:rPr>
              <a:t> natural video database (128x128)</a:t>
            </a:r>
            <a:r>
              <a:rPr lang="en-US" sz="2300" dirty="0">
                <a:latin typeface="Arial" charset="0"/>
                <a:ea typeface="MS PGothic" charset="0"/>
              </a:rPr>
              <a:t>.</a:t>
            </a:r>
          </a:p>
          <a:p>
            <a:r>
              <a:rPr lang="en-US" sz="2500" dirty="0">
                <a:latin typeface="Arial" charset="0"/>
                <a:ea typeface="MS PGothic" charset="0"/>
              </a:rPr>
              <a:t>Architecture:</a:t>
            </a:r>
          </a:p>
          <a:p>
            <a:pPr lvl="1"/>
            <a:r>
              <a:rPr lang="en-US" sz="2100" dirty="0">
                <a:latin typeface="Arial" charset="0"/>
                <a:ea typeface="MS PGothic" charset="0"/>
              </a:rPr>
              <a:t>Layer 1: 16 states of 7x7 filters and 32 causes of 6x6 filters.</a:t>
            </a:r>
          </a:p>
          <a:p>
            <a:pPr lvl="1"/>
            <a:r>
              <a:rPr lang="en-US" sz="2100" dirty="0">
                <a:latin typeface="Arial" charset="0"/>
                <a:ea typeface="MS PGothic" charset="0"/>
              </a:rPr>
              <a:t>Layer 2: 64 states of 7x7 filters and 128 causes.</a:t>
            </a:r>
          </a:p>
          <a:p>
            <a:pPr lvl="1"/>
            <a:r>
              <a:rPr lang="en-US" sz="2100" dirty="0">
                <a:latin typeface="Arial" charset="0"/>
                <a:ea typeface="MS PGothic" charset="0"/>
              </a:rPr>
              <a:t>Pooling: 2 x 2 between states and causes.</a:t>
            </a:r>
          </a:p>
        </p:txBody>
      </p:sp>
      <p:pic>
        <p:nvPicPr>
          <p:cNvPr id="16" name="Picture 7" descr="Natural_causes_layer2.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7478" y="1917477"/>
            <a:ext cx="2867002" cy="268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Natural_causes_layer1.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964" y="5005303"/>
            <a:ext cx="2503197" cy="104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p:cNvSpPr txBox="1">
            <a:spLocks noChangeArrowheads="1"/>
          </p:cNvSpPr>
          <p:nvPr/>
        </p:nvSpPr>
        <p:spPr bwMode="auto">
          <a:xfrm>
            <a:off x="5353911" y="4603674"/>
            <a:ext cx="1759297" cy="33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9" tIns="40060" rIns="80119" bIns="4006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600" dirty="0"/>
              <a:t>Layer 1 -States</a:t>
            </a:r>
          </a:p>
        </p:txBody>
      </p:sp>
      <p:sp>
        <p:nvSpPr>
          <p:cNvPr id="19" name="TextBox 8"/>
          <p:cNvSpPr txBox="1">
            <a:spLocks noChangeArrowheads="1"/>
          </p:cNvSpPr>
          <p:nvPr/>
        </p:nvSpPr>
        <p:spPr bwMode="auto">
          <a:xfrm>
            <a:off x="5353911" y="1494249"/>
            <a:ext cx="1759297" cy="33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9" tIns="40060" rIns="80119" bIns="4006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600" dirty="0"/>
              <a:t>Layer 1 - Causes</a:t>
            </a:r>
          </a:p>
        </p:txBody>
      </p:sp>
    </p:spTree>
    <p:extLst>
      <p:ext uri="{BB962C8B-B14F-4D97-AF65-F5344CB8AC3E}">
        <p14:creationId xmlns:p14="http://schemas.microsoft.com/office/powerpoint/2010/main" val="39023808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Improving Discriminability in Occlusion</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grpSp>
        <p:nvGrpSpPr>
          <p:cNvPr id="15" name="Group 10"/>
          <p:cNvGrpSpPr>
            <a:grpSpLocks/>
          </p:cNvGrpSpPr>
          <p:nvPr/>
        </p:nvGrpSpPr>
        <p:grpSpPr bwMode="auto">
          <a:xfrm>
            <a:off x="1053409" y="1559659"/>
            <a:ext cx="2085093" cy="4495079"/>
            <a:chOff x="990600" y="304800"/>
            <a:chExt cx="2539763" cy="6457297"/>
          </a:xfrm>
        </p:grpSpPr>
        <p:pic>
          <p:nvPicPr>
            <p:cNvPr id="16" name="Picture 5" descr="Faces_causes_layer2.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2539763" cy="254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Faces_causes_layer1.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363428"/>
              <a:ext cx="2539763" cy="25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Faces_states_layer1.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5385" y="6345972"/>
              <a:ext cx="1748974" cy="4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Up Arrow 18"/>
            <p:cNvSpPr/>
            <p:nvPr/>
          </p:nvSpPr>
          <p:spPr>
            <a:xfrm>
              <a:off x="1973476" y="5902645"/>
              <a:ext cx="586839" cy="429726"/>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Up Arrow 19"/>
            <p:cNvSpPr/>
            <p:nvPr/>
          </p:nvSpPr>
          <p:spPr>
            <a:xfrm>
              <a:off x="1906134" y="2848929"/>
              <a:ext cx="695869" cy="50008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1" name="Picture 11" descr="Face_images.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8491" y="1576303"/>
            <a:ext cx="2272425" cy="212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Faces_pca_projection.eps"/>
          <p:cNvPicPr>
            <a:picLocks noChangeAspect="1"/>
          </p:cNvPicPr>
          <p:nvPr/>
        </p:nvPicPr>
        <p:blipFill>
          <a:blip r:embed="rId7">
            <a:clrChange>
              <a:clrFrom>
                <a:srgbClr val="CDD7EA"/>
              </a:clrFrom>
              <a:clrTo>
                <a:srgbClr val="CDD7EA">
                  <a:alpha val="0"/>
                </a:srgbClr>
              </a:clrTo>
            </a:clrChange>
            <a:extLst>
              <a:ext uri="{28A0092B-C50C-407E-A947-70E740481C1C}">
                <a14:useLocalDpi xmlns:a14="http://schemas.microsoft.com/office/drawing/2010/main" val="0"/>
              </a:ext>
            </a:extLst>
          </a:blip>
          <a:srcRect/>
          <a:stretch>
            <a:fillRect/>
          </a:stretch>
        </p:blipFill>
        <p:spPr bwMode="auto">
          <a:xfrm>
            <a:off x="5810024" y="3747080"/>
            <a:ext cx="2476048" cy="2584046"/>
          </a:xfrm>
          <a:prstGeom prst="rect">
            <a:avLst/>
          </a:prstGeom>
          <a:noFill/>
          <a:ln>
            <a:noFill/>
          </a:ln>
        </p:spPr>
      </p:pic>
      <p:sp>
        <p:nvSpPr>
          <p:cNvPr id="23" name="TextBox 12"/>
          <p:cNvSpPr txBox="1">
            <a:spLocks noChangeArrowheads="1"/>
          </p:cNvSpPr>
          <p:nvPr/>
        </p:nvSpPr>
        <p:spPr bwMode="auto">
          <a:xfrm>
            <a:off x="3399135" y="2003851"/>
            <a:ext cx="2085093" cy="33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9" tIns="40060" rIns="80119" bIns="4006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dirty="0"/>
              <a:t>Layer -2 Causes</a:t>
            </a:r>
          </a:p>
        </p:txBody>
      </p:sp>
      <p:sp>
        <p:nvSpPr>
          <p:cNvPr id="24" name="TextBox 15"/>
          <p:cNvSpPr txBox="1">
            <a:spLocks noChangeArrowheads="1"/>
          </p:cNvSpPr>
          <p:nvPr/>
        </p:nvSpPr>
        <p:spPr bwMode="auto">
          <a:xfrm>
            <a:off x="3268819" y="3247618"/>
            <a:ext cx="2541207" cy="63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19" tIns="40060" rIns="80119" bIns="4006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800" dirty="0"/>
              <a:t>Example Video frames [</a:t>
            </a:r>
            <a:r>
              <a:rPr lang="en-US" sz="1800" dirty="0" err="1"/>
              <a:t>VidTIMIT</a:t>
            </a:r>
            <a:r>
              <a:rPr lang="en-US" sz="1800" dirty="0"/>
              <a:t>]</a:t>
            </a:r>
          </a:p>
        </p:txBody>
      </p:sp>
      <p:sp>
        <p:nvSpPr>
          <p:cNvPr id="25" name="TextBox 13"/>
          <p:cNvSpPr txBox="1">
            <a:spLocks noChangeArrowheads="1"/>
          </p:cNvSpPr>
          <p:nvPr/>
        </p:nvSpPr>
        <p:spPr bwMode="auto">
          <a:xfrm>
            <a:off x="3333979" y="4337353"/>
            <a:ext cx="2085093" cy="33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9" tIns="40060" rIns="80119" bIns="4006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dirty="0"/>
              <a:t>Layer -1 Causes</a:t>
            </a:r>
          </a:p>
        </p:txBody>
      </p:sp>
      <p:sp>
        <p:nvSpPr>
          <p:cNvPr id="26" name="TextBox 14"/>
          <p:cNvSpPr txBox="1">
            <a:spLocks noChangeArrowheads="1"/>
          </p:cNvSpPr>
          <p:nvPr/>
        </p:nvSpPr>
        <p:spPr bwMode="auto">
          <a:xfrm>
            <a:off x="3399135" y="5709242"/>
            <a:ext cx="2085093" cy="33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9" tIns="40060" rIns="80119" bIns="40060">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dirty="0"/>
              <a:t>Layer -1 States</a:t>
            </a:r>
          </a:p>
        </p:txBody>
      </p:sp>
    </p:spTree>
    <p:extLst>
      <p:ext uri="{BB962C8B-B14F-4D97-AF65-F5344CB8AC3E}">
        <p14:creationId xmlns:p14="http://schemas.microsoft.com/office/powerpoint/2010/main" val="16400586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Self Taught Learning</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Content Placeholder 2"/>
          <p:cNvSpPr txBox="1">
            <a:spLocks/>
          </p:cNvSpPr>
          <p:nvPr/>
        </p:nvSpPr>
        <p:spPr bwMode="auto">
          <a:xfrm>
            <a:off x="935305" y="1425156"/>
            <a:ext cx="7350766" cy="450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0119" tIns="40060" rIns="80119" bIns="40060"/>
          <a:lstStyle>
            <a:lvl1pPr marL="342900" indent="-3429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75000"/>
              <a:buFont typeface="Wingdings" charset="0"/>
              <a:buChar char="l"/>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folHlink"/>
              </a:buClr>
              <a:buSzPct val="75000"/>
              <a:buFont typeface="Wingdings" charset="0"/>
              <a:buChar char="l"/>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9pPr>
          </a:lstStyle>
          <a:p>
            <a:pPr>
              <a:defRPr/>
            </a:pPr>
            <a:r>
              <a:rPr lang="en-US" sz="1800" dirty="0">
                <a:latin typeface="Arial" charset="0"/>
                <a:ea typeface="MS PGothic" charset="0"/>
              </a:rPr>
              <a:t>With the parameters learned from Van </a:t>
            </a:r>
            <a:r>
              <a:rPr lang="en-US" sz="1800" dirty="0" err="1">
                <a:latin typeface="Arial" charset="0"/>
                <a:ea typeface="MS PGothic" charset="0"/>
              </a:rPr>
              <a:t>Hateren</a:t>
            </a:r>
            <a:r>
              <a:rPr lang="en-US" sz="1800" dirty="0">
                <a:latin typeface="Arial" charset="0"/>
                <a:ea typeface="MS PGothic" charset="0"/>
              </a:rPr>
              <a:t>, use model for generic object recognition, here classify images in Caltech 101. </a:t>
            </a:r>
          </a:p>
          <a:p>
            <a:pPr>
              <a:defRPr/>
            </a:pPr>
            <a:r>
              <a:rPr lang="en-US" sz="1800" dirty="0">
                <a:latin typeface="Arial" charset="0"/>
                <a:ea typeface="MS PGothic" charset="0"/>
              </a:rPr>
              <a:t>Extract features from a single bottom up inference (causes from both layer 1 and 2 that are concatenated and presented to a L2-SVM.</a:t>
            </a:r>
          </a:p>
          <a:p>
            <a:pPr>
              <a:defRPr/>
            </a:pPr>
            <a:r>
              <a:rPr lang="en-US" sz="1800" dirty="0">
                <a:latin typeface="Arial" charset="0"/>
                <a:ea typeface="MS PGothic" charset="0"/>
              </a:rPr>
              <a:t>30 images for training, and for testing.  </a:t>
            </a:r>
          </a:p>
          <a:p>
            <a:pPr marL="0" indent="0">
              <a:buNone/>
              <a:defRPr/>
            </a:pPr>
            <a:endParaRPr lang="en-US" dirty="0">
              <a:latin typeface="Arial" charset="0"/>
              <a:ea typeface="MS PGothic" charset="0"/>
            </a:endParaRPr>
          </a:p>
        </p:txBody>
      </p:sp>
      <p:pic>
        <p:nvPicPr>
          <p:cNvPr id="16" name="Picture 15"/>
          <p:cNvPicPr>
            <a:picLocks noChangeAspect="1"/>
          </p:cNvPicPr>
          <p:nvPr/>
        </p:nvPicPr>
        <p:blipFill>
          <a:blip r:embed="rId3"/>
          <a:stretch>
            <a:fillRect/>
          </a:stretch>
        </p:blipFill>
        <p:spPr>
          <a:xfrm>
            <a:off x="1601683" y="2945312"/>
            <a:ext cx="5967639" cy="3178519"/>
          </a:xfrm>
          <a:prstGeom prst="rect">
            <a:avLst/>
          </a:prstGeom>
        </p:spPr>
      </p:pic>
      <p:sp>
        <p:nvSpPr>
          <p:cNvPr id="17" name="TextBox 16"/>
          <p:cNvSpPr txBox="1"/>
          <p:nvPr/>
        </p:nvSpPr>
        <p:spPr>
          <a:xfrm>
            <a:off x="186267" y="6264382"/>
            <a:ext cx="8652880" cy="646331"/>
          </a:xfrm>
          <a:prstGeom prst="rect">
            <a:avLst/>
          </a:prstGeom>
          <a:noFill/>
        </p:spPr>
        <p:txBody>
          <a:bodyPr wrap="none" rtlCol="0">
            <a:spAutoFit/>
          </a:bodyPr>
          <a:lstStyle/>
          <a:p>
            <a:r>
              <a:rPr lang="en-US" dirty="0" err="1"/>
              <a:t>Chalasani</a:t>
            </a:r>
            <a:r>
              <a:rPr lang="en-US" dirty="0"/>
              <a:t>, R., and Principe, J.C, “Context Dependent Encoding with Convolutional Dynamic </a:t>
            </a:r>
            <a:endParaRPr lang="en-US" dirty="0" smtClean="0"/>
          </a:p>
          <a:p>
            <a:r>
              <a:rPr lang="en-US" dirty="0" smtClean="0"/>
              <a:t>Network</a:t>
            </a:r>
            <a:r>
              <a:rPr lang="en-US" dirty="0"/>
              <a:t>", accepted in </a:t>
            </a:r>
            <a:r>
              <a:rPr lang="en-US" u="sng" dirty="0"/>
              <a:t>IEEE Neural Networks and Learning Systems</a:t>
            </a:r>
            <a:r>
              <a:rPr lang="en-US" dirty="0"/>
              <a:t>, 2015.</a:t>
            </a:r>
            <a:r>
              <a:rPr lang="en-US" dirty="0" smtClean="0">
                <a:effectLst/>
              </a:rPr>
              <a:t> </a:t>
            </a:r>
            <a:endParaRPr lang="en-US" dirty="0"/>
          </a:p>
        </p:txBody>
      </p:sp>
    </p:spTree>
    <p:extLst>
      <p:ext uri="{BB962C8B-B14F-4D97-AF65-F5344CB8AC3E}">
        <p14:creationId xmlns:p14="http://schemas.microsoft.com/office/powerpoint/2010/main" val="9912527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Object Recognition with Time Context</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TextBox 14"/>
          <p:cNvSpPr txBox="1"/>
          <p:nvPr/>
        </p:nvSpPr>
        <p:spPr>
          <a:xfrm>
            <a:off x="792770" y="1563352"/>
            <a:ext cx="7623620" cy="753549"/>
          </a:xfrm>
          <a:prstGeom prst="rect">
            <a:avLst/>
          </a:prstGeom>
          <a:noFill/>
        </p:spPr>
        <p:txBody>
          <a:bodyPr wrap="square" lIns="80119" tIns="40060" rIns="80119" bIns="40060" rtlCol="0">
            <a:spAutoFit/>
          </a:bodyPr>
          <a:lstStyle/>
          <a:p>
            <a:r>
              <a:rPr lang="en-US" sz="2100" dirty="0"/>
              <a:t>Contextual information during inference can lead to a consistent representation of objects</a:t>
            </a:r>
          </a:p>
        </p:txBody>
      </p:sp>
      <p:pic>
        <p:nvPicPr>
          <p:cNvPr id="16" name="test1.gif">
            <a:hlinkClick r:id="" action="ppaction://media"/>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93722" y="2116133"/>
            <a:ext cx="3562033" cy="2833028"/>
          </a:xfrm>
        </p:spPr>
      </p:pic>
      <p:sp>
        <p:nvSpPr>
          <p:cNvPr id="17" name="Content Placeholder 2"/>
          <p:cNvSpPr txBox="1">
            <a:spLocks/>
          </p:cNvSpPr>
          <p:nvPr/>
        </p:nvSpPr>
        <p:spPr bwMode="auto">
          <a:xfrm>
            <a:off x="870146" y="2323432"/>
            <a:ext cx="3832172" cy="39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0119" tIns="40060" rIns="80119" bIns="40060"/>
          <a:lstStyle>
            <a:lvl1pPr marL="342900" indent="-3429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75000"/>
              <a:buFont typeface="Wingdings" charset="0"/>
              <a:buChar char="l"/>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folHlink"/>
              </a:buClr>
              <a:buSzPct val="75000"/>
              <a:buFont typeface="Wingdings" charset="0"/>
              <a:buChar char="l"/>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9pPr>
          </a:lstStyle>
          <a:p>
            <a:pPr>
              <a:defRPr/>
            </a:pPr>
            <a:r>
              <a:rPr lang="en-US" sz="1800" dirty="0">
                <a:latin typeface="Arial" charset="0"/>
                <a:ea typeface="MS PGothic" charset="0"/>
              </a:rPr>
              <a:t>COIL-100 dataset:</a:t>
            </a:r>
          </a:p>
          <a:p>
            <a:pPr lvl="1">
              <a:defRPr/>
            </a:pPr>
            <a:r>
              <a:rPr lang="en-US" b="0" dirty="0" smtClean="0">
                <a:latin typeface="Arial" charset="0"/>
                <a:ea typeface="MS PGothic" charset="0"/>
              </a:rPr>
              <a:t>72 frames per object.</a:t>
            </a:r>
          </a:p>
          <a:p>
            <a:pPr>
              <a:defRPr/>
            </a:pPr>
            <a:r>
              <a:rPr lang="en-US" sz="1800" dirty="0">
                <a:latin typeface="Arial" charset="0"/>
                <a:ea typeface="MS PGothic" charset="0"/>
              </a:rPr>
              <a:t>Top-down inference is run over each sequence</a:t>
            </a:r>
          </a:p>
          <a:p>
            <a:pPr lvl="1">
              <a:defRPr/>
            </a:pPr>
            <a:r>
              <a:rPr lang="en-US" b="0" dirty="0" smtClean="0">
                <a:latin typeface="Arial" charset="0"/>
                <a:ea typeface="MS PGothic" charset="0"/>
              </a:rPr>
              <a:t>We assume that the test data is partially  available (4 frames) during training.</a:t>
            </a:r>
          </a:p>
          <a:p>
            <a:pPr lvl="1">
              <a:defRPr/>
            </a:pPr>
            <a:r>
              <a:rPr lang="en-US" b="0" dirty="0" smtClean="0">
                <a:latin typeface="Arial" charset="0"/>
                <a:ea typeface="MS PGothic" charset="0"/>
              </a:rPr>
              <a:t>So called “</a:t>
            </a:r>
            <a:r>
              <a:rPr lang="en-US" b="0" dirty="0" err="1" smtClean="0">
                <a:latin typeface="Arial" charset="0"/>
                <a:ea typeface="MS PGothic" charset="0"/>
              </a:rPr>
              <a:t>transductive</a:t>
            </a:r>
            <a:r>
              <a:rPr lang="en-US" b="0" dirty="0" smtClean="0">
                <a:latin typeface="Arial" charset="0"/>
                <a:ea typeface="MS PGothic" charset="0"/>
              </a:rPr>
              <a:t>” learning.</a:t>
            </a:r>
          </a:p>
          <a:p>
            <a:pPr marL="300445" lvl="1" indent="-300445">
              <a:defRPr/>
            </a:pPr>
            <a:r>
              <a:rPr lang="en-US" b="0" dirty="0" smtClean="0">
                <a:latin typeface="Arial" charset="0"/>
                <a:ea typeface="MS PGothic" charset="0"/>
              </a:rPr>
              <a:t>Four frames per object for training a linear SVM.</a:t>
            </a:r>
            <a:br>
              <a:rPr lang="en-US" b="0" dirty="0" smtClean="0">
                <a:latin typeface="Arial" charset="0"/>
                <a:ea typeface="MS PGothic" charset="0"/>
              </a:rPr>
            </a:br>
            <a:r>
              <a:rPr lang="en-US" b="0" dirty="0" smtClean="0">
                <a:latin typeface="Arial" charset="0"/>
                <a:ea typeface="MS PGothic" charset="0"/>
              </a:rPr>
              <a:t>(0</a:t>
            </a:r>
            <a:r>
              <a:rPr lang="en-US" b="0" baseline="30000" dirty="0" smtClean="0">
                <a:latin typeface="Arial" charset="0"/>
                <a:ea typeface="MS PGothic" charset="0"/>
              </a:rPr>
              <a:t>o</a:t>
            </a:r>
            <a:r>
              <a:rPr lang="en-US" b="0" dirty="0" smtClean="0">
                <a:latin typeface="Arial" charset="0"/>
                <a:ea typeface="MS PGothic" charset="0"/>
              </a:rPr>
              <a:t>, 90</a:t>
            </a:r>
            <a:r>
              <a:rPr lang="en-US" b="0" baseline="30000" dirty="0" smtClean="0">
                <a:latin typeface="Arial" charset="0"/>
                <a:ea typeface="MS PGothic" charset="0"/>
              </a:rPr>
              <a:t>o</a:t>
            </a:r>
            <a:r>
              <a:rPr lang="en-US" b="0" dirty="0" smtClean="0">
                <a:latin typeface="Arial" charset="0"/>
                <a:ea typeface="MS PGothic" charset="0"/>
              </a:rPr>
              <a:t>, 180</a:t>
            </a:r>
            <a:r>
              <a:rPr lang="en-US" b="0" baseline="30000" dirty="0" smtClean="0">
                <a:latin typeface="Arial" charset="0"/>
                <a:ea typeface="MS PGothic" charset="0"/>
              </a:rPr>
              <a:t>o</a:t>
            </a:r>
            <a:r>
              <a:rPr lang="en-US" b="0" dirty="0" smtClean="0">
                <a:latin typeface="Arial" charset="0"/>
                <a:ea typeface="MS PGothic" charset="0"/>
              </a:rPr>
              <a:t>, 270</a:t>
            </a:r>
            <a:r>
              <a:rPr lang="en-US" b="0" baseline="30000" dirty="0" smtClean="0">
                <a:latin typeface="Arial" charset="0"/>
                <a:ea typeface="MS PGothic" charset="0"/>
              </a:rPr>
              <a:t>o</a:t>
            </a:r>
            <a:r>
              <a:rPr lang="en-US" b="0" dirty="0" smtClean="0">
                <a:latin typeface="Arial" charset="0"/>
                <a:ea typeface="MS PGothic" charset="0"/>
              </a:rPr>
              <a:t>) </a:t>
            </a:r>
            <a:r>
              <a:rPr lang="en-US" sz="2100" dirty="0">
                <a:latin typeface="Arial" charset="0"/>
                <a:ea typeface="MS PGothic" charset="0"/>
              </a:rPr>
              <a:t/>
            </a:r>
            <a:br>
              <a:rPr lang="en-US" sz="2100" dirty="0">
                <a:latin typeface="Arial" charset="0"/>
                <a:ea typeface="MS PGothic" charset="0"/>
              </a:rPr>
            </a:br>
            <a:endParaRPr lang="en-US" sz="2100" dirty="0">
              <a:latin typeface="Arial" charset="0"/>
              <a:ea typeface="MS PGothic" charset="0"/>
            </a:endParaRPr>
          </a:p>
          <a:p>
            <a:pPr marL="0" indent="0">
              <a:buNone/>
              <a:defRPr/>
            </a:pPr>
            <a:endParaRPr lang="en-US" dirty="0">
              <a:latin typeface="Arial" charset="0"/>
              <a:ea typeface="MS PGothic" charset="0"/>
            </a:endParaRPr>
          </a:p>
        </p:txBody>
      </p:sp>
    </p:spTree>
    <p:extLst>
      <p:ext uri="{BB962C8B-B14F-4D97-AF65-F5344CB8AC3E}">
        <p14:creationId xmlns:p14="http://schemas.microsoft.com/office/powerpoint/2010/main" val="11244768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1" name="object 11"/>
          <p:cNvSpPr/>
          <p:nvPr/>
        </p:nvSpPr>
        <p:spPr>
          <a:xfrm>
            <a:off x="4370777" y="1246985"/>
            <a:ext cx="403444" cy="426106"/>
          </a:xfrm>
          <a:custGeom>
            <a:avLst/>
            <a:gdLst/>
            <a:ahLst/>
            <a:cxnLst/>
            <a:rect l="l" t="t" r="r" b="b"/>
            <a:pathLst>
              <a:path w="471804" h="469900">
                <a:moveTo>
                  <a:pt x="471678" y="234195"/>
                </a:moveTo>
                <a:lnTo>
                  <a:pt x="461804" y="170498"/>
                </a:lnTo>
                <a:lnTo>
                  <a:pt x="448678" y="134652"/>
                </a:lnTo>
                <a:lnTo>
                  <a:pt x="410220" y="75643"/>
                </a:lnTo>
                <a:lnTo>
                  <a:pt x="359033" y="33537"/>
                </a:lnTo>
                <a:lnTo>
                  <a:pt x="299369" y="8326"/>
                </a:lnTo>
                <a:lnTo>
                  <a:pt x="235481" y="0"/>
                </a:lnTo>
                <a:lnTo>
                  <a:pt x="203282" y="2166"/>
                </a:lnTo>
                <a:lnTo>
                  <a:pt x="141032" y="19150"/>
                </a:lnTo>
                <a:lnTo>
                  <a:pt x="85189" y="52998"/>
                </a:lnTo>
                <a:lnTo>
                  <a:pt x="40007" y="103700"/>
                </a:lnTo>
                <a:lnTo>
                  <a:pt x="9737" y="171248"/>
                </a:lnTo>
                <a:lnTo>
                  <a:pt x="1523" y="211335"/>
                </a:lnTo>
                <a:lnTo>
                  <a:pt x="0" y="235719"/>
                </a:lnTo>
                <a:lnTo>
                  <a:pt x="1524" y="260103"/>
                </a:lnTo>
                <a:lnTo>
                  <a:pt x="3048" y="271533"/>
                </a:lnTo>
                <a:lnTo>
                  <a:pt x="13854" y="312045"/>
                </a:lnTo>
                <a:lnTo>
                  <a:pt x="16764" y="318774"/>
                </a:lnTo>
                <a:lnTo>
                  <a:pt x="16764" y="234957"/>
                </a:lnTo>
                <a:lnTo>
                  <a:pt x="18288" y="212859"/>
                </a:lnTo>
                <a:lnTo>
                  <a:pt x="26293" y="174794"/>
                </a:lnTo>
                <a:lnTo>
                  <a:pt x="55452" y="111073"/>
                </a:lnTo>
                <a:lnTo>
                  <a:pt x="98695" y="63811"/>
                </a:lnTo>
                <a:lnTo>
                  <a:pt x="151881" y="32905"/>
                </a:lnTo>
                <a:lnTo>
                  <a:pt x="210874" y="18252"/>
                </a:lnTo>
                <a:lnTo>
                  <a:pt x="241253" y="16987"/>
                </a:lnTo>
                <a:lnTo>
                  <a:pt x="271533" y="19747"/>
                </a:lnTo>
                <a:lnTo>
                  <a:pt x="329719" y="37286"/>
                </a:lnTo>
                <a:lnTo>
                  <a:pt x="381295" y="70767"/>
                </a:lnTo>
                <a:lnTo>
                  <a:pt x="422122" y="120084"/>
                </a:lnTo>
                <a:lnTo>
                  <a:pt x="448059" y="185135"/>
                </a:lnTo>
                <a:lnTo>
                  <a:pt x="454152" y="223527"/>
                </a:lnTo>
                <a:lnTo>
                  <a:pt x="454914" y="234957"/>
                </a:lnTo>
                <a:lnTo>
                  <a:pt x="454914" y="320104"/>
                </a:lnTo>
                <a:lnTo>
                  <a:pt x="457622" y="313777"/>
                </a:lnTo>
                <a:lnTo>
                  <a:pt x="467322" y="275955"/>
                </a:lnTo>
                <a:lnTo>
                  <a:pt x="471678" y="234195"/>
                </a:lnTo>
                <a:close/>
              </a:path>
              <a:path w="471804" h="469900">
                <a:moveTo>
                  <a:pt x="454914" y="320104"/>
                </a:moveTo>
                <a:lnTo>
                  <a:pt x="454914" y="234957"/>
                </a:lnTo>
                <a:lnTo>
                  <a:pt x="454152" y="246387"/>
                </a:lnTo>
                <a:lnTo>
                  <a:pt x="448433" y="283931"/>
                </a:lnTo>
                <a:lnTo>
                  <a:pt x="423534" y="347926"/>
                </a:lnTo>
                <a:lnTo>
                  <a:pt x="383984" y="396969"/>
                </a:lnTo>
                <a:lnTo>
                  <a:pt x="333739" y="430865"/>
                </a:lnTo>
                <a:lnTo>
                  <a:pt x="276758" y="449418"/>
                </a:lnTo>
                <a:lnTo>
                  <a:pt x="246978" y="452880"/>
                </a:lnTo>
                <a:lnTo>
                  <a:pt x="216998" y="452433"/>
                </a:lnTo>
                <a:lnTo>
                  <a:pt x="158418" y="439715"/>
                </a:lnTo>
                <a:lnTo>
                  <a:pt x="104948" y="411047"/>
                </a:lnTo>
                <a:lnTo>
                  <a:pt x="60625" y="366299"/>
                </a:lnTo>
                <a:lnTo>
                  <a:pt x="29327" y="305206"/>
                </a:lnTo>
                <a:lnTo>
                  <a:pt x="18288" y="257817"/>
                </a:lnTo>
                <a:lnTo>
                  <a:pt x="16764" y="234957"/>
                </a:lnTo>
                <a:lnTo>
                  <a:pt x="16764" y="318774"/>
                </a:lnTo>
                <a:lnTo>
                  <a:pt x="48910" y="378944"/>
                </a:lnTo>
                <a:lnTo>
                  <a:pt x="98179" y="427302"/>
                </a:lnTo>
                <a:lnTo>
                  <a:pt x="157213" y="457467"/>
                </a:lnTo>
                <a:lnTo>
                  <a:pt x="221563" y="469789"/>
                </a:lnTo>
                <a:lnTo>
                  <a:pt x="254341" y="469368"/>
                </a:lnTo>
                <a:lnTo>
                  <a:pt x="318322" y="455578"/>
                </a:lnTo>
                <a:lnTo>
                  <a:pt x="376495" y="424818"/>
                </a:lnTo>
                <a:lnTo>
                  <a:pt x="424412" y="377434"/>
                </a:lnTo>
                <a:lnTo>
                  <a:pt x="443133" y="347618"/>
                </a:lnTo>
                <a:lnTo>
                  <a:pt x="454914" y="320104"/>
                </a:lnTo>
                <a:close/>
              </a:path>
              <a:path w="471804" h="469900">
                <a:moveTo>
                  <a:pt x="437388" y="234957"/>
                </a:moveTo>
                <a:lnTo>
                  <a:pt x="437388" y="225051"/>
                </a:lnTo>
                <a:lnTo>
                  <a:pt x="436626" y="214383"/>
                </a:lnTo>
                <a:lnTo>
                  <a:pt x="418223" y="149352"/>
                </a:lnTo>
                <a:lnTo>
                  <a:pt x="385322" y="98778"/>
                </a:lnTo>
                <a:lnTo>
                  <a:pt x="341544" y="62658"/>
                </a:lnTo>
                <a:lnTo>
                  <a:pt x="290517" y="40991"/>
                </a:lnTo>
                <a:lnTo>
                  <a:pt x="235862" y="33775"/>
                </a:lnTo>
                <a:lnTo>
                  <a:pt x="208308" y="35585"/>
                </a:lnTo>
                <a:lnTo>
                  <a:pt x="155010" y="50042"/>
                </a:lnTo>
                <a:lnTo>
                  <a:pt x="107147" y="78943"/>
                </a:lnTo>
                <a:lnTo>
                  <a:pt x="68343" y="122289"/>
                </a:lnTo>
                <a:lnTo>
                  <a:pt x="42223" y="180075"/>
                </a:lnTo>
                <a:lnTo>
                  <a:pt x="34290" y="224289"/>
                </a:lnTo>
                <a:lnTo>
                  <a:pt x="34290" y="245625"/>
                </a:lnTo>
                <a:lnTo>
                  <a:pt x="35052" y="255531"/>
                </a:lnTo>
                <a:lnTo>
                  <a:pt x="36576" y="265437"/>
                </a:lnTo>
                <a:lnTo>
                  <a:pt x="45576" y="300219"/>
                </a:lnTo>
                <a:lnTo>
                  <a:pt x="51053" y="313120"/>
                </a:lnTo>
                <a:lnTo>
                  <a:pt x="51053" y="225051"/>
                </a:lnTo>
                <a:lnTo>
                  <a:pt x="51816" y="215145"/>
                </a:lnTo>
                <a:lnTo>
                  <a:pt x="69734" y="154456"/>
                </a:lnTo>
                <a:lnTo>
                  <a:pt x="101076" y="107766"/>
                </a:lnTo>
                <a:lnTo>
                  <a:pt x="142389" y="74970"/>
                </a:lnTo>
                <a:lnTo>
                  <a:pt x="190218" y="55967"/>
                </a:lnTo>
                <a:lnTo>
                  <a:pt x="241111" y="50653"/>
                </a:lnTo>
                <a:lnTo>
                  <a:pt x="266626" y="53098"/>
                </a:lnTo>
                <a:lnTo>
                  <a:pt x="315636" y="68124"/>
                </a:lnTo>
                <a:lnTo>
                  <a:pt x="359074" y="96582"/>
                </a:lnTo>
                <a:lnTo>
                  <a:pt x="393485" y="138369"/>
                </a:lnTo>
                <a:lnTo>
                  <a:pt x="415417" y="193380"/>
                </a:lnTo>
                <a:lnTo>
                  <a:pt x="420623" y="225813"/>
                </a:lnTo>
                <a:lnTo>
                  <a:pt x="420623" y="314402"/>
                </a:lnTo>
                <a:lnTo>
                  <a:pt x="425500" y="303015"/>
                </a:lnTo>
                <a:lnTo>
                  <a:pt x="433751" y="270675"/>
                </a:lnTo>
                <a:lnTo>
                  <a:pt x="437388" y="234957"/>
                </a:lnTo>
                <a:close/>
              </a:path>
              <a:path w="471804" h="469900">
                <a:moveTo>
                  <a:pt x="420623" y="314402"/>
                </a:moveTo>
                <a:lnTo>
                  <a:pt x="420623" y="244863"/>
                </a:lnTo>
                <a:lnTo>
                  <a:pt x="415461" y="276660"/>
                </a:lnTo>
                <a:lnTo>
                  <a:pt x="406437" y="305321"/>
                </a:lnTo>
                <a:lnTo>
                  <a:pt x="378445" y="353154"/>
                </a:lnTo>
                <a:lnTo>
                  <a:pt x="339941" y="388205"/>
                </a:lnTo>
                <a:lnTo>
                  <a:pt x="294217" y="410316"/>
                </a:lnTo>
                <a:lnTo>
                  <a:pt x="244563" y="419328"/>
                </a:lnTo>
                <a:lnTo>
                  <a:pt x="219292" y="418873"/>
                </a:lnTo>
                <a:lnTo>
                  <a:pt x="169917" y="407942"/>
                </a:lnTo>
                <a:lnTo>
                  <a:pt x="124844" y="383518"/>
                </a:lnTo>
                <a:lnTo>
                  <a:pt x="87362" y="345443"/>
                </a:lnTo>
                <a:lnTo>
                  <a:pt x="60766" y="293559"/>
                </a:lnTo>
                <a:lnTo>
                  <a:pt x="51053" y="244101"/>
                </a:lnTo>
                <a:lnTo>
                  <a:pt x="51053" y="313120"/>
                </a:lnTo>
                <a:lnTo>
                  <a:pt x="75248" y="357687"/>
                </a:lnTo>
                <a:lnTo>
                  <a:pt x="117272" y="399276"/>
                </a:lnTo>
                <a:lnTo>
                  <a:pt x="167798" y="425282"/>
                </a:lnTo>
                <a:lnTo>
                  <a:pt x="222971" y="436001"/>
                </a:lnTo>
                <a:lnTo>
                  <a:pt x="251098" y="435721"/>
                </a:lnTo>
                <a:lnTo>
                  <a:pt x="306022" y="424066"/>
                </a:lnTo>
                <a:lnTo>
                  <a:pt x="355965" y="397865"/>
                </a:lnTo>
                <a:lnTo>
                  <a:pt x="397075" y="357416"/>
                </a:lnTo>
                <a:lnTo>
                  <a:pt x="413113" y="331941"/>
                </a:lnTo>
                <a:lnTo>
                  <a:pt x="420623" y="314402"/>
                </a:lnTo>
                <a:close/>
              </a:path>
            </a:pathLst>
          </a:custGeom>
          <a:solidFill>
            <a:srgbClr val="F0AD00"/>
          </a:solidFill>
        </p:spPr>
        <p:txBody>
          <a:bodyPr wrap="square" lIns="0" tIns="0" rIns="0" bIns="0" rtlCol="0"/>
          <a:lstStyle/>
          <a:p>
            <a:endParaRPr/>
          </a:p>
        </p:txBody>
      </p:sp>
      <p:sp>
        <p:nvSpPr>
          <p:cNvPr id="12" name="object 12"/>
          <p:cNvSpPr/>
          <p:nvPr/>
        </p:nvSpPr>
        <p:spPr>
          <a:xfrm>
            <a:off x="4358397" y="1420660"/>
            <a:ext cx="423534" cy="94665"/>
          </a:xfrm>
          <a:prstGeom prst="rect">
            <a:avLst/>
          </a:prstGeom>
          <a:blipFill>
            <a:blip r:embed="rId3"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662452" y="449242"/>
            <a:ext cx="7819097" cy="752552"/>
          </a:xfrm>
          <a:prstGeom prst="rect">
            <a:avLst/>
          </a:prstGeom>
        </p:spPr>
        <p:txBody>
          <a:bodyPr vert="horz" wrap="square" lIns="0" tIns="185990" rIns="0" bIns="0" rtlCol="0">
            <a:spAutoFit/>
          </a:bodyPr>
          <a:lstStyle/>
          <a:p>
            <a:r>
              <a:rPr lang="en-US" sz="3500" dirty="0">
                <a:latin typeface="Arial" charset="0"/>
                <a:ea typeface="MS PGothic" charset="0"/>
              </a:rPr>
              <a:t>Object Recognition Results</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graphicFrame>
        <p:nvGraphicFramePr>
          <p:cNvPr id="15" name="Table 14"/>
          <p:cNvGraphicFramePr>
            <a:graphicFrameLocks noGrp="1"/>
          </p:cNvGraphicFramePr>
          <p:nvPr>
            <p:extLst>
              <p:ext uri="{D42A27DB-BD31-4B8C-83A1-F6EECF244321}">
                <p14:modId xmlns:p14="http://schemas.microsoft.com/office/powerpoint/2010/main" val="3776974226"/>
              </p:ext>
            </p:extLst>
          </p:nvPr>
        </p:nvGraphicFramePr>
        <p:xfrm>
          <a:off x="792770" y="1714364"/>
          <a:ext cx="7543528" cy="4781442"/>
        </p:xfrm>
        <a:graphic>
          <a:graphicData uri="http://schemas.openxmlformats.org/drawingml/2006/table">
            <a:tbl>
              <a:tblPr firstRow="1" bandRow="1">
                <a:tableStyleId>{5C22544A-7EE6-4342-B048-85BDC9FD1C3A}</a:tableStyleId>
              </a:tblPr>
              <a:tblGrid>
                <a:gridCol w="3771764"/>
                <a:gridCol w="3771764"/>
              </a:tblGrid>
              <a:tr h="801534">
                <a:tc>
                  <a:txBody>
                    <a:bodyPr/>
                    <a:lstStyle/>
                    <a:p>
                      <a:pPr algn="ctr"/>
                      <a:endParaRPr lang="en-US" sz="2200" dirty="0" smtClean="0">
                        <a:solidFill>
                          <a:schemeClr val="bg2"/>
                        </a:solidFill>
                      </a:endParaRPr>
                    </a:p>
                    <a:p>
                      <a:pPr algn="ctr"/>
                      <a:r>
                        <a:rPr lang="en-US" sz="2500" dirty="0" smtClean="0">
                          <a:solidFill>
                            <a:schemeClr val="tx1"/>
                          </a:solidFill>
                        </a:rPr>
                        <a:t>Methods</a:t>
                      </a:r>
                      <a:endParaRPr lang="en-US" sz="2500" dirty="0">
                        <a:solidFill>
                          <a:schemeClr val="tx1"/>
                        </a:solidFill>
                      </a:endParaRPr>
                    </a:p>
                  </a:txBody>
                  <a:tcPr marL="78185" marR="78185" marT="41456" marB="41456">
                    <a:solidFill>
                      <a:schemeClr val="accent4">
                        <a:lumMod val="40000"/>
                        <a:lumOff val="60000"/>
                      </a:schemeClr>
                    </a:solidFill>
                  </a:tcPr>
                </a:tc>
                <a:tc>
                  <a:txBody>
                    <a:bodyPr/>
                    <a:lstStyle/>
                    <a:p>
                      <a:pPr algn="ctr"/>
                      <a:endParaRPr lang="en-US" sz="2200" dirty="0" smtClean="0"/>
                    </a:p>
                    <a:p>
                      <a:pPr algn="ctr"/>
                      <a:r>
                        <a:rPr lang="en-US" sz="2500" dirty="0" smtClean="0">
                          <a:solidFill>
                            <a:srgbClr val="000000"/>
                          </a:solidFill>
                        </a:rPr>
                        <a:t>Accuracy (%)</a:t>
                      </a:r>
                      <a:endParaRPr lang="en-US" sz="2500" dirty="0">
                        <a:solidFill>
                          <a:srgbClr val="000000"/>
                        </a:solidFill>
                      </a:endParaRPr>
                    </a:p>
                  </a:txBody>
                  <a:tcPr marL="78185" marR="78185" marT="41456" marB="41456">
                    <a:solidFill>
                      <a:schemeClr val="accent4">
                        <a:lumMod val="40000"/>
                        <a:lumOff val="60000"/>
                      </a:schemeClr>
                    </a:solidFill>
                  </a:tcPr>
                </a:tc>
              </a:tr>
              <a:tr h="6356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View-tuned</a:t>
                      </a:r>
                      <a:r>
                        <a:rPr lang="en-US" sz="1800" baseline="0" dirty="0" smtClean="0"/>
                        <a:t> network (VTU)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smtClean="0"/>
                        <a:t>[</a:t>
                      </a:r>
                      <a:r>
                        <a:rPr lang="en-US" sz="1800" kern="1200" dirty="0" err="1" smtClean="0">
                          <a:solidFill>
                            <a:schemeClr val="dk1"/>
                          </a:solidFill>
                          <a:effectLst/>
                          <a:latin typeface="+mn-lt"/>
                          <a:ea typeface="+mn-ea"/>
                          <a:cs typeface="+mn-cs"/>
                        </a:rPr>
                        <a:t>Wersing</a:t>
                      </a:r>
                      <a:r>
                        <a:rPr lang="en-US" sz="1800" kern="1200" dirty="0" smtClean="0">
                          <a:solidFill>
                            <a:schemeClr val="dk1"/>
                          </a:solidFill>
                          <a:effectLst/>
                          <a:latin typeface="+mn-lt"/>
                          <a:ea typeface="+mn-ea"/>
                          <a:cs typeface="+mn-cs"/>
                        </a:rPr>
                        <a:t> &amp; </a:t>
                      </a:r>
                      <a:r>
                        <a:rPr lang="en-US" sz="1800" kern="1200" dirty="0" err="1" smtClean="0">
                          <a:solidFill>
                            <a:schemeClr val="dk1"/>
                          </a:solidFill>
                          <a:effectLst/>
                          <a:latin typeface="+mn-lt"/>
                          <a:ea typeface="+mn-ea"/>
                          <a:cs typeface="+mn-cs"/>
                        </a:rPr>
                        <a:t>Korner</a:t>
                      </a:r>
                      <a:r>
                        <a:rPr lang="en-US" sz="1800" kern="1200" dirty="0" smtClean="0">
                          <a:solidFill>
                            <a:schemeClr val="dk1"/>
                          </a:solidFill>
                          <a:effectLst/>
                          <a:latin typeface="+mn-lt"/>
                          <a:ea typeface="+mn-ea"/>
                          <a:cs typeface="+mn-cs"/>
                        </a:rPr>
                        <a:t>, 2003] </a:t>
                      </a:r>
                      <a:endParaRPr lang="en-US" sz="1800" dirty="0" smtClean="0"/>
                    </a:p>
                  </a:txBody>
                  <a:tcPr marL="78185" marR="78185" marT="41456" marB="41456">
                    <a:solidFill>
                      <a:schemeClr val="accent4">
                        <a:lumMod val="20000"/>
                        <a:lumOff val="80000"/>
                      </a:schemeClr>
                    </a:solidFill>
                  </a:tcPr>
                </a:tc>
                <a:tc>
                  <a:txBody>
                    <a:bodyPr/>
                    <a:lstStyle/>
                    <a:p>
                      <a:pPr algn="ctr"/>
                      <a:r>
                        <a:rPr lang="en-US" sz="1800" dirty="0" smtClean="0"/>
                        <a:t>79.10 %</a:t>
                      </a:r>
                      <a:endParaRPr lang="en-US" sz="1800" dirty="0"/>
                    </a:p>
                  </a:txBody>
                  <a:tcPr marL="78185" marR="78185" marT="41456" marB="41456">
                    <a:solidFill>
                      <a:schemeClr val="accent4">
                        <a:lumMod val="20000"/>
                        <a:lumOff val="80000"/>
                      </a:schemeClr>
                    </a:solidFill>
                  </a:tcPr>
                </a:tc>
              </a:tr>
              <a:tr h="635698">
                <a:tc>
                  <a:txBody>
                    <a:bodyPr/>
                    <a:lstStyle/>
                    <a:p>
                      <a:pPr algn="ctr"/>
                      <a:r>
                        <a:rPr lang="en-US" sz="1800" dirty="0" smtClean="0"/>
                        <a:t>Convolutional Nets with temporal coherence [</a:t>
                      </a:r>
                      <a:r>
                        <a:rPr lang="en-US" sz="1800" dirty="0" err="1" smtClean="0"/>
                        <a:t>Mobahi</a:t>
                      </a:r>
                      <a:r>
                        <a:rPr lang="en-US" sz="1800" dirty="0" smtClean="0"/>
                        <a:t> et al,</a:t>
                      </a:r>
                      <a:r>
                        <a:rPr lang="en-US" sz="1800" baseline="0" dirty="0" smtClean="0"/>
                        <a:t> 2009]</a:t>
                      </a:r>
                      <a:endParaRPr lang="en-US" sz="1800" dirty="0" smtClean="0"/>
                    </a:p>
                  </a:txBody>
                  <a:tcPr marL="78185" marR="78185" marT="41456" marB="41456">
                    <a:solidFill>
                      <a:schemeClr val="accent4">
                        <a:lumMod val="20000"/>
                        <a:lumOff val="80000"/>
                      </a:schemeClr>
                    </a:solidFill>
                  </a:tcPr>
                </a:tc>
                <a:tc>
                  <a:txBody>
                    <a:bodyPr/>
                    <a:lstStyle/>
                    <a:p>
                      <a:pPr algn="ctr"/>
                      <a:r>
                        <a:rPr lang="en-US" sz="1800" dirty="0" smtClean="0"/>
                        <a:t>92.25 %</a:t>
                      </a:r>
                      <a:endParaRPr lang="en-US" sz="1800" dirty="0"/>
                    </a:p>
                  </a:txBody>
                  <a:tcPr marL="78185" marR="78185" marT="41456" marB="41456">
                    <a:solidFill>
                      <a:schemeClr val="accent4">
                        <a:lumMod val="20000"/>
                        <a:lumOff val="80000"/>
                      </a:schemeClr>
                    </a:solidFill>
                  </a:tcPr>
                </a:tc>
              </a:tr>
              <a:tr h="635698">
                <a:tc>
                  <a:txBody>
                    <a:bodyPr/>
                    <a:lstStyle/>
                    <a:p>
                      <a:pPr algn="ctr"/>
                      <a:r>
                        <a:rPr lang="en-US" sz="1800" dirty="0" smtClean="0"/>
                        <a:t>Stacked ISA with temporal coherence [</a:t>
                      </a:r>
                      <a:r>
                        <a:rPr lang="en-US" sz="1800" dirty="0" err="1" smtClean="0"/>
                        <a:t>Zou</a:t>
                      </a:r>
                      <a:r>
                        <a:rPr lang="en-US" sz="1800" dirty="0" smtClean="0"/>
                        <a:t> et al, 2012]</a:t>
                      </a:r>
                    </a:p>
                  </a:txBody>
                  <a:tcPr marL="78185" marR="78185" marT="41456" marB="41456">
                    <a:solidFill>
                      <a:schemeClr val="accent4">
                        <a:lumMod val="20000"/>
                        <a:lumOff val="80000"/>
                      </a:schemeClr>
                    </a:solidFill>
                  </a:tcPr>
                </a:tc>
                <a:tc>
                  <a:txBody>
                    <a:bodyPr/>
                    <a:lstStyle/>
                    <a:p>
                      <a:pPr algn="ctr"/>
                      <a:r>
                        <a:rPr lang="en-US" sz="1800" dirty="0" smtClean="0"/>
                        <a:t>87.00 %</a:t>
                      </a:r>
                      <a:endParaRPr lang="en-US" sz="1800" dirty="0"/>
                    </a:p>
                  </a:txBody>
                  <a:tcPr marL="78185" marR="78185" marT="41456" marB="41456">
                    <a:solidFill>
                      <a:schemeClr val="accent4">
                        <a:lumMod val="20000"/>
                        <a:lumOff val="80000"/>
                      </a:schemeClr>
                    </a:solidFill>
                  </a:tcPr>
                </a:tc>
              </a:tr>
              <a:tr h="690938">
                <a:tc>
                  <a:txBody>
                    <a:bodyPr/>
                    <a:lstStyle/>
                    <a:p>
                      <a:pPr algn="ctr"/>
                      <a:r>
                        <a:rPr lang="en-US" sz="1800" dirty="0" smtClean="0"/>
                        <a:t>Our method; </a:t>
                      </a:r>
                      <a:br>
                        <a:rPr lang="en-US" sz="1800" dirty="0" smtClean="0"/>
                      </a:br>
                      <a:r>
                        <a:rPr lang="en-US" sz="1800" dirty="0" smtClean="0"/>
                        <a:t>without temporal coherence</a:t>
                      </a:r>
                      <a:endParaRPr lang="en-US" sz="1800" dirty="0"/>
                    </a:p>
                  </a:txBody>
                  <a:tcPr marL="78185" marR="78185" marT="41456" marB="41456">
                    <a:solidFill>
                      <a:schemeClr val="accent4">
                        <a:lumMod val="20000"/>
                        <a:lumOff val="80000"/>
                      </a:schemeClr>
                    </a:solidFill>
                  </a:tcPr>
                </a:tc>
                <a:tc>
                  <a:txBody>
                    <a:bodyPr/>
                    <a:lstStyle/>
                    <a:p>
                      <a:pPr algn="ctr"/>
                      <a:r>
                        <a:rPr lang="en-US" sz="1800" dirty="0" smtClean="0"/>
                        <a:t>79.45 %</a:t>
                      </a:r>
                      <a:endParaRPr lang="en-US" sz="1800" dirty="0"/>
                    </a:p>
                  </a:txBody>
                  <a:tcPr marL="78185" marR="78185" marT="41456" marB="41456">
                    <a:solidFill>
                      <a:schemeClr val="accent4">
                        <a:lumMod val="20000"/>
                        <a:lumOff val="80000"/>
                      </a:schemeClr>
                    </a:solidFill>
                  </a:tcPr>
                </a:tc>
              </a:tr>
              <a:tr h="690938">
                <a:tc>
                  <a:txBody>
                    <a:bodyPr/>
                    <a:lstStyle/>
                    <a:p>
                      <a:pPr algn="ctr"/>
                      <a:r>
                        <a:rPr lang="en-US" sz="1800" dirty="0" smtClean="0"/>
                        <a:t>Our method; </a:t>
                      </a:r>
                      <a:br>
                        <a:rPr lang="en-US" sz="1800" dirty="0" smtClean="0"/>
                      </a:br>
                      <a:r>
                        <a:rPr lang="en-US" sz="1800" dirty="0" smtClean="0"/>
                        <a:t>with</a:t>
                      </a:r>
                      <a:r>
                        <a:rPr lang="en-US" sz="1800" baseline="0" dirty="0" smtClean="0"/>
                        <a:t> temporal coherence</a:t>
                      </a:r>
                      <a:endParaRPr lang="en-US" sz="1800" dirty="0"/>
                    </a:p>
                  </a:txBody>
                  <a:tcPr marL="78185" marR="78185" marT="41456" marB="41456">
                    <a:solidFill>
                      <a:schemeClr val="accent4">
                        <a:lumMod val="20000"/>
                        <a:lumOff val="80000"/>
                      </a:schemeClr>
                    </a:solidFill>
                  </a:tcPr>
                </a:tc>
                <a:tc>
                  <a:txBody>
                    <a:bodyPr/>
                    <a:lstStyle/>
                    <a:p>
                      <a:pPr algn="ctr"/>
                      <a:r>
                        <a:rPr lang="en-US" sz="1800" dirty="0" smtClean="0"/>
                        <a:t>94.41 %</a:t>
                      </a:r>
                      <a:endParaRPr lang="en-US" sz="1800" dirty="0"/>
                    </a:p>
                  </a:txBody>
                  <a:tcPr marL="78185" marR="78185" marT="41456" marB="41456">
                    <a:solidFill>
                      <a:schemeClr val="accent4">
                        <a:lumMod val="20000"/>
                        <a:lumOff val="80000"/>
                      </a:schemeClr>
                    </a:solidFill>
                  </a:tcPr>
                </a:tc>
              </a:tr>
              <a:tr h="690938">
                <a:tc>
                  <a:txBody>
                    <a:bodyPr/>
                    <a:lstStyle/>
                    <a:p>
                      <a:pPr algn="ctr"/>
                      <a:r>
                        <a:rPr lang="en-US" sz="1800" dirty="0" smtClean="0"/>
                        <a:t>Our method;</a:t>
                      </a:r>
                      <a:r>
                        <a:rPr lang="en-US" sz="1800" baseline="0" dirty="0" smtClean="0"/>
                        <a:t> </a:t>
                      </a:r>
                      <a:br>
                        <a:rPr lang="en-US" sz="1800" baseline="0" dirty="0" smtClean="0"/>
                      </a:br>
                      <a:r>
                        <a:rPr lang="en-US" sz="1800" baseline="0" dirty="0" smtClean="0"/>
                        <a:t>with temporal coherence + Top-down</a:t>
                      </a:r>
                      <a:endParaRPr lang="en-US" sz="1800" dirty="0"/>
                    </a:p>
                  </a:txBody>
                  <a:tcPr marL="78185" marR="78185" marT="41456" marB="41456">
                    <a:solidFill>
                      <a:schemeClr val="accent4">
                        <a:lumMod val="20000"/>
                        <a:lumOff val="80000"/>
                      </a:schemeClr>
                    </a:solidFill>
                  </a:tcPr>
                </a:tc>
                <a:tc>
                  <a:txBody>
                    <a:bodyPr/>
                    <a:lstStyle/>
                    <a:p>
                      <a:pPr algn="ctr"/>
                      <a:r>
                        <a:rPr lang="en-US" sz="1800" b="1" dirty="0" smtClean="0"/>
                        <a:t>98.34 %</a:t>
                      </a:r>
                      <a:endParaRPr lang="en-US" sz="1800" b="1" dirty="0"/>
                    </a:p>
                  </a:txBody>
                  <a:tcPr marL="78185" marR="78185" marT="41456" marB="41456">
                    <a:solidFill>
                      <a:schemeClr val="accent4">
                        <a:lumMod val="20000"/>
                        <a:lumOff val="80000"/>
                      </a:schemeClr>
                    </a:solidFill>
                  </a:tcPr>
                </a:tc>
              </a:tr>
            </a:tbl>
          </a:graphicData>
        </a:graphic>
      </p:graphicFrame>
    </p:spTree>
    <p:extLst>
      <p:ext uri="{BB962C8B-B14F-4D97-AF65-F5344CB8AC3E}">
        <p14:creationId xmlns:p14="http://schemas.microsoft.com/office/powerpoint/2010/main" val="37522524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Paradigms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Basically, three</a:t>
            </a:r>
          </a:p>
          <a:p>
            <a:pPr lvl="1"/>
            <a:r>
              <a:rPr lang="en-US" dirty="0" smtClean="0"/>
              <a:t>Supervised Learning</a:t>
            </a:r>
          </a:p>
          <a:p>
            <a:pPr lvl="1"/>
            <a:r>
              <a:rPr lang="en-US" dirty="0" smtClean="0"/>
              <a:t>Reinforcement Learning</a:t>
            </a:r>
          </a:p>
          <a:p>
            <a:pPr lvl="1"/>
            <a:r>
              <a:rPr lang="en-US" dirty="0" smtClean="0"/>
              <a:t>Unsupervised Learning</a:t>
            </a:r>
          </a:p>
          <a:p>
            <a:r>
              <a:rPr lang="en-US" dirty="0" smtClean="0"/>
              <a:t>Supervised learning is efficiently, but costly for big data, and the system only learns mappings</a:t>
            </a:r>
          </a:p>
          <a:p>
            <a:r>
              <a:rPr lang="en-US" dirty="0" smtClean="0"/>
              <a:t>Unsupervised learning traditionally only extracts local modes of PDF, but does not need extra labels.</a:t>
            </a:r>
          </a:p>
          <a:p>
            <a:r>
              <a:rPr lang="en-US" dirty="0" smtClean="0"/>
              <a:t>HOWEVER users are still in the middle controlling the data that is given to the learning system!</a:t>
            </a:r>
            <a:endParaRPr lang="en-US" dirty="0"/>
          </a:p>
        </p:txBody>
      </p:sp>
    </p:spTree>
    <p:extLst>
      <p:ext uri="{BB962C8B-B14F-4D97-AF65-F5344CB8AC3E}">
        <p14:creationId xmlns:p14="http://schemas.microsoft.com/office/powerpoint/2010/main" val="28642691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156738"/>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1" name="object 11"/>
          <p:cNvSpPr/>
          <p:nvPr/>
        </p:nvSpPr>
        <p:spPr>
          <a:xfrm>
            <a:off x="4370777" y="1246985"/>
            <a:ext cx="403444" cy="426106"/>
          </a:xfrm>
          <a:custGeom>
            <a:avLst/>
            <a:gdLst/>
            <a:ahLst/>
            <a:cxnLst/>
            <a:rect l="l" t="t" r="r" b="b"/>
            <a:pathLst>
              <a:path w="471804" h="469900">
                <a:moveTo>
                  <a:pt x="471678" y="234195"/>
                </a:moveTo>
                <a:lnTo>
                  <a:pt x="461804" y="170498"/>
                </a:lnTo>
                <a:lnTo>
                  <a:pt x="448678" y="134652"/>
                </a:lnTo>
                <a:lnTo>
                  <a:pt x="410220" y="75643"/>
                </a:lnTo>
                <a:lnTo>
                  <a:pt x="359033" y="33537"/>
                </a:lnTo>
                <a:lnTo>
                  <a:pt x="299369" y="8326"/>
                </a:lnTo>
                <a:lnTo>
                  <a:pt x="235481" y="0"/>
                </a:lnTo>
                <a:lnTo>
                  <a:pt x="203282" y="2166"/>
                </a:lnTo>
                <a:lnTo>
                  <a:pt x="141032" y="19150"/>
                </a:lnTo>
                <a:lnTo>
                  <a:pt x="85189" y="52998"/>
                </a:lnTo>
                <a:lnTo>
                  <a:pt x="40007" y="103700"/>
                </a:lnTo>
                <a:lnTo>
                  <a:pt x="9737" y="171248"/>
                </a:lnTo>
                <a:lnTo>
                  <a:pt x="1523" y="211335"/>
                </a:lnTo>
                <a:lnTo>
                  <a:pt x="0" y="235719"/>
                </a:lnTo>
                <a:lnTo>
                  <a:pt x="1524" y="260103"/>
                </a:lnTo>
                <a:lnTo>
                  <a:pt x="3048" y="271533"/>
                </a:lnTo>
                <a:lnTo>
                  <a:pt x="13854" y="312045"/>
                </a:lnTo>
                <a:lnTo>
                  <a:pt x="16764" y="318774"/>
                </a:lnTo>
                <a:lnTo>
                  <a:pt x="16764" y="234957"/>
                </a:lnTo>
                <a:lnTo>
                  <a:pt x="18288" y="212859"/>
                </a:lnTo>
                <a:lnTo>
                  <a:pt x="26293" y="174794"/>
                </a:lnTo>
                <a:lnTo>
                  <a:pt x="55452" y="111073"/>
                </a:lnTo>
                <a:lnTo>
                  <a:pt x="98695" y="63811"/>
                </a:lnTo>
                <a:lnTo>
                  <a:pt x="151881" y="32905"/>
                </a:lnTo>
                <a:lnTo>
                  <a:pt x="210874" y="18252"/>
                </a:lnTo>
                <a:lnTo>
                  <a:pt x="241253" y="16987"/>
                </a:lnTo>
                <a:lnTo>
                  <a:pt x="271533" y="19747"/>
                </a:lnTo>
                <a:lnTo>
                  <a:pt x="329719" y="37286"/>
                </a:lnTo>
                <a:lnTo>
                  <a:pt x="381295" y="70767"/>
                </a:lnTo>
                <a:lnTo>
                  <a:pt x="422122" y="120084"/>
                </a:lnTo>
                <a:lnTo>
                  <a:pt x="448059" y="185135"/>
                </a:lnTo>
                <a:lnTo>
                  <a:pt x="454152" y="223527"/>
                </a:lnTo>
                <a:lnTo>
                  <a:pt x="454914" y="234957"/>
                </a:lnTo>
                <a:lnTo>
                  <a:pt x="454914" y="320104"/>
                </a:lnTo>
                <a:lnTo>
                  <a:pt x="457622" y="313777"/>
                </a:lnTo>
                <a:lnTo>
                  <a:pt x="467322" y="275955"/>
                </a:lnTo>
                <a:lnTo>
                  <a:pt x="471678" y="234195"/>
                </a:lnTo>
                <a:close/>
              </a:path>
              <a:path w="471804" h="469900">
                <a:moveTo>
                  <a:pt x="454914" y="320104"/>
                </a:moveTo>
                <a:lnTo>
                  <a:pt x="454914" y="234957"/>
                </a:lnTo>
                <a:lnTo>
                  <a:pt x="454152" y="246387"/>
                </a:lnTo>
                <a:lnTo>
                  <a:pt x="448433" y="283931"/>
                </a:lnTo>
                <a:lnTo>
                  <a:pt x="423534" y="347926"/>
                </a:lnTo>
                <a:lnTo>
                  <a:pt x="383984" y="396969"/>
                </a:lnTo>
                <a:lnTo>
                  <a:pt x="333739" y="430865"/>
                </a:lnTo>
                <a:lnTo>
                  <a:pt x="276758" y="449418"/>
                </a:lnTo>
                <a:lnTo>
                  <a:pt x="246978" y="452880"/>
                </a:lnTo>
                <a:lnTo>
                  <a:pt x="216998" y="452433"/>
                </a:lnTo>
                <a:lnTo>
                  <a:pt x="158418" y="439715"/>
                </a:lnTo>
                <a:lnTo>
                  <a:pt x="104948" y="411047"/>
                </a:lnTo>
                <a:lnTo>
                  <a:pt x="60625" y="366299"/>
                </a:lnTo>
                <a:lnTo>
                  <a:pt x="29327" y="305206"/>
                </a:lnTo>
                <a:lnTo>
                  <a:pt x="18288" y="257817"/>
                </a:lnTo>
                <a:lnTo>
                  <a:pt x="16764" y="234957"/>
                </a:lnTo>
                <a:lnTo>
                  <a:pt x="16764" y="318774"/>
                </a:lnTo>
                <a:lnTo>
                  <a:pt x="48910" y="378944"/>
                </a:lnTo>
                <a:lnTo>
                  <a:pt x="98179" y="427302"/>
                </a:lnTo>
                <a:lnTo>
                  <a:pt x="157213" y="457467"/>
                </a:lnTo>
                <a:lnTo>
                  <a:pt x="221563" y="469789"/>
                </a:lnTo>
                <a:lnTo>
                  <a:pt x="254341" y="469368"/>
                </a:lnTo>
                <a:lnTo>
                  <a:pt x="318322" y="455578"/>
                </a:lnTo>
                <a:lnTo>
                  <a:pt x="376495" y="424818"/>
                </a:lnTo>
                <a:lnTo>
                  <a:pt x="424412" y="377434"/>
                </a:lnTo>
                <a:lnTo>
                  <a:pt x="443133" y="347618"/>
                </a:lnTo>
                <a:lnTo>
                  <a:pt x="454914" y="320104"/>
                </a:lnTo>
                <a:close/>
              </a:path>
              <a:path w="471804" h="469900">
                <a:moveTo>
                  <a:pt x="437388" y="234957"/>
                </a:moveTo>
                <a:lnTo>
                  <a:pt x="437388" y="225051"/>
                </a:lnTo>
                <a:lnTo>
                  <a:pt x="436626" y="214383"/>
                </a:lnTo>
                <a:lnTo>
                  <a:pt x="418223" y="149352"/>
                </a:lnTo>
                <a:lnTo>
                  <a:pt x="385322" y="98778"/>
                </a:lnTo>
                <a:lnTo>
                  <a:pt x="341544" y="62658"/>
                </a:lnTo>
                <a:lnTo>
                  <a:pt x="290517" y="40991"/>
                </a:lnTo>
                <a:lnTo>
                  <a:pt x="235862" y="33775"/>
                </a:lnTo>
                <a:lnTo>
                  <a:pt x="208308" y="35585"/>
                </a:lnTo>
                <a:lnTo>
                  <a:pt x="155010" y="50042"/>
                </a:lnTo>
                <a:lnTo>
                  <a:pt x="107147" y="78943"/>
                </a:lnTo>
                <a:lnTo>
                  <a:pt x="68343" y="122289"/>
                </a:lnTo>
                <a:lnTo>
                  <a:pt x="42223" y="180075"/>
                </a:lnTo>
                <a:lnTo>
                  <a:pt x="34290" y="224289"/>
                </a:lnTo>
                <a:lnTo>
                  <a:pt x="34290" y="245625"/>
                </a:lnTo>
                <a:lnTo>
                  <a:pt x="35052" y="255531"/>
                </a:lnTo>
                <a:lnTo>
                  <a:pt x="36576" y="265437"/>
                </a:lnTo>
                <a:lnTo>
                  <a:pt x="45576" y="300219"/>
                </a:lnTo>
                <a:lnTo>
                  <a:pt x="51053" y="313120"/>
                </a:lnTo>
                <a:lnTo>
                  <a:pt x="51053" y="225051"/>
                </a:lnTo>
                <a:lnTo>
                  <a:pt x="51816" y="215145"/>
                </a:lnTo>
                <a:lnTo>
                  <a:pt x="69734" y="154456"/>
                </a:lnTo>
                <a:lnTo>
                  <a:pt x="101076" y="107766"/>
                </a:lnTo>
                <a:lnTo>
                  <a:pt x="142389" y="74970"/>
                </a:lnTo>
                <a:lnTo>
                  <a:pt x="190218" y="55967"/>
                </a:lnTo>
                <a:lnTo>
                  <a:pt x="241111" y="50653"/>
                </a:lnTo>
                <a:lnTo>
                  <a:pt x="266626" y="53098"/>
                </a:lnTo>
                <a:lnTo>
                  <a:pt x="315636" y="68124"/>
                </a:lnTo>
                <a:lnTo>
                  <a:pt x="359074" y="96582"/>
                </a:lnTo>
                <a:lnTo>
                  <a:pt x="393485" y="138369"/>
                </a:lnTo>
                <a:lnTo>
                  <a:pt x="415417" y="193380"/>
                </a:lnTo>
                <a:lnTo>
                  <a:pt x="420623" y="225813"/>
                </a:lnTo>
                <a:lnTo>
                  <a:pt x="420623" y="314402"/>
                </a:lnTo>
                <a:lnTo>
                  <a:pt x="425500" y="303015"/>
                </a:lnTo>
                <a:lnTo>
                  <a:pt x="433751" y="270675"/>
                </a:lnTo>
                <a:lnTo>
                  <a:pt x="437388" y="234957"/>
                </a:lnTo>
                <a:close/>
              </a:path>
              <a:path w="471804" h="469900">
                <a:moveTo>
                  <a:pt x="420623" y="314402"/>
                </a:moveTo>
                <a:lnTo>
                  <a:pt x="420623" y="244863"/>
                </a:lnTo>
                <a:lnTo>
                  <a:pt x="415461" y="276660"/>
                </a:lnTo>
                <a:lnTo>
                  <a:pt x="406437" y="305321"/>
                </a:lnTo>
                <a:lnTo>
                  <a:pt x="378445" y="353154"/>
                </a:lnTo>
                <a:lnTo>
                  <a:pt x="339941" y="388205"/>
                </a:lnTo>
                <a:lnTo>
                  <a:pt x="294217" y="410316"/>
                </a:lnTo>
                <a:lnTo>
                  <a:pt x="244563" y="419328"/>
                </a:lnTo>
                <a:lnTo>
                  <a:pt x="219292" y="418873"/>
                </a:lnTo>
                <a:lnTo>
                  <a:pt x="169917" y="407942"/>
                </a:lnTo>
                <a:lnTo>
                  <a:pt x="124844" y="383518"/>
                </a:lnTo>
                <a:lnTo>
                  <a:pt x="87362" y="345443"/>
                </a:lnTo>
                <a:lnTo>
                  <a:pt x="60766" y="293559"/>
                </a:lnTo>
                <a:lnTo>
                  <a:pt x="51053" y="244101"/>
                </a:lnTo>
                <a:lnTo>
                  <a:pt x="51053" y="313120"/>
                </a:lnTo>
                <a:lnTo>
                  <a:pt x="75248" y="357687"/>
                </a:lnTo>
                <a:lnTo>
                  <a:pt x="117272" y="399276"/>
                </a:lnTo>
                <a:lnTo>
                  <a:pt x="167798" y="425282"/>
                </a:lnTo>
                <a:lnTo>
                  <a:pt x="222971" y="436001"/>
                </a:lnTo>
                <a:lnTo>
                  <a:pt x="251098" y="435721"/>
                </a:lnTo>
                <a:lnTo>
                  <a:pt x="306022" y="424066"/>
                </a:lnTo>
                <a:lnTo>
                  <a:pt x="355965" y="397865"/>
                </a:lnTo>
                <a:lnTo>
                  <a:pt x="397075" y="357416"/>
                </a:lnTo>
                <a:lnTo>
                  <a:pt x="413113" y="331941"/>
                </a:lnTo>
                <a:lnTo>
                  <a:pt x="420623" y="314402"/>
                </a:lnTo>
                <a:close/>
              </a:path>
            </a:pathLst>
          </a:custGeom>
          <a:solidFill>
            <a:srgbClr val="F0AD00"/>
          </a:solidFill>
        </p:spPr>
        <p:txBody>
          <a:bodyPr wrap="square" lIns="0" tIns="0" rIns="0" bIns="0" rtlCol="0"/>
          <a:lstStyle/>
          <a:p>
            <a:endParaRPr/>
          </a:p>
        </p:txBody>
      </p:sp>
      <p:sp>
        <p:nvSpPr>
          <p:cNvPr id="12" name="object 12"/>
          <p:cNvSpPr/>
          <p:nvPr/>
        </p:nvSpPr>
        <p:spPr>
          <a:xfrm>
            <a:off x="4358397" y="1420660"/>
            <a:ext cx="423534" cy="94665"/>
          </a:xfrm>
          <a:prstGeom prst="rect">
            <a:avLst/>
          </a:prstGeom>
          <a:blipFill>
            <a:blip r:embed="rId3"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662452" y="170155"/>
            <a:ext cx="7819097" cy="1310736"/>
          </a:xfrm>
          <a:prstGeom prst="rect">
            <a:avLst/>
          </a:prstGeom>
        </p:spPr>
        <p:txBody>
          <a:bodyPr vert="horz" wrap="square" lIns="0" tIns="185990" rIns="0" bIns="0" rtlCol="0">
            <a:spAutoFit/>
          </a:bodyPr>
          <a:lstStyle/>
          <a:p>
            <a:r>
              <a:rPr lang="en-US" sz="3500" dirty="0">
                <a:latin typeface="Arial" charset="0"/>
                <a:ea typeface="MS PGothic" charset="0"/>
              </a:rPr>
              <a:t>Testing Discriminability in Sequence Labeling</a:t>
            </a:r>
            <a:endParaRPr sz="3500" spc="-18" dirty="0"/>
          </a:p>
        </p:txBody>
      </p:sp>
      <p:sp>
        <p:nvSpPr>
          <p:cNvPr id="14" name="object 14"/>
          <p:cNvSpPr/>
          <p:nvPr/>
        </p:nvSpPr>
        <p:spPr>
          <a:xfrm>
            <a:off x="920607" y="1701199"/>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a:p>
        </p:txBody>
      </p:sp>
      <p:sp>
        <p:nvSpPr>
          <p:cNvPr id="15" name="Content Placeholder 2"/>
          <p:cNvSpPr txBox="1">
            <a:spLocks/>
          </p:cNvSpPr>
          <p:nvPr/>
        </p:nvSpPr>
        <p:spPr bwMode="auto">
          <a:xfrm>
            <a:off x="662452" y="1548957"/>
            <a:ext cx="7819097" cy="450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0119" tIns="40060" rIns="80119" bIns="40060"/>
          <a:lstStyle>
            <a:lvl1pPr marL="342900" indent="-3429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75000"/>
              <a:buFont typeface="Wingdings" charset="0"/>
              <a:buChar char="l"/>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folHlink"/>
              </a:buClr>
              <a:buSzPct val="75000"/>
              <a:buFont typeface="Wingdings" charset="0"/>
              <a:buChar char="l"/>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1400">
                <a:solidFill>
                  <a:schemeClr val="tx1"/>
                </a:solidFill>
                <a:latin typeface="+mn-lt"/>
              </a:defRPr>
            </a:lvl9pPr>
          </a:lstStyle>
          <a:p>
            <a:pPr>
              <a:defRPr/>
            </a:pPr>
            <a:r>
              <a:rPr lang="en-US" sz="1800" dirty="0">
                <a:latin typeface="Arial" charset="0"/>
                <a:ea typeface="MS PGothic" charset="0"/>
              </a:rPr>
              <a:t>Honda/UCSD face data set (20 for training, 39 for testing) using Viola Jones face finding algorithm (on 20x20 patches).Histogram equalization is done. 2 layer model (16,48)</a:t>
            </a:r>
            <a:r>
              <a:rPr lang="en-US" sz="1800" baseline="-25000" dirty="0">
                <a:latin typeface="Arial" charset="0"/>
                <a:ea typeface="MS PGothic" charset="0"/>
              </a:rPr>
              <a:t>1</a:t>
            </a:r>
            <a:r>
              <a:rPr lang="en-US" sz="1800" dirty="0">
                <a:latin typeface="Arial" charset="0"/>
                <a:ea typeface="MS PGothic" charset="0"/>
              </a:rPr>
              <a:t> (64,100)</a:t>
            </a:r>
            <a:r>
              <a:rPr lang="en-US" sz="1800" baseline="-25000" dirty="0">
                <a:latin typeface="Arial" charset="0"/>
                <a:ea typeface="MS PGothic" charset="0"/>
              </a:rPr>
              <a:t>2</a:t>
            </a:r>
            <a:r>
              <a:rPr lang="en-US" sz="1800" dirty="0">
                <a:latin typeface="Arial" charset="0"/>
                <a:ea typeface="MS PGothic" charset="0"/>
              </a:rPr>
              <a:t>, 5x5 filters, causes concatenated as features</a:t>
            </a:r>
          </a:p>
          <a:p>
            <a:pPr marL="0" indent="0">
              <a:buNone/>
              <a:defRPr/>
            </a:pPr>
            <a:endParaRPr lang="en-US" dirty="0">
              <a:latin typeface="Arial" charset="0"/>
              <a:ea typeface="MS PGothic" charset="0"/>
            </a:endParaRPr>
          </a:p>
        </p:txBody>
      </p:sp>
      <p:pic>
        <p:nvPicPr>
          <p:cNvPr id="16" name="Picture 15"/>
          <p:cNvPicPr>
            <a:picLocks noChangeAspect="1"/>
          </p:cNvPicPr>
          <p:nvPr/>
        </p:nvPicPr>
        <p:blipFill>
          <a:blip r:embed="rId4"/>
          <a:stretch>
            <a:fillRect/>
          </a:stretch>
        </p:blipFill>
        <p:spPr>
          <a:xfrm>
            <a:off x="1976497" y="2415559"/>
            <a:ext cx="4810917" cy="1704423"/>
          </a:xfrm>
          <a:prstGeom prst="rect">
            <a:avLst/>
          </a:prstGeom>
        </p:spPr>
      </p:pic>
      <p:pic>
        <p:nvPicPr>
          <p:cNvPr id="17" name="Picture 16"/>
          <p:cNvPicPr>
            <a:picLocks noChangeAspect="1"/>
          </p:cNvPicPr>
          <p:nvPr/>
        </p:nvPicPr>
        <p:blipFill>
          <a:blip r:embed="rId5"/>
          <a:stretch>
            <a:fillRect/>
          </a:stretch>
        </p:blipFill>
        <p:spPr>
          <a:xfrm>
            <a:off x="1694138" y="4039368"/>
            <a:ext cx="5940342" cy="2360856"/>
          </a:xfrm>
          <a:prstGeom prst="rect">
            <a:avLst/>
          </a:prstGeom>
        </p:spPr>
      </p:pic>
    </p:spTree>
    <p:extLst>
      <p:ext uri="{BB962C8B-B14F-4D97-AF65-F5344CB8AC3E}">
        <p14:creationId xmlns:p14="http://schemas.microsoft.com/office/powerpoint/2010/main" val="121871216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462310"/>
            <a:ext cx="7819097" cy="726415"/>
          </a:xfrm>
          <a:prstGeom prst="rect">
            <a:avLst/>
          </a:prstGeom>
        </p:spPr>
        <p:txBody>
          <a:bodyPr vert="horz" wrap="square" lIns="0" tIns="185990" rIns="0" bIns="0" rtlCol="0">
            <a:spAutoFit/>
          </a:bodyPr>
          <a:lstStyle/>
          <a:p>
            <a:r>
              <a:rPr lang="en-US" sz="3500" dirty="0" smtClean="0">
                <a:latin typeface="Arial" charset="0"/>
                <a:ea typeface="MS PGothic" charset="0"/>
              </a:rPr>
              <a:t>Current Work</a:t>
            </a:r>
            <a:endParaRPr sz="3500" spc="-18" dirty="0"/>
          </a:p>
        </p:txBody>
      </p:sp>
      <p:sp>
        <p:nvSpPr>
          <p:cNvPr id="15" name="object 16"/>
          <p:cNvSpPr txBox="1"/>
          <p:nvPr/>
        </p:nvSpPr>
        <p:spPr>
          <a:xfrm>
            <a:off x="457201" y="1734080"/>
            <a:ext cx="8024456" cy="4062650"/>
          </a:xfrm>
          <a:prstGeom prst="rect">
            <a:avLst/>
          </a:prstGeom>
        </p:spPr>
        <p:txBody>
          <a:bodyPr vert="horz" wrap="square" lIns="0" tIns="0" rIns="0" bIns="0" rtlCol="0">
            <a:spAutoFit/>
          </a:bodyPr>
          <a:lstStyle/>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So far DPCNs self organize to represent the data. But the user STILL choses the imagery, and by the way, images are still pretty simple (single object in field of view).  </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How can a system select the type of input that it wishes to analyze and learn, i.e. truly an autonomous learning machine?</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We are giving the first steps to design such a system. The DPCN is a fundamental piece of the story. </a:t>
            </a:r>
          </a:p>
          <a:p>
            <a:pPr marL="251417" indent="-240292">
              <a:buClr>
                <a:srgbClr val="9DDAF3"/>
              </a:buClr>
              <a:buSzPct val="85185"/>
              <a:buFont typeface="Wingdings 2"/>
              <a:buChar char=""/>
              <a:tabLst>
                <a:tab pos="251417" algn="l"/>
              </a:tabLst>
            </a:pPr>
            <a:endParaRPr sz="2400" dirty="0">
              <a:solidFill>
                <a:srgbClr val="000000"/>
              </a:solidFill>
              <a:latin typeface="Arial"/>
              <a:cs typeface="Arial"/>
            </a:endParaRPr>
          </a:p>
        </p:txBody>
      </p:sp>
    </p:spTree>
    <p:extLst>
      <p:ext uri="{BB962C8B-B14F-4D97-AF65-F5344CB8AC3E}">
        <p14:creationId xmlns:p14="http://schemas.microsoft.com/office/powerpoint/2010/main" val="304743908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193006"/>
            <a:ext cx="7819097" cy="1265024"/>
          </a:xfrm>
          <a:prstGeom prst="rect">
            <a:avLst/>
          </a:prstGeom>
        </p:spPr>
        <p:txBody>
          <a:bodyPr vert="horz" wrap="square" lIns="0" tIns="185990" rIns="0" bIns="0" rtlCol="0">
            <a:spAutoFit/>
          </a:bodyPr>
          <a:lstStyle/>
          <a:p>
            <a:r>
              <a:rPr lang="en-US" sz="3500" dirty="0" smtClean="0">
                <a:latin typeface="Arial" charset="0"/>
                <a:ea typeface="MS PGothic" charset="0"/>
              </a:rPr>
              <a:t>Are Cognitive Architectures Useful for Power System Monitoring?</a:t>
            </a:r>
            <a:endParaRPr sz="3500" spc="-18" dirty="0"/>
          </a:p>
        </p:txBody>
      </p:sp>
      <p:sp>
        <p:nvSpPr>
          <p:cNvPr id="15" name="object 16"/>
          <p:cNvSpPr txBox="1"/>
          <p:nvPr/>
        </p:nvSpPr>
        <p:spPr>
          <a:xfrm>
            <a:off x="457201" y="1734080"/>
            <a:ext cx="8415866" cy="5539977"/>
          </a:xfrm>
          <a:prstGeom prst="rect">
            <a:avLst/>
          </a:prstGeom>
        </p:spPr>
        <p:txBody>
          <a:bodyPr vert="horz" wrap="square" lIns="0" tIns="0" rIns="0" bIns="0" rtlCol="0">
            <a:spAutoFit/>
          </a:bodyPr>
          <a:lstStyle/>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A power system is a spatial temporal process with many degrees of freedom.</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We design it piece by piece but have no idea if the current operating point is optimal, how </a:t>
            </a:r>
            <a:r>
              <a:rPr lang="en-US" sz="2400" spc="-4" dirty="0" err="1" smtClean="0">
                <a:solidFill>
                  <a:srgbClr val="000000"/>
                </a:solidFill>
                <a:latin typeface="Arial"/>
                <a:cs typeface="Arial"/>
              </a:rPr>
              <a:t>resilent</a:t>
            </a:r>
            <a:r>
              <a:rPr lang="en-US" sz="2400" spc="-4" dirty="0" smtClean="0">
                <a:solidFill>
                  <a:srgbClr val="000000"/>
                </a:solidFill>
                <a:latin typeface="Arial"/>
                <a:cs typeface="Arial"/>
              </a:rPr>
              <a:t> it is, when it is going to fail, etc. </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We simply overdesign it, keep it in steady state and plan the operation off line.</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The complexity of these large man made systems is created by the interactions among the parts, but when we analyze them we use the divide and conquer strategy that exactly throws away the interactions among the parts!     </a:t>
            </a:r>
          </a:p>
          <a:p>
            <a:pPr marL="251417" indent="-240292">
              <a:buClr>
                <a:srgbClr val="9DDAF3"/>
              </a:buClr>
              <a:buSzPct val="85185"/>
              <a:buFont typeface="Wingdings 2"/>
              <a:buChar char=""/>
              <a:tabLst>
                <a:tab pos="251417" algn="l"/>
              </a:tabLst>
            </a:pPr>
            <a:endParaRPr sz="2400" dirty="0">
              <a:solidFill>
                <a:srgbClr val="000000"/>
              </a:solidFill>
              <a:latin typeface="Arial"/>
              <a:cs typeface="Arial"/>
            </a:endParaRPr>
          </a:p>
        </p:txBody>
      </p:sp>
    </p:spTree>
    <p:extLst>
      <p:ext uri="{BB962C8B-B14F-4D97-AF65-F5344CB8AC3E}">
        <p14:creationId xmlns:p14="http://schemas.microsoft.com/office/powerpoint/2010/main" val="367953915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5" name="object 16"/>
          <p:cNvSpPr txBox="1"/>
          <p:nvPr/>
        </p:nvSpPr>
        <p:spPr>
          <a:xfrm>
            <a:off x="1053406" y="1734080"/>
            <a:ext cx="7037188" cy="2954655"/>
          </a:xfrm>
          <a:prstGeom prst="rect">
            <a:avLst/>
          </a:prstGeom>
        </p:spPr>
        <p:txBody>
          <a:bodyPr vert="horz" wrap="square" lIns="0" tIns="0" rIns="0" bIns="0" rtlCol="0">
            <a:spAutoFit/>
          </a:bodyPr>
          <a:lstStyle/>
          <a:p>
            <a:pPr marL="251417" indent="-240292">
              <a:buClr>
                <a:srgbClr val="9DDAF3"/>
              </a:buClr>
              <a:buSzPct val="85185"/>
              <a:buFont typeface="Wingdings 2"/>
              <a:buChar char=""/>
              <a:tabLst>
                <a:tab pos="251417" algn="l"/>
              </a:tabLst>
            </a:pPr>
            <a:r>
              <a:rPr lang="en-US" sz="2400" spc="-4" dirty="0">
                <a:solidFill>
                  <a:srgbClr val="000000"/>
                </a:solidFill>
                <a:latin typeface="Arial"/>
                <a:cs typeface="Arial"/>
              </a:rPr>
              <a:t>One can think of the </a:t>
            </a:r>
            <a:r>
              <a:rPr lang="en-US" sz="2400" spc="-4" dirty="0" smtClean="0">
                <a:solidFill>
                  <a:srgbClr val="000000"/>
                </a:solidFill>
                <a:latin typeface="Arial"/>
                <a:cs typeface="Arial"/>
              </a:rPr>
              <a:t>electrical grid </a:t>
            </a:r>
            <a:r>
              <a:rPr lang="en-US" sz="2400" spc="-4" dirty="0">
                <a:solidFill>
                  <a:srgbClr val="000000"/>
                </a:solidFill>
                <a:latin typeface="Arial"/>
                <a:cs typeface="Arial"/>
              </a:rPr>
              <a:t>with its millions of sensors as some form of a very complex spatial temporal process </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a:solidFill>
                  <a:srgbClr val="000000"/>
                </a:solidFill>
                <a:latin typeface="Arial"/>
                <a:cs typeface="Arial"/>
              </a:rPr>
              <a:t>If all </a:t>
            </a:r>
            <a:r>
              <a:rPr lang="en-US" sz="2400" spc="-4" dirty="0" smtClean="0">
                <a:solidFill>
                  <a:srgbClr val="000000"/>
                </a:solidFill>
                <a:latin typeface="Arial"/>
                <a:cs typeface="Arial"/>
              </a:rPr>
              <a:t>this sensor information is </a:t>
            </a:r>
            <a:r>
              <a:rPr lang="en-US" sz="2400" spc="-4" dirty="0">
                <a:solidFill>
                  <a:srgbClr val="000000"/>
                </a:solidFill>
                <a:latin typeface="Arial"/>
                <a:cs typeface="Arial"/>
              </a:rPr>
              <a:t>brought to a central station, one for each pixel, the state of the system will be nothing but a video, where objects are created by local correlation </a:t>
            </a:r>
            <a:r>
              <a:rPr lang="en-US" sz="2400" spc="-4" dirty="0" smtClean="0">
                <a:solidFill>
                  <a:srgbClr val="000000"/>
                </a:solidFill>
                <a:latin typeface="Arial"/>
                <a:cs typeface="Arial"/>
              </a:rPr>
              <a:t>amongst </a:t>
            </a:r>
            <a:r>
              <a:rPr lang="en-US" sz="2400" spc="-4" dirty="0">
                <a:solidFill>
                  <a:srgbClr val="000000"/>
                </a:solidFill>
                <a:latin typeface="Arial"/>
                <a:cs typeface="Arial"/>
              </a:rPr>
              <a:t>the sensors. </a:t>
            </a:r>
          </a:p>
        </p:txBody>
      </p:sp>
      <p:sp>
        <p:nvSpPr>
          <p:cNvPr id="16" name="object 13"/>
          <p:cNvSpPr txBox="1">
            <a:spLocks/>
          </p:cNvSpPr>
          <p:nvPr/>
        </p:nvSpPr>
        <p:spPr>
          <a:xfrm>
            <a:off x="662452" y="193006"/>
            <a:ext cx="7819097" cy="1265024"/>
          </a:xfrm>
          <a:prstGeom prst="rect">
            <a:avLst/>
          </a:prstGeom>
        </p:spPr>
        <p:txBody>
          <a:bodyPr vert="horz" wrap="square" lIns="0" tIns="185990" rIns="0" bIns="0" rtlCol="0" anchor="ctr">
            <a:spAutoFit/>
          </a:bodyPr>
          <a:lstStyle>
            <a:lvl1pPr algn="ctr" defTabSz="456915" rtl="0" eaLnBrk="1" latinLnBrk="0" hangingPunct="1">
              <a:spcBef>
                <a:spcPct val="0"/>
              </a:spcBef>
              <a:buNone/>
              <a:defRPr sz="4400" kern="1200">
                <a:solidFill>
                  <a:schemeClr val="tx1"/>
                </a:solidFill>
                <a:latin typeface="+mj-lt"/>
                <a:ea typeface="+mj-ea"/>
                <a:cs typeface="+mj-cs"/>
              </a:defRPr>
            </a:lvl1pPr>
          </a:lstStyle>
          <a:p>
            <a:r>
              <a:rPr lang="en-US" sz="3500" smtClean="0">
                <a:latin typeface="Arial" charset="0"/>
                <a:ea typeface="MS PGothic" charset="0"/>
              </a:rPr>
              <a:t>Are Cognitive Architectures Useful for Power System Monitoring?</a:t>
            </a:r>
            <a:endParaRPr lang="en-US" sz="3500" spc="-18" dirty="0"/>
          </a:p>
        </p:txBody>
      </p:sp>
    </p:spTree>
    <p:extLst>
      <p:ext uri="{BB962C8B-B14F-4D97-AF65-F5344CB8AC3E}">
        <p14:creationId xmlns:p14="http://schemas.microsoft.com/office/powerpoint/2010/main" val="114672622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193006"/>
            <a:ext cx="7819097" cy="1265024"/>
          </a:xfrm>
          <a:prstGeom prst="rect">
            <a:avLst/>
          </a:prstGeom>
        </p:spPr>
        <p:txBody>
          <a:bodyPr vert="horz" wrap="square" lIns="0" tIns="185990" rIns="0" bIns="0" rtlCol="0">
            <a:spAutoFit/>
          </a:bodyPr>
          <a:lstStyle/>
          <a:p>
            <a:r>
              <a:rPr lang="en-US" sz="3500" dirty="0" smtClean="0">
                <a:latin typeface="Arial" charset="0"/>
                <a:ea typeface="MS PGothic" charset="0"/>
              </a:rPr>
              <a:t>Are Cognitive Architectures Useful for Power </a:t>
            </a:r>
            <a:r>
              <a:rPr lang="en-US" sz="3500" smtClean="0">
                <a:latin typeface="Arial" charset="0"/>
                <a:ea typeface="MS PGothic" charset="0"/>
              </a:rPr>
              <a:t>System Monitoring?</a:t>
            </a:r>
            <a:endParaRPr sz="3500" spc="-18" dirty="0"/>
          </a:p>
        </p:txBody>
      </p:sp>
      <p:sp>
        <p:nvSpPr>
          <p:cNvPr id="15" name="object 16"/>
          <p:cNvSpPr txBox="1"/>
          <p:nvPr/>
        </p:nvSpPr>
        <p:spPr>
          <a:xfrm>
            <a:off x="457201" y="1734080"/>
            <a:ext cx="8415866" cy="5170646"/>
          </a:xfrm>
          <a:prstGeom prst="rect">
            <a:avLst/>
          </a:prstGeom>
        </p:spPr>
        <p:txBody>
          <a:bodyPr vert="horz" wrap="square" lIns="0" tIns="0" rIns="0" bIns="0" rtlCol="0">
            <a:spAutoFit/>
          </a:bodyPr>
          <a:lstStyle/>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I submit that a cognitive system, as shown for video, can learn with minimal error a representation space where </a:t>
            </a:r>
            <a:r>
              <a:rPr lang="en-US" sz="2400" b="1" spc="-4" dirty="0" smtClean="0">
                <a:solidFill>
                  <a:srgbClr val="000000"/>
                </a:solidFill>
                <a:latin typeface="Arial"/>
                <a:cs typeface="Arial"/>
              </a:rPr>
              <a:t>power system events </a:t>
            </a:r>
            <a:r>
              <a:rPr lang="en-US" sz="2400" spc="-4" dirty="0" smtClean="0">
                <a:solidFill>
                  <a:srgbClr val="000000"/>
                </a:solidFill>
                <a:latin typeface="Arial"/>
                <a:cs typeface="Arial"/>
              </a:rPr>
              <a:t>exist (explain the world as V1)</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Then through inference it is possible to put together in a self organizing way higher and higher representations that will become stable, i.e. </a:t>
            </a:r>
            <a:r>
              <a:rPr lang="en-US" sz="2400" b="1" spc="-4" dirty="0" smtClean="0">
                <a:solidFill>
                  <a:srgbClr val="000000"/>
                </a:solidFill>
                <a:latin typeface="Arial"/>
                <a:cs typeface="Arial"/>
              </a:rPr>
              <a:t>power system objects </a:t>
            </a:r>
            <a:r>
              <a:rPr lang="en-US" sz="2400" spc="-4" dirty="0" smtClean="0">
                <a:solidFill>
                  <a:srgbClr val="000000"/>
                </a:solidFill>
                <a:latin typeface="Arial"/>
                <a:cs typeface="Arial"/>
              </a:rPr>
              <a:t>will be identified.</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Once the objects are identified, then the cognitive system </a:t>
            </a:r>
            <a:r>
              <a:rPr lang="en-US" sz="2400" b="1" spc="-4" dirty="0" smtClean="0">
                <a:solidFill>
                  <a:srgbClr val="000000"/>
                </a:solidFill>
                <a:latin typeface="Arial"/>
                <a:cs typeface="Arial"/>
              </a:rPr>
              <a:t>can store and organize objects automatically </a:t>
            </a:r>
            <a:r>
              <a:rPr lang="en-US" sz="2400" spc="-4" dirty="0" smtClean="0">
                <a:solidFill>
                  <a:srgbClr val="000000"/>
                </a:solidFill>
                <a:latin typeface="Arial"/>
                <a:cs typeface="Arial"/>
              </a:rPr>
              <a:t>(</a:t>
            </a:r>
            <a:r>
              <a:rPr lang="en-US" sz="2400" b="1" spc="-4" dirty="0" smtClean="0">
                <a:solidFill>
                  <a:srgbClr val="000000"/>
                </a:solidFill>
                <a:latin typeface="Arial"/>
                <a:cs typeface="Arial"/>
              </a:rPr>
              <a:t>content addressable memories)</a:t>
            </a:r>
            <a:r>
              <a:rPr lang="en-US" sz="2400" spc="-4" dirty="0" smtClean="0">
                <a:solidFill>
                  <a:srgbClr val="000000"/>
                </a:solidFill>
                <a:latin typeface="Arial"/>
                <a:cs typeface="Arial"/>
              </a:rPr>
              <a:t>. When they reoccur the system will be able to identify them and qualify them from experience if feedback (by the user) is provided.   </a:t>
            </a:r>
          </a:p>
          <a:p>
            <a:pPr marL="251417" indent="-240292">
              <a:buClr>
                <a:srgbClr val="9DDAF3"/>
              </a:buClr>
              <a:buSzPct val="85185"/>
              <a:buFont typeface="Wingdings 2"/>
              <a:buChar char=""/>
              <a:tabLst>
                <a:tab pos="251417" algn="l"/>
              </a:tabLst>
            </a:pPr>
            <a:endParaRPr sz="2400" dirty="0">
              <a:solidFill>
                <a:srgbClr val="000000"/>
              </a:solidFill>
              <a:latin typeface="Arial"/>
              <a:cs typeface="Arial"/>
            </a:endParaRPr>
          </a:p>
        </p:txBody>
      </p:sp>
    </p:spTree>
    <p:extLst>
      <p:ext uri="{BB962C8B-B14F-4D97-AF65-F5344CB8AC3E}">
        <p14:creationId xmlns:p14="http://schemas.microsoft.com/office/powerpoint/2010/main" val="13537576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0" name="object 10"/>
          <p:cNvSpPr/>
          <p:nvPr/>
        </p:nvSpPr>
        <p:spPr>
          <a:xfrm>
            <a:off x="4392280" y="1269339"/>
            <a:ext cx="360004" cy="381768"/>
          </a:xfrm>
          <a:custGeom>
            <a:avLst/>
            <a:gdLst/>
            <a:ahLst/>
            <a:cxnLst/>
            <a:rect l="l" t="t" r="r" b="b"/>
            <a:pathLst>
              <a:path w="421004" h="421005">
                <a:moveTo>
                  <a:pt x="420623" y="210311"/>
                </a:moveTo>
                <a:lnTo>
                  <a:pt x="414536" y="159878"/>
                </a:lnTo>
                <a:lnTo>
                  <a:pt x="397231" y="113806"/>
                </a:lnTo>
                <a:lnTo>
                  <a:pt x="370143" y="73577"/>
                </a:lnTo>
                <a:lnTo>
                  <a:pt x="334706" y="40672"/>
                </a:lnTo>
                <a:lnTo>
                  <a:pt x="292357" y="16573"/>
                </a:lnTo>
                <a:lnTo>
                  <a:pt x="244531" y="2761"/>
                </a:lnTo>
                <a:lnTo>
                  <a:pt x="210311" y="0"/>
                </a:lnTo>
                <a:lnTo>
                  <a:pt x="193107" y="699"/>
                </a:lnTo>
                <a:lnTo>
                  <a:pt x="143963" y="10753"/>
                </a:lnTo>
                <a:lnTo>
                  <a:pt x="99674" y="31587"/>
                </a:lnTo>
                <a:lnTo>
                  <a:pt x="61721" y="61722"/>
                </a:lnTo>
                <a:lnTo>
                  <a:pt x="31587" y="99674"/>
                </a:lnTo>
                <a:lnTo>
                  <a:pt x="10753" y="143963"/>
                </a:lnTo>
                <a:lnTo>
                  <a:pt x="699" y="193107"/>
                </a:lnTo>
                <a:lnTo>
                  <a:pt x="0" y="210312"/>
                </a:lnTo>
                <a:lnTo>
                  <a:pt x="699" y="227619"/>
                </a:lnTo>
                <a:lnTo>
                  <a:pt x="10753" y="276953"/>
                </a:lnTo>
                <a:lnTo>
                  <a:pt x="31587" y="321287"/>
                </a:lnTo>
                <a:lnTo>
                  <a:pt x="61722" y="359187"/>
                </a:lnTo>
                <a:lnTo>
                  <a:pt x="99674" y="389218"/>
                </a:lnTo>
                <a:lnTo>
                  <a:pt x="143963" y="409943"/>
                </a:lnTo>
                <a:lnTo>
                  <a:pt x="193107" y="419929"/>
                </a:lnTo>
                <a:lnTo>
                  <a:pt x="210311" y="420624"/>
                </a:lnTo>
                <a:lnTo>
                  <a:pt x="227619" y="419929"/>
                </a:lnTo>
                <a:lnTo>
                  <a:pt x="276953" y="409943"/>
                </a:lnTo>
                <a:lnTo>
                  <a:pt x="321287" y="389218"/>
                </a:lnTo>
                <a:lnTo>
                  <a:pt x="359187" y="359187"/>
                </a:lnTo>
                <a:lnTo>
                  <a:pt x="389218" y="321287"/>
                </a:lnTo>
                <a:lnTo>
                  <a:pt x="409943" y="276953"/>
                </a:lnTo>
                <a:lnTo>
                  <a:pt x="419929" y="227619"/>
                </a:lnTo>
                <a:lnTo>
                  <a:pt x="420623" y="210311"/>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662452" y="193006"/>
            <a:ext cx="7819097" cy="1265024"/>
          </a:xfrm>
          <a:prstGeom prst="rect">
            <a:avLst/>
          </a:prstGeom>
        </p:spPr>
        <p:txBody>
          <a:bodyPr vert="horz" wrap="square" lIns="0" tIns="185990" rIns="0" bIns="0" rtlCol="0">
            <a:spAutoFit/>
          </a:bodyPr>
          <a:lstStyle/>
          <a:p>
            <a:r>
              <a:rPr lang="en-US" sz="3500" dirty="0" smtClean="0">
                <a:latin typeface="Arial" charset="0"/>
                <a:ea typeface="MS PGothic" charset="0"/>
              </a:rPr>
              <a:t>Are Cognitive Architectures Useful for Power </a:t>
            </a:r>
            <a:r>
              <a:rPr lang="en-US" sz="3500" smtClean="0">
                <a:latin typeface="Arial" charset="0"/>
                <a:ea typeface="MS PGothic" charset="0"/>
              </a:rPr>
              <a:t>System Monitoring?</a:t>
            </a:r>
            <a:endParaRPr sz="3500" spc="-18" dirty="0"/>
          </a:p>
        </p:txBody>
      </p:sp>
      <p:sp>
        <p:nvSpPr>
          <p:cNvPr id="15" name="object 16"/>
          <p:cNvSpPr txBox="1"/>
          <p:nvPr/>
        </p:nvSpPr>
        <p:spPr>
          <a:xfrm>
            <a:off x="457201" y="1734080"/>
            <a:ext cx="8415866" cy="3693319"/>
          </a:xfrm>
          <a:prstGeom prst="rect">
            <a:avLst/>
          </a:prstGeom>
        </p:spPr>
        <p:txBody>
          <a:bodyPr vert="horz" wrap="square" lIns="0" tIns="0" rIns="0" bIns="0" rtlCol="0">
            <a:spAutoFit/>
          </a:bodyPr>
          <a:lstStyle/>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If directed, the cognitive system can also recall them and look for similar objects in the input streams, even if the objects are not always the same.</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So yes, a cognitive system with human in the loop will be an extraordinary tool for managing the power grid. </a:t>
            </a:r>
          </a:p>
          <a:p>
            <a:pPr marL="251417" indent="-240292">
              <a:buClr>
                <a:srgbClr val="9DDAF3"/>
              </a:buClr>
              <a:buSzPct val="85185"/>
              <a:buFont typeface="Wingdings 2"/>
              <a:buChar char=""/>
              <a:tabLst>
                <a:tab pos="251417" algn="l"/>
              </a:tabLst>
            </a:pPr>
            <a:endParaRPr lang="en-US" sz="2400" spc="-4" dirty="0">
              <a:solidFill>
                <a:srgbClr val="000000"/>
              </a:solidFill>
              <a:latin typeface="Arial"/>
              <a:cs typeface="Arial"/>
            </a:endParaRPr>
          </a:p>
          <a:p>
            <a:pPr marL="251417" indent="-240292">
              <a:buClr>
                <a:srgbClr val="9DDAF3"/>
              </a:buClr>
              <a:buSzPct val="85185"/>
              <a:buFont typeface="Wingdings 2"/>
              <a:buChar char=""/>
              <a:tabLst>
                <a:tab pos="251417" algn="l"/>
              </a:tabLst>
            </a:pPr>
            <a:r>
              <a:rPr lang="en-US" sz="2400" spc="-4" dirty="0" smtClean="0">
                <a:solidFill>
                  <a:srgbClr val="000000"/>
                </a:solidFill>
                <a:latin typeface="Arial"/>
                <a:cs typeface="Arial"/>
              </a:rPr>
              <a:t>In fact with one of my former students I am pursuing a very similar application for power generation plants!   </a:t>
            </a:r>
          </a:p>
          <a:p>
            <a:pPr marL="251417" indent="-240292">
              <a:buClr>
                <a:srgbClr val="9DDAF3"/>
              </a:buClr>
              <a:buSzPct val="85185"/>
              <a:buFont typeface="Wingdings 2"/>
              <a:buChar char=""/>
              <a:tabLst>
                <a:tab pos="251417" algn="l"/>
              </a:tabLst>
            </a:pPr>
            <a:endParaRPr sz="2400" dirty="0">
              <a:solidFill>
                <a:srgbClr val="000000"/>
              </a:solidFill>
              <a:latin typeface="Arial"/>
              <a:cs typeface="Arial"/>
            </a:endParaRPr>
          </a:p>
        </p:txBody>
      </p:sp>
    </p:spTree>
    <p:extLst>
      <p:ext uri="{BB962C8B-B14F-4D97-AF65-F5344CB8AC3E}">
        <p14:creationId xmlns:p14="http://schemas.microsoft.com/office/powerpoint/2010/main" val="17050707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0" y="93422"/>
            <a:ext cx="9144000" cy="1464203"/>
          </a:xfrm>
          <a:prstGeom prst="rect">
            <a:avLst/>
          </a:prstGeom>
        </p:spPr>
        <p:txBody>
          <a:bodyPr vert="horz" wrap="square" lIns="0" tIns="185956" rIns="0" bIns="0" rtlCol="0">
            <a:spAutoFit/>
          </a:bodyPr>
          <a:lstStyle/>
          <a:p>
            <a:r>
              <a:rPr lang="en-US" spc="-4" dirty="0">
                <a:latin typeface="Arial"/>
                <a:cs typeface="Arial"/>
              </a:rPr>
              <a:t>Mapping Function </a:t>
            </a:r>
            <a:br>
              <a:rPr lang="en-US" spc="-4" dirty="0">
                <a:latin typeface="Arial"/>
                <a:cs typeface="Arial"/>
              </a:rPr>
            </a:br>
            <a:r>
              <a:rPr sz="3600" spc="-4" dirty="0" err="1">
                <a:latin typeface="Arial"/>
                <a:cs typeface="Arial"/>
              </a:rPr>
              <a:t>Feedforwar</a:t>
            </a:r>
            <a:r>
              <a:rPr sz="3600" dirty="0" err="1">
                <a:latin typeface="Arial"/>
                <a:cs typeface="Arial"/>
              </a:rPr>
              <a:t>d</a:t>
            </a:r>
            <a:r>
              <a:rPr sz="3600" spc="18" dirty="0">
                <a:latin typeface="Arial"/>
                <a:cs typeface="Arial"/>
              </a:rPr>
              <a:t> </a:t>
            </a:r>
            <a:r>
              <a:rPr sz="3600" dirty="0">
                <a:latin typeface="Arial"/>
                <a:cs typeface="Arial"/>
              </a:rPr>
              <a:t>Topology</a:t>
            </a:r>
            <a:endParaRPr dirty="0">
              <a:latin typeface="Arial"/>
              <a:cs typeface="Arial"/>
            </a:endParaRPr>
          </a:p>
        </p:txBody>
      </p:sp>
      <p:sp>
        <p:nvSpPr>
          <p:cNvPr id="14" name="object 14"/>
          <p:cNvSpPr/>
          <p:nvPr/>
        </p:nvSpPr>
        <p:spPr>
          <a:xfrm>
            <a:off x="792776" y="1632446"/>
            <a:ext cx="7271761" cy="4145894"/>
          </a:xfrm>
          <a:custGeom>
            <a:avLst/>
            <a:gdLst/>
            <a:ahLst/>
            <a:cxnLst/>
            <a:rect l="l" t="t" r="r" b="b"/>
            <a:pathLst>
              <a:path w="8503920" h="4572000">
                <a:moveTo>
                  <a:pt x="0" y="0"/>
                </a:moveTo>
                <a:lnTo>
                  <a:pt x="0" y="4572000"/>
                </a:lnTo>
                <a:lnTo>
                  <a:pt x="8503919" y="4572000"/>
                </a:lnTo>
                <a:lnTo>
                  <a:pt x="8503919" y="0"/>
                </a:lnTo>
                <a:lnTo>
                  <a:pt x="0" y="0"/>
                </a:lnTo>
                <a:close/>
              </a:path>
            </a:pathLst>
          </a:custGeom>
          <a:solidFill>
            <a:srgbClr val="FFFFFF"/>
          </a:solidFill>
        </p:spPr>
        <p:txBody>
          <a:bodyPr wrap="square" lIns="0" tIns="0" rIns="0" bIns="0" rtlCol="0"/>
          <a:lstStyle/>
          <a:p>
            <a:endParaRPr dirty="0"/>
          </a:p>
        </p:txBody>
      </p:sp>
      <p:sp>
        <p:nvSpPr>
          <p:cNvPr id="15" name="object 15"/>
          <p:cNvSpPr txBox="1"/>
          <p:nvPr/>
        </p:nvSpPr>
        <p:spPr>
          <a:xfrm>
            <a:off x="169338" y="1563349"/>
            <a:ext cx="8802211" cy="2033884"/>
          </a:xfrm>
          <a:prstGeom prst="rect">
            <a:avLst/>
          </a:prstGeom>
        </p:spPr>
        <p:txBody>
          <a:bodyPr vert="horz" wrap="square" lIns="0" tIns="0" rIns="0" bIns="0" rtlCol="0">
            <a:spAutoFit/>
          </a:bodyPr>
          <a:lstStyle/>
          <a:p>
            <a:pPr marL="251372" indent="-240250">
              <a:buClr>
                <a:srgbClr val="126D92"/>
              </a:buClr>
              <a:buSzPct val="85185"/>
              <a:buFont typeface="Wingdings 2"/>
              <a:buChar char=""/>
              <a:tabLst>
                <a:tab pos="251372" algn="l"/>
              </a:tabLst>
            </a:pPr>
            <a:r>
              <a:rPr lang="en-US" sz="2400" spc="-4" dirty="0">
                <a:latin typeface="Arial"/>
                <a:cs typeface="Arial"/>
              </a:rPr>
              <a:t>We keep using linear </a:t>
            </a:r>
            <a:r>
              <a:rPr lang="en-US" sz="2400" spc="-4" dirty="0" err="1">
                <a:latin typeface="Arial"/>
                <a:cs typeface="Arial"/>
              </a:rPr>
              <a:t>feedforward</a:t>
            </a:r>
            <a:r>
              <a:rPr lang="en-US" sz="2400" spc="-4" dirty="0">
                <a:latin typeface="Arial"/>
                <a:cs typeface="Arial"/>
              </a:rPr>
              <a:t> </a:t>
            </a:r>
            <a:r>
              <a:rPr lang="en-US" sz="2400" spc="-13" dirty="0" smtClean="0">
                <a:latin typeface="Arial"/>
                <a:cs typeface="Arial"/>
              </a:rPr>
              <a:t>models, the</a:t>
            </a:r>
            <a:r>
              <a:rPr lang="en-US" sz="2400" spc="-4" dirty="0" smtClean="0">
                <a:latin typeface="Arial"/>
                <a:cs typeface="Arial"/>
              </a:rPr>
              <a:t> </a:t>
            </a:r>
            <a:r>
              <a:rPr lang="en-US" sz="2400" spc="-4" dirty="0">
                <a:latin typeface="Arial"/>
                <a:cs typeface="Arial"/>
              </a:rPr>
              <a:t>finite impulse response (FIR) filter</a:t>
            </a:r>
            <a:endParaRPr sz="2400" dirty="0">
              <a:latin typeface="Arial"/>
              <a:cs typeface="Arial"/>
            </a:endParaRPr>
          </a:p>
          <a:p>
            <a:pPr marL="251372" indent="-240250">
              <a:spcBef>
                <a:spcPts val="565"/>
              </a:spcBef>
              <a:buClr>
                <a:srgbClr val="126D92"/>
              </a:buClr>
              <a:buSzPct val="85185"/>
              <a:buFont typeface="Wingdings 2"/>
              <a:buChar char=""/>
              <a:tabLst>
                <a:tab pos="251372" algn="l"/>
              </a:tabLst>
            </a:pPr>
            <a:r>
              <a:rPr sz="2400" spc="-18" dirty="0">
                <a:latin typeface="Arial"/>
                <a:cs typeface="Arial"/>
              </a:rPr>
              <a:t>FIR</a:t>
            </a:r>
            <a:r>
              <a:rPr sz="2400" spc="-9" dirty="0">
                <a:latin typeface="Arial"/>
                <a:cs typeface="Arial"/>
              </a:rPr>
              <a:t> </a:t>
            </a:r>
            <a:r>
              <a:rPr sz="2400" spc="-4" dirty="0">
                <a:latin typeface="Arial"/>
                <a:cs typeface="Arial"/>
              </a:rPr>
              <a:t>filter</a:t>
            </a:r>
            <a:r>
              <a:rPr sz="2400" dirty="0">
                <a:latin typeface="Arial"/>
                <a:cs typeface="Arial"/>
              </a:rPr>
              <a:t>,</a:t>
            </a:r>
            <a:r>
              <a:rPr sz="2400" spc="-9" dirty="0">
                <a:latin typeface="Arial"/>
                <a:cs typeface="Arial"/>
              </a:rPr>
              <a:t> </a:t>
            </a:r>
            <a:r>
              <a:rPr sz="2400" spc="-18" dirty="0">
                <a:latin typeface="Arial"/>
                <a:cs typeface="Arial"/>
              </a:rPr>
              <a:t>combinatoria</a:t>
            </a:r>
            <a:r>
              <a:rPr sz="2400" spc="-9" dirty="0">
                <a:latin typeface="Arial"/>
                <a:cs typeface="Arial"/>
              </a:rPr>
              <a:t>l</a:t>
            </a:r>
            <a:r>
              <a:rPr sz="2400" spc="-4" dirty="0">
                <a:latin typeface="Arial"/>
                <a:cs typeface="Arial"/>
              </a:rPr>
              <a:t> </a:t>
            </a:r>
            <a:r>
              <a:rPr lang="en-US" sz="2400" spc="-18" dirty="0">
                <a:latin typeface="Arial"/>
                <a:cs typeface="Arial"/>
              </a:rPr>
              <a:t>model, </a:t>
            </a:r>
            <a:r>
              <a:rPr lang="en-US" sz="2400" spc="-4" dirty="0">
                <a:latin typeface="Arial"/>
                <a:cs typeface="Arial"/>
              </a:rPr>
              <a:t>n</a:t>
            </a:r>
            <a:r>
              <a:rPr sz="2400" dirty="0">
                <a:latin typeface="Arial"/>
                <a:cs typeface="Arial"/>
              </a:rPr>
              <a:t>o</a:t>
            </a:r>
            <a:r>
              <a:rPr sz="2400" spc="-4" dirty="0">
                <a:latin typeface="Arial"/>
                <a:cs typeface="Arial"/>
              </a:rPr>
              <a:t> </a:t>
            </a:r>
            <a:r>
              <a:rPr sz="2400" spc="-18" dirty="0">
                <a:latin typeface="Arial"/>
                <a:cs typeface="Arial"/>
              </a:rPr>
              <a:t>context/memory</a:t>
            </a:r>
            <a:r>
              <a:rPr sz="2400" spc="-9" dirty="0">
                <a:latin typeface="Arial"/>
                <a:cs typeface="Arial"/>
              </a:rPr>
              <a:t>:</a:t>
            </a:r>
            <a:r>
              <a:rPr sz="2400" dirty="0">
                <a:latin typeface="Arial"/>
                <a:cs typeface="Arial"/>
              </a:rPr>
              <a:t> </a:t>
            </a:r>
            <a:r>
              <a:rPr sz="2400" spc="-4" dirty="0">
                <a:latin typeface="Arial"/>
                <a:cs typeface="Arial"/>
              </a:rPr>
              <a:t>stati</a:t>
            </a:r>
            <a:r>
              <a:rPr sz="2400" dirty="0">
                <a:latin typeface="Arial"/>
                <a:cs typeface="Arial"/>
              </a:rPr>
              <a:t>c</a:t>
            </a:r>
            <a:r>
              <a:rPr sz="2400" spc="-4" dirty="0">
                <a:latin typeface="Arial"/>
                <a:cs typeface="Arial"/>
              </a:rPr>
              <a:t> </a:t>
            </a:r>
            <a:r>
              <a:rPr sz="2400" spc="-13" dirty="0">
                <a:latin typeface="Arial"/>
                <a:cs typeface="Arial"/>
              </a:rPr>
              <a:t>mapping.</a:t>
            </a:r>
            <a:endParaRPr sz="2400" dirty="0">
              <a:latin typeface="Arial"/>
              <a:cs typeface="Arial"/>
            </a:endParaRPr>
          </a:p>
          <a:p>
            <a:pPr marL="251372" indent="-240250">
              <a:spcBef>
                <a:spcPts val="565"/>
              </a:spcBef>
              <a:buClr>
                <a:srgbClr val="126D92"/>
              </a:buClr>
              <a:buSzPct val="85185"/>
              <a:buFont typeface="Wingdings 2"/>
              <a:buChar char=""/>
              <a:tabLst>
                <a:tab pos="251372" algn="l"/>
              </a:tabLst>
            </a:pPr>
            <a:r>
              <a:rPr lang="en-US" sz="2400" dirty="0">
                <a:latin typeface="Arial"/>
                <a:cs typeface="Arial"/>
              </a:rPr>
              <a:t>But optimization is linear in the weights</a:t>
            </a:r>
            <a:endParaRPr sz="2400" dirty="0">
              <a:latin typeface="Arial"/>
              <a:cs typeface="Arial"/>
            </a:endParaRPr>
          </a:p>
        </p:txBody>
      </p:sp>
      <p:sp>
        <p:nvSpPr>
          <p:cNvPr id="18" name="object 18"/>
          <p:cNvSpPr/>
          <p:nvPr/>
        </p:nvSpPr>
        <p:spPr>
          <a:xfrm>
            <a:off x="4699831" y="4635455"/>
            <a:ext cx="15204" cy="12668"/>
          </a:xfrm>
          <a:custGeom>
            <a:avLst/>
            <a:gdLst/>
            <a:ahLst/>
            <a:cxnLst/>
            <a:rect l="l" t="t" r="r" b="b"/>
            <a:pathLst>
              <a:path w="17779" h="13970">
                <a:moveTo>
                  <a:pt x="17526" y="11430"/>
                </a:moveTo>
                <a:lnTo>
                  <a:pt x="16002" y="3810"/>
                </a:lnTo>
                <a:lnTo>
                  <a:pt x="16002" y="762"/>
                </a:lnTo>
                <a:lnTo>
                  <a:pt x="13716" y="762"/>
                </a:lnTo>
                <a:lnTo>
                  <a:pt x="13716" y="0"/>
                </a:lnTo>
                <a:lnTo>
                  <a:pt x="5334" y="762"/>
                </a:lnTo>
                <a:lnTo>
                  <a:pt x="3048" y="762"/>
                </a:lnTo>
                <a:lnTo>
                  <a:pt x="3048" y="3810"/>
                </a:lnTo>
                <a:lnTo>
                  <a:pt x="1524" y="3810"/>
                </a:lnTo>
                <a:lnTo>
                  <a:pt x="1524" y="6096"/>
                </a:lnTo>
                <a:lnTo>
                  <a:pt x="0" y="7620"/>
                </a:lnTo>
                <a:lnTo>
                  <a:pt x="1524" y="11430"/>
                </a:lnTo>
                <a:lnTo>
                  <a:pt x="3048" y="12192"/>
                </a:lnTo>
                <a:lnTo>
                  <a:pt x="5334" y="13716"/>
                </a:lnTo>
                <a:lnTo>
                  <a:pt x="13716" y="13716"/>
                </a:lnTo>
                <a:lnTo>
                  <a:pt x="16002" y="12192"/>
                </a:lnTo>
                <a:lnTo>
                  <a:pt x="17526" y="11430"/>
                </a:lnTo>
                <a:close/>
              </a:path>
            </a:pathLst>
          </a:custGeom>
          <a:solidFill>
            <a:srgbClr val="000000"/>
          </a:solidFill>
        </p:spPr>
        <p:txBody>
          <a:bodyPr wrap="square" lIns="0" tIns="0" rIns="0" bIns="0" rtlCol="0"/>
          <a:lstStyle/>
          <a:p>
            <a:endParaRPr/>
          </a:p>
        </p:txBody>
      </p:sp>
      <p:sp>
        <p:nvSpPr>
          <p:cNvPr id="19" name="object 19"/>
          <p:cNvSpPr/>
          <p:nvPr/>
        </p:nvSpPr>
        <p:spPr>
          <a:xfrm>
            <a:off x="4759126" y="4635455"/>
            <a:ext cx="15204" cy="12668"/>
          </a:xfrm>
          <a:custGeom>
            <a:avLst/>
            <a:gdLst/>
            <a:ahLst/>
            <a:cxnLst/>
            <a:rect l="l" t="t" r="r" b="b"/>
            <a:pathLst>
              <a:path w="17779" h="13970">
                <a:moveTo>
                  <a:pt x="17526" y="11430"/>
                </a:moveTo>
                <a:lnTo>
                  <a:pt x="16002" y="3810"/>
                </a:lnTo>
                <a:lnTo>
                  <a:pt x="16002" y="762"/>
                </a:lnTo>
                <a:lnTo>
                  <a:pt x="13716" y="762"/>
                </a:lnTo>
                <a:lnTo>
                  <a:pt x="13716" y="0"/>
                </a:lnTo>
                <a:lnTo>
                  <a:pt x="5334" y="762"/>
                </a:lnTo>
                <a:lnTo>
                  <a:pt x="3048" y="762"/>
                </a:lnTo>
                <a:lnTo>
                  <a:pt x="3048" y="3810"/>
                </a:lnTo>
                <a:lnTo>
                  <a:pt x="1524" y="3810"/>
                </a:lnTo>
                <a:lnTo>
                  <a:pt x="1524" y="6096"/>
                </a:lnTo>
                <a:lnTo>
                  <a:pt x="0" y="7620"/>
                </a:lnTo>
                <a:lnTo>
                  <a:pt x="1524" y="11430"/>
                </a:lnTo>
                <a:lnTo>
                  <a:pt x="3048" y="12192"/>
                </a:lnTo>
                <a:lnTo>
                  <a:pt x="5334" y="13716"/>
                </a:lnTo>
                <a:lnTo>
                  <a:pt x="13716" y="13716"/>
                </a:lnTo>
                <a:lnTo>
                  <a:pt x="16002" y="12192"/>
                </a:lnTo>
                <a:lnTo>
                  <a:pt x="17526" y="11430"/>
                </a:lnTo>
                <a:close/>
              </a:path>
            </a:pathLst>
          </a:custGeom>
          <a:solidFill>
            <a:srgbClr val="000000"/>
          </a:solidFill>
        </p:spPr>
        <p:txBody>
          <a:bodyPr wrap="square" lIns="0" tIns="0" rIns="0" bIns="0" rtlCol="0"/>
          <a:lstStyle/>
          <a:p>
            <a:endParaRPr/>
          </a:p>
        </p:txBody>
      </p:sp>
      <p:sp>
        <p:nvSpPr>
          <p:cNvPr id="20" name="object 20"/>
          <p:cNvSpPr/>
          <p:nvPr/>
        </p:nvSpPr>
        <p:spPr>
          <a:xfrm>
            <a:off x="4818420" y="4635455"/>
            <a:ext cx="15204" cy="12668"/>
          </a:xfrm>
          <a:custGeom>
            <a:avLst/>
            <a:gdLst/>
            <a:ahLst/>
            <a:cxnLst/>
            <a:rect l="l" t="t" r="r" b="b"/>
            <a:pathLst>
              <a:path w="17779" h="13970">
                <a:moveTo>
                  <a:pt x="17526" y="11430"/>
                </a:moveTo>
                <a:lnTo>
                  <a:pt x="16002" y="3810"/>
                </a:lnTo>
                <a:lnTo>
                  <a:pt x="16002" y="762"/>
                </a:lnTo>
                <a:lnTo>
                  <a:pt x="13716" y="762"/>
                </a:lnTo>
                <a:lnTo>
                  <a:pt x="13716" y="0"/>
                </a:lnTo>
                <a:lnTo>
                  <a:pt x="5334" y="762"/>
                </a:lnTo>
                <a:lnTo>
                  <a:pt x="3048" y="762"/>
                </a:lnTo>
                <a:lnTo>
                  <a:pt x="3048" y="3810"/>
                </a:lnTo>
                <a:lnTo>
                  <a:pt x="1524" y="3810"/>
                </a:lnTo>
                <a:lnTo>
                  <a:pt x="1524" y="6096"/>
                </a:lnTo>
                <a:lnTo>
                  <a:pt x="0" y="7620"/>
                </a:lnTo>
                <a:lnTo>
                  <a:pt x="1524" y="11430"/>
                </a:lnTo>
                <a:lnTo>
                  <a:pt x="3048" y="12192"/>
                </a:lnTo>
                <a:lnTo>
                  <a:pt x="5334" y="13716"/>
                </a:lnTo>
                <a:lnTo>
                  <a:pt x="13716" y="13716"/>
                </a:lnTo>
                <a:lnTo>
                  <a:pt x="16002" y="12192"/>
                </a:lnTo>
                <a:lnTo>
                  <a:pt x="17526" y="11430"/>
                </a:lnTo>
                <a:close/>
              </a:path>
            </a:pathLst>
          </a:custGeom>
          <a:solidFill>
            <a:srgbClr val="000000"/>
          </a:solidFill>
        </p:spPr>
        <p:txBody>
          <a:bodyPr wrap="square" lIns="0" tIns="0" rIns="0" bIns="0" rtlCol="0"/>
          <a:lstStyle/>
          <a:p>
            <a:endParaRPr/>
          </a:p>
        </p:txBody>
      </p:sp>
      <p:sp>
        <p:nvSpPr>
          <p:cNvPr id="21" name="object 21"/>
          <p:cNvSpPr/>
          <p:nvPr/>
        </p:nvSpPr>
        <p:spPr>
          <a:xfrm>
            <a:off x="4699831" y="4635455"/>
            <a:ext cx="15204" cy="12668"/>
          </a:xfrm>
          <a:custGeom>
            <a:avLst/>
            <a:gdLst/>
            <a:ahLst/>
            <a:cxnLst/>
            <a:rect l="l" t="t" r="r" b="b"/>
            <a:pathLst>
              <a:path w="17779" h="13970">
                <a:moveTo>
                  <a:pt x="17526" y="11430"/>
                </a:moveTo>
                <a:lnTo>
                  <a:pt x="16002" y="3810"/>
                </a:lnTo>
                <a:lnTo>
                  <a:pt x="16002" y="762"/>
                </a:lnTo>
                <a:lnTo>
                  <a:pt x="13716" y="762"/>
                </a:lnTo>
                <a:lnTo>
                  <a:pt x="13716" y="0"/>
                </a:lnTo>
                <a:lnTo>
                  <a:pt x="5334" y="762"/>
                </a:lnTo>
                <a:lnTo>
                  <a:pt x="3048" y="762"/>
                </a:lnTo>
                <a:lnTo>
                  <a:pt x="3048" y="3810"/>
                </a:lnTo>
                <a:lnTo>
                  <a:pt x="1524" y="3810"/>
                </a:lnTo>
                <a:lnTo>
                  <a:pt x="1524" y="6096"/>
                </a:lnTo>
                <a:lnTo>
                  <a:pt x="0" y="7620"/>
                </a:lnTo>
                <a:lnTo>
                  <a:pt x="1524" y="11430"/>
                </a:lnTo>
                <a:lnTo>
                  <a:pt x="3048" y="12192"/>
                </a:lnTo>
                <a:lnTo>
                  <a:pt x="5334" y="13716"/>
                </a:lnTo>
                <a:lnTo>
                  <a:pt x="13716" y="13716"/>
                </a:lnTo>
                <a:lnTo>
                  <a:pt x="16002" y="12192"/>
                </a:lnTo>
                <a:lnTo>
                  <a:pt x="17526" y="11430"/>
                </a:lnTo>
                <a:close/>
              </a:path>
            </a:pathLst>
          </a:custGeom>
          <a:solidFill>
            <a:srgbClr val="000000"/>
          </a:solidFill>
        </p:spPr>
        <p:txBody>
          <a:bodyPr wrap="square" lIns="0" tIns="0" rIns="0" bIns="0" rtlCol="0"/>
          <a:lstStyle/>
          <a:p>
            <a:endParaRPr/>
          </a:p>
        </p:txBody>
      </p:sp>
      <p:sp>
        <p:nvSpPr>
          <p:cNvPr id="22" name="object 22"/>
          <p:cNvSpPr/>
          <p:nvPr/>
        </p:nvSpPr>
        <p:spPr>
          <a:xfrm>
            <a:off x="4759126" y="4635455"/>
            <a:ext cx="15204" cy="12668"/>
          </a:xfrm>
          <a:custGeom>
            <a:avLst/>
            <a:gdLst/>
            <a:ahLst/>
            <a:cxnLst/>
            <a:rect l="l" t="t" r="r" b="b"/>
            <a:pathLst>
              <a:path w="17779" h="13970">
                <a:moveTo>
                  <a:pt x="17526" y="11430"/>
                </a:moveTo>
                <a:lnTo>
                  <a:pt x="16002" y="3810"/>
                </a:lnTo>
                <a:lnTo>
                  <a:pt x="16002" y="762"/>
                </a:lnTo>
                <a:lnTo>
                  <a:pt x="13716" y="762"/>
                </a:lnTo>
                <a:lnTo>
                  <a:pt x="13716" y="0"/>
                </a:lnTo>
                <a:lnTo>
                  <a:pt x="5334" y="762"/>
                </a:lnTo>
                <a:lnTo>
                  <a:pt x="3048" y="762"/>
                </a:lnTo>
                <a:lnTo>
                  <a:pt x="3048" y="3810"/>
                </a:lnTo>
                <a:lnTo>
                  <a:pt x="1524" y="3810"/>
                </a:lnTo>
                <a:lnTo>
                  <a:pt x="1524" y="6096"/>
                </a:lnTo>
                <a:lnTo>
                  <a:pt x="0" y="7620"/>
                </a:lnTo>
                <a:lnTo>
                  <a:pt x="1524" y="11430"/>
                </a:lnTo>
                <a:lnTo>
                  <a:pt x="3048" y="12192"/>
                </a:lnTo>
                <a:lnTo>
                  <a:pt x="5334" y="13716"/>
                </a:lnTo>
                <a:lnTo>
                  <a:pt x="13716" y="13716"/>
                </a:lnTo>
                <a:lnTo>
                  <a:pt x="16002" y="12192"/>
                </a:lnTo>
                <a:lnTo>
                  <a:pt x="17526" y="11430"/>
                </a:lnTo>
                <a:close/>
              </a:path>
            </a:pathLst>
          </a:custGeom>
          <a:solidFill>
            <a:srgbClr val="000000"/>
          </a:solidFill>
        </p:spPr>
        <p:txBody>
          <a:bodyPr wrap="square" lIns="0" tIns="0" rIns="0" bIns="0" rtlCol="0"/>
          <a:lstStyle/>
          <a:p>
            <a:endParaRPr/>
          </a:p>
        </p:txBody>
      </p:sp>
      <p:sp>
        <p:nvSpPr>
          <p:cNvPr id="23" name="object 23"/>
          <p:cNvSpPr/>
          <p:nvPr/>
        </p:nvSpPr>
        <p:spPr>
          <a:xfrm>
            <a:off x="4818420" y="4635455"/>
            <a:ext cx="15204" cy="12668"/>
          </a:xfrm>
          <a:custGeom>
            <a:avLst/>
            <a:gdLst/>
            <a:ahLst/>
            <a:cxnLst/>
            <a:rect l="l" t="t" r="r" b="b"/>
            <a:pathLst>
              <a:path w="17779" h="13970">
                <a:moveTo>
                  <a:pt x="17526" y="11430"/>
                </a:moveTo>
                <a:lnTo>
                  <a:pt x="16002" y="3810"/>
                </a:lnTo>
                <a:lnTo>
                  <a:pt x="16002" y="762"/>
                </a:lnTo>
                <a:lnTo>
                  <a:pt x="13716" y="762"/>
                </a:lnTo>
                <a:lnTo>
                  <a:pt x="13716" y="0"/>
                </a:lnTo>
                <a:lnTo>
                  <a:pt x="5334" y="762"/>
                </a:lnTo>
                <a:lnTo>
                  <a:pt x="3048" y="762"/>
                </a:lnTo>
                <a:lnTo>
                  <a:pt x="3048" y="3810"/>
                </a:lnTo>
                <a:lnTo>
                  <a:pt x="1524" y="3810"/>
                </a:lnTo>
                <a:lnTo>
                  <a:pt x="1524" y="6096"/>
                </a:lnTo>
                <a:lnTo>
                  <a:pt x="0" y="7620"/>
                </a:lnTo>
                <a:lnTo>
                  <a:pt x="1524" y="11430"/>
                </a:lnTo>
                <a:lnTo>
                  <a:pt x="3048" y="12192"/>
                </a:lnTo>
                <a:lnTo>
                  <a:pt x="5334" y="13716"/>
                </a:lnTo>
                <a:lnTo>
                  <a:pt x="13716" y="13716"/>
                </a:lnTo>
                <a:lnTo>
                  <a:pt x="16002" y="12192"/>
                </a:lnTo>
                <a:lnTo>
                  <a:pt x="17526" y="11430"/>
                </a:lnTo>
                <a:close/>
              </a:path>
            </a:pathLst>
          </a:custGeom>
          <a:solidFill>
            <a:srgbClr val="000000"/>
          </a:solidFill>
        </p:spPr>
        <p:txBody>
          <a:bodyPr wrap="square" lIns="0" tIns="0" rIns="0" bIns="0" rtlCol="0"/>
          <a:lstStyle/>
          <a:p>
            <a:endParaRPr/>
          </a:p>
        </p:txBody>
      </p:sp>
      <p:sp>
        <p:nvSpPr>
          <p:cNvPr id="24" name="object 24"/>
          <p:cNvSpPr/>
          <p:nvPr/>
        </p:nvSpPr>
        <p:spPr>
          <a:xfrm>
            <a:off x="4715478" y="5421793"/>
            <a:ext cx="14661" cy="12668"/>
          </a:xfrm>
          <a:custGeom>
            <a:avLst/>
            <a:gdLst/>
            <a:ahLst/>
            <a:cxnLst/>
            <a:rect l="l" t="t" r="r" b="b"/>
            <a:pathLst>
              <a:path w="17145" h="13970">
                <a:moveTo>
                  <a:pt x="16764" y="11430"/>
                </a:moveTo>
                <a:lnTo>
                  <a:pt x="15240" y="3810"/>
                </a:lnTo>
                <a:lnTo>
                  <a:pt x="15240" y="1524"/>
                </a:lnTo>
                <a:lnTo>
                  <a:pt x="12954" y="1524"/>
                </a:lnTo>
                <a:lnTo>
                  <a:pt x="12954" y="0"/>
                </a:lnTo>
                <a:lnTo>
                  <a:pt x="5334" y="1524"/>
                </a:lnTo>
                <a:lnTo>
                  <a:pt x="2286" y="1524"/>
                </a:lnTo>
                <a:lnTo>
                  <a:pt x="2286" y="3810"/>
                </a:lnTo>
                <a:lnTo>
                  <a:pt x="762" y="3810"/>
                </a:lnTo>
                <a:lnTo>
                  <a:pt x="762" y="6096"/>
                </a:lnTo>
                <a:lnTo>
                  <a:pt x="0" y="7620"/>
                </a:lnTo>
                <a:lnTo>
                  <a:pt x="762" y="11430"/>
                </a:lnTo>
                <a:lnTo>
                  <a:pt x="2286" y="12954"/>
                </a:lnTo>
                <a:lnTo>
                  <a:pt x="5334" y="13716"/>
                </a:lnTo>
                <a:lnTo>
                  <a:pt x="12954" y="13716"/>
                </a:lnTo>
                <a:lnTo>
                  <a:pt x="15240" y="12954"/>
                </a:lnTo>
                <a:lnTo>
                  <a:pt x="16764" y="11430"/>
                </a:lnTo>
                <a:close/>
              </a:path>
            </a:pathLst>
          </a:custGeom>
          <a:solidFill>
            <a:srgbClr val="000000"/>
          </a:solidFill>
        </p:spPr>
        <p:txBody>
          <a:bodyPr wrap="square" lIns="0" tIns="0" rIns="0" bIns="0" rtlCol="0"/>
          <a:lstStyle/>
          <a:p>
            <a:endParaRPr/>
          </a:p>
        </p:txBody>
      </p:sp>
      <p:sp>
        <p:nvSpPr>
          <p:cNvPr id="25" name="object 25"/>
          <p:cNvSpPr/>
          <p:nvPr/>
        </p:nvSpPr>
        <p:spPr>
          <a:xfrm>
            <a:off x="4774773" y="5421793"/>
            <a:ext cx="14661" cy="12668"/>
          </a:xfrm>
          <a:custGeom>
            <a:avLst/>
            <a:gdLst/>
            <a:ahLst/>
            <a:cxnLst/>
            <a:rect l="l" t="t" r="r" b="b"/>
            <a:pathLst>
              <a:path w="17145" h="13970">
                <a:moveTo>
                  <a:pt x="16764" y="11430"/>
                </a:moveTo>
                <a:lnTo>
                  <a:pt x="15240" y="3810"/>
                </a:lnTo>
                <a:lnTo>
                  <a:pt x="15240" y="1524"/>
                </a:lnTo>
                <a:lnTo>
                  <a:pt x="12954" y="1524"/>
                </a:lnTo>
                <a:lnTo>
                  <a:pt x="12954" y="0"/>
                </a:lnTo>
                <a:lnTo>
                  <a:pt x="5334" y="1524"/>
                </a:lnTo>
                <a:lnTo>
                  <a:pt x="2286" y="1524"/>
                </a:lnTo>
                <a:lnTo>
                  <a:pt x="2286" y="3810"/>
                </a:lnTo>
                <a:lnTo>
                  <a:pt x="762" y="3810"/>
                </a:lnTo>
                <a:lnTo>
                  <a:pt x="762" y="6096"/>
                </a:lnTo>
                <a:lnTo>
                  <a:pt x="0" y="7620"/>
                </a:lnTo>
                <a:lnTo>
                  <a:pt x="762" y="11430"/>
                </a:lnTo>
                <a:lnTo>
                  <a:pt x="2286" y="12954"/>
                </a:lnTo>
                <a:lnTo>
                  <a:pt x="5334" y="13716"/>
                </a:lnTo>
                <a:lnTo>
                  <a:pt x="12954" y="13716"/>
                </a:lnTo>
                <a:lnTo>
                  <a:pt x="15240" y="12954"/>
                </a:lnTo>
                <a:lnTo>
                  <a:pt x="16764" y="11430"/>
                </a:lnTo>
                <a:close/>
              </a:path>
            </a:pathLst>
          </a:custGeom>
          <a:solidFill>
            <a:srgbClr val="000000"/>
          </a:solidFill>
        </p:spPr>
        <p:txBody>
          <a:bodyPr wrap="square" lIns="0" tIns="0" rIns="0" bIns="0" rtlCol="0"/>
          <a:lstStyle/>
          <a:p>
            <a:endParaRPr/>
          </a:p>
        </p:txBody>
      </p:sp>
      <p:sp>
        <p:nvSpPr>
          <p:cNvPr id="26" name="object 26"/>
          <p:cNvSpPr/>
          <p:nvPr/>
        </p:nvSpPr>
        <p:spPr>
          <a:xfrm>
            <a:off x="4834068" y="5421793"/>
            <a:ext cx="14661" cy="12668"/>
          </a:xfrm>
          <a:custGeom>
            <a:avLst/>
            <a:gdLst/>
            <a:ahLst/>
            <a:cxnLst/>
            <a:rect l="l" t="t" r="r" b="b"/>
            <a:pathLst>
              <a:path w="17145" h="13970">
                <a:moveTo>
                  <a:pt x="16764" y="11430"/>
                </a:moveTo>
                <a:lnTo>
                  <a:pt x="15240" y="3810"/>
                </a:lnTo>
                <a:lnTo>
                  <a:pt x="15240" y="1524"/>
                </a:lnTo>
                <a:lnTo>
                  <a:pt x="12954" y="1524"/>
                </a:lnTo>
                <a:lnTo>
                  <a:pt x="12954" y="0"/>
                </a:lnTo>
                <a:lnTo>
                  <a:pt x="5334" y="1524"/>
                </a:lnTo>
                <a:lnTo>
                  <a:pt x="2286" y="1524"/>
                </a:lnTo>
                <a:lnTo>
                  <a:pt x="2286" y="3810"/>
                </a:lnTo>
                <a:lnTo>
                  <a:pt x="762" y="3810"/>
                </a:lnTo>
                <a:lnTo>
                  <a:pt x="762" y="6096"/>
                </a:lnTo>
                <a:lnTo>
                  <a:pt x="0" y="7620"/>
                </a:lnTo>
                <a:lnTo>
                  <a:pt x="762" y="11430"/>
                </a:lnTo>
                <a:lnTo>
                  <a:pt x="2286" y="12954"/>
                </a:lnTo>
                <a:lnTo>
                  <a:pt x="5334" y="13716"/>
                </a:lnTo>
                <a:lnTo>
                  <a:pt x="12954" y="13716"/>
                </a:lnTo>
                <a:lnTo>
                  <a:pt x="15240" y="12954"/>
                </a:lnTo>
                <a:lnTo>
                  <a:pt x="16764" y="11430"/>
                </a:lnTo>
                <a:close/>
              </a:path>
            </a:pathLst>
          </a:custGeom>
          <a:solidFill>
            <a:srgbClr val="000000"/>
          </a:solidFill>
        </p:spPr>
        <p:txBody>
          <a:bodyPr wrap="square" lIns="0" tIns="0" rIns="0" bIns="0" rtlCol="0"/>
          <a:lstStyle/>
          <a:p>
            <a:endParaRPr/>
          </a:p>
        </p:txBody>
      </p:sp>
      <p:sp>
        <p:nvSpPr>
          <p:cNvPr id="27" name="object 27"/>
          <p:cNvSpPr/>
          <p:nvPr/>
        </p:nvSpPr>
        <p:spPr>
          <a:xfrm>
            <a:off x="4715478" y="5421793"/>
            <a:ext cx="14661" cy="12668"/>
          </a:xfrm>
          <a:custGeom>
            <a:avLst/>
            <a:gdLst/>
            <a:ahLst/>
            <a:cxnLst/>
            <a:rect l="l" t="t" r="r" b="b"/>
            <a:pathLst>
              <a:path w="17145" h="13970">
                <a:moveTo>
                  <a:pt x="16764" y="11430"/>
                </a:moveTo>
                <a:lnTo>
                  <a:pt x="15240" y="3810"/>
                </a:lnTo>
                <a:lnTo>
                  <a:pt x="15240" y="1524"/>
                </a:lnTo>
                <a:lnTo>
                  <a:pt x="12954" y="1524"/>
                </a:lnTo>
                <a:lnTo>
                  <a:pt x="12954" y="0"/>
                </a:lnTo>
                <a:lnTo>
                  <a:pt x="5334" y="1524"/>
                </a:lnTo>
                <a:lnTo>
                  <a:pt x="2286" y="1524"/>
                </a:lnTo>
                <a:lnTo>
                  <a:pt x="2286" y="3810"/>
                </a:lnTo>
                <a:lnTo>
                  <a:pt x="762" y="3810"/>
                </a:lnTo>
                <a:lnTo>
                  <a:pt x="762" y="6096"/>
                </a:lnTo>
                <a:lnTo>
                  <a:pt x="0" y="7620"/>
                </a:lnTo>
                <a:lnTo>
                  <a:pt x="762" y="11430"/>
                </a:lnTo>
                <a:lnTo>
                  <a:pt x="2286" y="12954"/>
                </a:lnTo>
                <a:lnTo>
                  <a:pt x="5334" y="13716"/>
                </a:lnTo>
                <a:lnTo>
                  <a:pt x="12954" y="13716"/>
                </a:lnTo>
                <a:lnTo>
                  <a:pt x="15240" y="12954"/>
                </a:lnTo>
                <a:lnTo>
                  <a:pt x="16764" y="11430"/>
                </a:lnTo>
                <a:close/>
              </a:path>
            </a:pathLst>
          </a:custGeom>
          <a:solidFill>
            <a:srgbClr val="000000"/>
          </a:solidFill>
        </p:spPr>
        <p:txBody>
          <a:bodyPr wrap="square" lIns="0" tIns="0" rIns="0" bIns="0" rtlCol="0"/>
          <a:lstStyle/>
          <a:p>
            <a:endParaRPr/>
          </a:p>
        </p:txBody>
      </p:sp>
      <p:sp>
        <p:nvSpPr>
          <p:cNvPr id="28" name="object 28"/>
          <p:cNvSpPr/>
          <p:nvPr/>
        </p:nvSpPr>
        <p:spPr>
          <a:xfrm>
            <a:off x="4774773" y="5421793"/>
            <a:ext cx="14661" cy="12668"/>
          </a:xfrm>
          <a:custGeom>
            <a:avLst/>
            <a:gdLst/>
            <a:ahLst/>
            <a:cxnLst/>
            <a:rect l="l" t="t" r="r" b="b"/>
            <a:pathLst>
              <a:path w="17145" h="13970">
                <a:moveTo>
                  <a:pt x="16764" y="11430"/>
                </a:moveTo>
                <a:lnTo>
                  <a:pt x="15240" y="3810"/>
                </a:lnTo>
                <a:lnTo>
                  <a:pt x="15240" y="1524"/>
                </a:lnTo>
                <a:lnTo>
                  <a:pt x="12954" y="1524"/>
                </a:lnTo>
                <a:lnTo>
                  <a:pt x="12954" y="0"/>
                </a:lnTo>
                <a:lnTo>
                  <a:pt x="5334" y="1524"/>
                </a:lnTo>
                <a:lnTo>
                  <a:pt x="2286" y="1524"/>
                </a:lnTo>
                <a:lnTo>
                  <a:pt x="2286" y="3810"/>
                </a:lnTo>
                <a:lnTo>
                  <a:pt x="762" y="3810"/>
                </a:lnTo>
                <a:lnTo>
                  <a:pt x="762" y="6096"/>
                </a:lnTo>
                <a:lnTo>
                  <a:pt x="0" y="7620"/>
                </a:lnTo>
                <a:lnTo>
                  <a:pt x="762" y="11430"/>
                </a:lnTo>
                <a:lnTo>
                  <a:pt x="2286" y="12954"/>
                </a:lnTo>
                <a:lnTo>
                  <a:pt x="5334" y="13716"/>
                </a:lnTo>
                <a:lnTo>
                  <a:pt x="12954" y="13716"/>
                </a:lnTo>
                <a:lnTo>
                  <a:pt x="15240" y="12954"/>
                </a:lnTo>
                <a:lnTo>
                  <a:pt x="16764" y="11430"/>
                </a:lnTo>
                <a:close/>
              </a:path>
            </a:pathLst>
          </a:custGeom>
          <a:solidFill>
            <a:srgbClr val="000000"/>
          </a:solidFill>
        </p:spPr>
        <p:txBody>
          <a:bodyPr wrap="square" lIns="0" tIns="0" rIns="0" bIns="0" rtlCol="0"/>
          <a:lstStyle/>
          <a:p>
            <a:endParaRPr/>
          </a:p>
        </p:txBody>
      </p:sp>
      <p:sp>
        <p:nvSpPr>
          <p:cNvPr id="29" name="object 29"/>
          <p:cNvSpPr/>
          <p:nvPr/>
        </p:nvSpPr>
        <p:spPr>
          <a:xfrm>
            <a:off x="4834068" y="5421793"/>
            <a:ext cx="14661" cy="12668"/>
          </a:xfrm>
          <a:custGeom>
            <a:avLst/>
            <a:gdLst/>
            <a:ahLst/>
            <a:cxnLst/>
            <a:rect l="l" t="t" r="r" b="b"/>
            <a:pathLst>
              <a:path w="17145" h="13970">
                <a:moveTo>
                  <a:pt x="16764" y="11430"/>
                </a:moveTo>
                <a:lnTo>
                  <a:pt x="15240" y="3810"/>
                </a:lnTo>
                <a:lnTo>
                  <a:pt x="15240" y="1524"/>
                </a:lnTo>
                <a:lnTo>
                  <a:pt x="12954" y="1524"/>
                </a:lnTo>
                <a:lnTo>
                  <a:pt x="12954" y="0"/>
                </a:lnTo>
                <a:lnTo>
                  <a:pt x="5334" y="1524"/>
                </a:lnTo>
                <a:lnTo>
                  <a:pt x="2286" y="1524"/>
                </a:lnTo>
                <a:lnTo>
                  <a:pt x="2286" y="3810"/>
                </a:lnTo>
                <a:lnTo>
                  <a:pt x="762" y="3810"/>
                </a:lnTo>
                <a:lnTo>
                  <a:pt x="762" y="6096"/>
                </a:lnTo>
                <a:lnTo>
                  <a:pt x="0" y="7620"/>
                </a:lnTo>
                <a:lnTo>
                  <a:pt x="762" y="11430"/>
                </a:lnTo>
                <a:lnTo>
                  <a:pt x="2286" y="12954"/>
                </a:lnTo>
                <a:lnTo>
                  <a:pt x="5334" y="13716"/>
                </a:lnTo>
                <a:lnTo>
                  <a:pt x="12954" y="13716"/>
                </a:lnTo>
                <a:lnTo>
                  <a:pt x="15240" y="12954"/>
                </a:lnTo>
                <a:lnTo>
                  <a:pt x="16764" y="11430"/>
                </a:lnTo>
                <a:close/>
              </a:path>
            </a:pathLst>
          </a:custGeom>
          <a:solidFill>
            <a:srgbClr val="000000"/>
          </a:solidFill>
        </p:spPr>
        <p:txBody>
          <a:bodyPr wrap="square" lIns="0" tIns="0" rIns="0" bIns="0" rtlCol="0"/>
          <a:lstStyle/>
          <a:p>
            <a:endParaRPr/>
          </a:p>
        </p:txBody>
      </p:sp>
      <p:pic>
        <p:nvPicPr>
          <p:cNvPr id="31" name="Picture 30"/>
          <p:cNvPicPr>
            <a:picLocks noChangeAspect="1"/>
          </p:cNvPicPr>
          <p:nvPr/>
        </p:nvPicPr>
        <p:blipFill>
          <a:blip r:embed="rId4"/>
          <a:stretch>
            <a:fillRect/>
          </a:stretch>
        </p:blipFill>
        <p:spPr>
          <a:xfrm flipV="1">
            <a:off x="1183726" y="3635501"/>
            <a:ext cx="2334869" cy="2468885"/>
          </a:xfrm>
          <a:prstGeom prst="rect">
            <a:avLst/>
          </a:prstGeom>
        </p:spPr>
      </p:pic>
      <p:cxnSp>
        <p:nvCxnSpPr>
          <p:cNvPr id="34" name="Straight Arrow Connector 33"/>
          <p:cNvCxnSpPr>
            <a:endCxn id="42" idx="3"/>
          </p:cNvCxnSpPr>
          <p:nvPr/>
        </p:nvCxnSpPr>
        <p:spPr>
          <a:xfrm flipV="1">
            <a:off x="3333976" y="4014957"/>
            <a:ext cx="2215411" cy="5196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43" idx="3"/>
          </p:cNvCxnSpPr>
          <p:nvPr/>
        </p:nvCxnSpPr>
        <p:spPr>
          <a:xfrm flipV="1">
            <a:off x="3203661" y="4636837"/>
            <a:ext cx="2345729" cy="1741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46" idx="3"/>
          </p:cNvCxnSpPr>
          <p:nvPr/>
        </p:nvCxnSpPr>
        <p:spPr>
          <a:xfrm>
            <a:off x="3008180" y="5018259"/>
            <a:ext cx="2541207" cy="240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617225" y="5294652"/>
            <a:ext cx="2997321" cy="5527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Isosceles Triangle 41"/>
          <p:cNvSpPr/>
          <p:nvPr/>
        </p:nvSpPr>
        <p:spPr>
          <a:xfrm rot="5400000">
            <a:off x="5570865" y="3753013"/>
            <a:ext cx="480924" cy="523880"/>
          </a:xfrm>
          <a:prstGeom prst="triangle">
            <a:avLst/>
          </a:prstGeom>
        </p:spPr>
        <p:style>
          <a:lnRef idx="1">
            <a:schemeClr val="accent1"/>
          </a:lnRef>
          <a:fillRef idx="3">
            <a:schemeClr val="accent1"/>
          </a:fillRef>
          <a:effectRef idx="2">
            <a:schemeClr val="accent1"/>
          </a:effectRef>
          <a:fontRef idx="minor">
            <a:schemeClr val="lt1"/>
          </a:fontRef>
        </p:style>
        <p:txBody>
          <a:bodyPr lIns="80105" tIns="40053" rIns="80105" bIns="40053" rtlCol="0" anchor="ctr"/>
          <a:lstStyle/>
          <a:p>
            <a:pPr algn="ctr"/>
            <a:endParaRPr lang="en-US"/>
          </a:p>
        </p:txBody>
      </p:sp>
      <p:sp>
        <p:nvSpPr>
          <p:cNvPr id="43" name="Isosceles Triangle 42"/>
          <p:cNvSpPr/>
          <p:nvPr/>
        </p:nvSpPr>
        <p:spPr>
          <a:xfrm rot="5400000">
            <a:off x="5570865" y="4374897"/>
            <a:ext cx="480924" cy="523880"/>
          </a:xfrm>
          <a:prstGeom prst="triangle">
            <a:avLst/>
          </a:prstGeom>
        </p:spPr>
        <p:style>
          <a:lnRef idx="1">
            <a:schemeClr val="accent1"/>
          </a:lnRef>
          <a:fillRef idx="3">
            <a:schemeClr val="accent1"/>
          </a:fillRef>
          <a:effectRef idx="2">
            <a:schemeClr val="accent1"/>
          </a:effectRef>
          <a:fontRef idx="minor">
            <a:schemeClr val="lt1"/>
          </a:fontRef>
        </p:style>
        <p:txBody>
          <a:bodyPr lIns="80105" tIns="40053" rIns="80105" bIns="40053" rtlCol="0" anchor="ctr"/>
          <a:lstStyle/>
          <a:p>
            <a:pPr algn="ctr"/>
            <a:endParaRPr lang="en-US"/>
          </a:p>
        </p:txBody>
      </p:sp>
      <p:sp>
        <p:nvSpPr>
          <p:cNvPr id="46" name="Isosceles Triangle 45"/>
          <p:cNvSpPr/>
          <p:nvPr/>
        </p:nvSpPr>
        <p:spPr>
          <a:xfrm rot="5400000">
            <a:off x="5570865" y="4996781"/>
            <a:ext cx="480924" cy="523880"/>
          </a:xfrm>
          <a:prstGeom prst="triangle">
            <a:avLst/>
          </a:prstGeom>
        </p:spPr>
        <p:style>
          <a:lnRef idx="1">
            <a:schemeClr val="accent1"/>
          </a:lnRef>
          <a:fillRef idx="3">
            <a:schemeClr val="accent1"/>
          </a:fillRef>
          <a:effectRef idx="2">
            <a:schemeClr val="accent1"/>
          </a:effectRef>
          <a:fontRef idx="minor">
            <a:schemeClr val="lt1"/>
          </a:fontRef>
        </p:style>
        <p:txBody>
          <a:bodyPr lIns="80105" tIns="40053" rIns="80105" bIns="40053" rtlCol="0" anchor="ctr"/>
          <a:lstStyle/>
          <a:p>
            <a:pPr algn="ctr"/>
            <a:endParaRPr lang="en-US"/>
          </a:p>
        </p:txBody>
      </p:sp>
      <p:sp>
        <p:nvSpPr>
          <p:cNvPr id="47" name="Isosceles Triangle 46"/>
          <p:cNvSpPr/>
          <p:nvPr/>
        </p:nvSpPr>
        <p:spPr>
          <a:xfrm rot="5400000">
            <a:off x="5570865" y="5621429"/>
            <a:ext cx="480924" cy="523880"/>
          </a:xfrm>
          <a:prstGeom prst="triangle">
            <a:avLst/>
          </a:prstGeom>
        </p:spPr>
        <p:style>
          <a:lnRef idx="1">
            <a:schemeClr val="accent1"/>
          </a:lnRef>
          <a:fillRef idx="3">
            <a:schemeClr val="accent1"/>
          </a:fillRef>
          <a:effectRef idx="2">
            <a:schemeClr val="accent1"/>
          </a:effectRef>
          <a:fontRef idx="minor">
            <a:schemeClr val="lt1"/>
          </a:fontRef>
        </p:style>
        <p:txBody>
          <a:bodyPr lIns="80105" tIns="40053" rIns="80105" bIns="40053" rtlCol="0" anchor="ctr"/>
          <a:lstStyle/>
          <a:p>
            <a:pPr algn="ctr"/>
            <a:endParaRPr lang="en-US"/>
          </a:p>
        </p:txBody>
      </p:sp>
      <p:sp>
        <p:nvSpPr>
          <p:cNvPr id="51" name="Oval 50"/>
          <p:cNvSpPr/>
          <p:nvPr/>
        </p:nvSpPr>
        <p:spPr>
          <a:xfrm>
            <a:off x="6787411" y="4327282"/>
            <a:ext cx="781910" cy="829179"/>
          </a:xfrm>
          <a:prstGeom prst="ellipse">
            <a:avLst/>
          </a:prstGeom>
        </p:spPr>
        <p:style>
          <a:lnRef idx="1">
            <a:schemeClr val="accent1"/>
          </a:lnRef>
          <a:fillRef idx="3">
            <a:schemeClr val="accent1"/>
          </a:fillRef>
          <a:effectRef idx="2">
            <a:schemeClr val="accent1"/>
          </a:effectRef>
          <a:fontRef idx="minor">
            <a:schemeClr val="lt1"/>
          </a:fontRef>
        </p:style>
        <p:txBody>
          <a:bodyPr lIns="80105" tIns="40053" rIns="80105" bIns="40053" rtlCol="0" anchor="ctr"/>
          <a:lstStyle/>
          <a:p>
            <a:pPr algn="ctr"/>
            <a:r>
              <a:rPr lang="en-US" sz="3200" dirty="0">
                <a:latin typeface="Symbol" charset="2"/>
                <a:cs typeface="Symbol" charset="2"/>
              </a:rPr>
              <a:t>S</a:t>
            </a:r>
          </a:p>
        </p:txBody>
      </p:sp>
      <p:cxnSp>
        <p:nvCxnSpPr>
          <p:cNvPr id="52" name="Straight Arrow Connector 51"/>
          <p:cNvCxnSpPr>
            <a:endCxn id="51" idx="1"/>
          </p:cNvCxnSpPr>
          <p:nvPr/>
        </p:nvCxnSpPr>
        <p:spPr>
          <a:xfrm>
            <a:off x="6070667" y="4017723"/>
            <a:ext cx="831259" cy="4309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endCxn id="51" idx="2"/>
          </p:cNvCxnSpPr>
          <p:nvPr/>
        </p:nvCxnSpPr>
        <p:spPr>
          <a:xfrm>
            <a:off x="6070660" y="4672768"/>
            <a:ext cx="716751" cy="690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46" idx="0"/>
          </p:cNvCxnSpPr>
          <p:nvPr/>
        </p:nvCxnSpPr>
        <p:spPr>
          <a:xfrm flipV="1">
            <a:off x="6073269" y="5018259"/>
            <a:ext cx="779303" cy="240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7" idx="0"/>
          </p:cNvCxnSpPr>
          <p:nvPr/>
        </p:nvCxnSpPr>
        <p:spPr>
          <a:xfrm flipV="1">
            <a:off x="6073267" y="5156456"/>
            <a:ext cx="909622" cy="7269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65" name="Object 64"/>
          <p:cNvGraphicFramePr>
            <a:graphicFrameLocks noChangeAspect="1"/>
          </p:cNvGraphicFramePr>
          <p:nvPr>
            <p:extLst>
              <p:ext uri="{D42A27DB-BD31-4B8C-83A1-F6EECF244321}">
                <p14:modId xmlns:p14="http://schemas.microsoft.com/office/powerpoint/2010/main" val="2970559934"/>
              </p:ext>
            </p:extLst>
          </p:nvPr>
        </p:nvGraphicFramePr>
        <p:xfrm>
          <a:off x="6982888" y="3774491"/>
          <a:ext cx="1988657" cy="483688"/>
        </p:xfrm>
        <a:graphic>
          <a:graphicData uri="http://schemas.openxmlformats.org/presentationml/2006/ole">
            <mc:AlternateContent xmlns:mc="http://schemas.openxmlformats.org/markup-compatibility/2006">
              <mc:Choice xmlns:v="urn:schemas-microsoft-com:vml" Requires="v">
                <p:oleObj spid="_x0000_s7197" name="Equation" r:id="rId5" imgW="1384300" imgH="317500" progId="Equation.3">
                  <p:embed/>
                </p:oleObj>
              </mc:Choice>
              <mc:Fallback>
                <p:oleObj name="Equation" r:id="rId5" imgW="1384300" imgH="317500" progId="Equation.3">
                  <p:embed/>
                  <p:pic>
                    <p:nvPicPr>
                      <p:cNvPr id="0" name=""/>
                      <p:cNvPicPr/>
                      <p:nvPr/>
                    </p:nvPicPr>
                    <p:blipFill>
                      <a:blip r:embed="rId6"/>
                      <a:stretch>
                        <a:fillRect/>
                      </a:stretch>
                    </p:blipFill>
                    <p:spPr>
                      <a:xfrm>
                        <a:off x="6982888" y="3774491"/>
                        <a:ext cx="1988657" cy="483688"/>
                      </a:xfrm>
                      <a:prstGeom prst="rect">
                        <a:avLst/>
                      </a:prstGeom>
                    </p:spPr>
                  </p:pic>
                </p:oleObj>
              </mc:Fallback>
            </mc:AlternateContent>
          </a:graphicData>
        </a:graphic>
      </p:graphicFrame>
      <p:cxnSp>
        <p:nvCxnSpPr>
          <p:cNvPr id="66" name="Straight Arrow Connector 65"/>
          <p:cNvCxnSpPr/>
          <p:nvPr/>
        </p:nvCxnSpPr>
        <p:spPr>
          <a:xfrm>
            <a:off x="7634480" y="4672768"/>
            <a:ext cx="71675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6266140" y="3774492"/>
            <a:ext cx="540033" cy="357887"/>
          </a:xfrm>
          <a:prstGeom prst="rect">
            <a:avLst/>
          </a:prstGeom>
          <a:noFill/>
        </p:spPr>
        <p:txBody>
          <a:bodyPr wrap="none" lIns="80105" tIns="40053" rIns="80105" bIns="40053" rtlCol="0">
            <a:spAutoFit/>
          </a:bodyPr>
          <a:lstStyle/>
          <a:p>
            <a:r>
              <a:rPr lang="en-US" dirty="0"/>
              <a:t>h</a:t>
            </a:r>
            <a:r>
              <a:rPr lang="en-US" dirty="0" smtClean="0"/>
              <a:t>(1)</a:t>
            </a:r>
            <a:endParaRPr lang="en-US" dirty="0"/>
          </a:p>
        </p:txBody>
      </p:sp>
      <p:sp>
        <p:nvSpPr>
          <p:cNvPr id="69" name="TextBox 68"/>
          <p:cNvSpPr txBox="1"/>
          <p:nvPr/>
        </p:nvSpPr>
        <p:spPr>
          <a:xfrm>
            <a:off x="6526776" y="5571047"/>
            <a:ext cx="520083" cy="357887"/>
          </a:xfrm>
          <a:prstGeom prst="rect">
            <a:avLst/>
          </a:prstGeom>
          <a:noFill/>
        </p:spPr>
        <p:txBody>
          <a:bodyPr wrap="none" lIns="80105" tIns="40053" rIns="80105" bIns="40053" rtlCol="0">
            <a:spAutoFit/>
          </a:bodyPr>
          <a:lstStyle/>
          <a:p>
            <a:r>
              <a:rPr lang="en-US" dirty="0"/>
              <a:t>h</a:t>
            </a:r>
            <a:r>
              <a:rPr lang="en-US" dirty="0" smtClean="0"/>
              <a:t>(L)</a:t>
            </a:r>
            <a:endParaRPr lang="en-US" dirty="0"/>
          </a:p>
        </p:txBody>
      </p:sp>
      <p:sp>
        <p:nvSpPr>
          <p:cNvPr id="48" name="TextBox 47"/>
          <p:cNvSpPr txBox="1"/>
          <p:nvPr/>
        </p:nvSpPr>
        <p:spPr>
          <a:xfrm>
            <a:off x="3582992" y="3647494"/>
            <a:ext cx="888325" cy="634892"/>
          </a:xfrm>
          <a:prstGeom prst="rect">
            <a:avLst/>
          </a:prstGeom>
          <a:noFill/>
        </p:spPr>
        <p:txBody>
          <a:bodyPr wrap="none" lIns="80112" tIns="40056" rIns="80112" bIns="40056" rtlCol="0">
            <a:spAutoFit/>
          </a:bodyPr>
          <a:lstStyle/>
          <a:p>
            <a:r>
              <a:rPr lang="en-US" dirty="0" smtClean="0"/>
              <a:t>Current</a:t>
            </a:r>
          </a:p>
          <a:p>
            <a:r>
              <a:rPr lang="en-US" dirty="0" smtClean="0"/>
              <a:t> sample</a:t>
            </a:r>
            <a:endParaRPr lang="en-US" dirty="0"/>
          </a:p>
        </p:txBody>
      </p:sp>
    </p:spTree>
    <p:extLst>
      <p:ext uri="{BB962C8B-B14F-4D97-AF65-F5344CB8AC3E}">
        <p14:creationId xmlns:p14="http://schemas.microsoft.com/office/powerpoint/2010/main" val="14168901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888" y="6397114"/>
            <a:ext cx="7558461" cy="138196"/>
          </a:xfrm>
          <a:custGeom>
            <a:avLst/>
            <a:gdLst/>
            <a:ahLst/>
            <a:cxnLst/>
            <a:rect l="l" t="t" r="r" b="b"/>
            <a:pathLst>
              <a:path w="8839200" h="152400">
                <a:moveTo>
                  <a:pt x="0" y="0"/>
                </a:moveTo>
                <a:lnTo>
                  <a:pt x="0" y="152400"/>
                </a:lnTo>
                <a:lnTo>
                  <a:pt x="8839187" y="152400"/>
                </a:lnTo>
                <a:lnTo>
                  <a:pt x="8839187" y="0"/>
                </a:lnTo>
                <a:lnTo>
                  <a:pt x="0" y="0"/>
                </a:lnTo>
                <a:close/>
              </a:path>
            </a:pathLst>
          </a:custGeom>
          <a:solidFill>
            <a:srgbClr val="FFFFFF"/>
          </a:solidFill>
        </p:spPr>
        <p:txBody>
          <a:bodyPr wrap="square" lIns="0" tIns="0" rIns="0" bIns="0" rtlCol="0"/>
          <a:lstStyle/>
          <a:p>
            <a:endParaRPr/>
          </a:p>
        </p:txBody>
      </p:sp>
      <p:sp>
        <p:nvSpPr>
          <p:cNvPr id="3" name="object 3"/>
          <p:cNvSpPr/>
          <p:nvPr/>
        </p:nvSpPr>
        <p:spPr>
          <a:xfrm>
            <a:off x="792888" y="316469"/>
            <a:ext cx="7558461" cy="1263922"/>
          </a:xfrm>
          <a:custGeom>
            <a:avLst/>
            <a:gdLst/>
            <a:ahLst/>
            <a:cxnLst/>
            <a:rect l="l" t="t" r="r" b="b"/>
            <a:pathLst>
              <a:path w="8839200" h="1393825">
                <a:moveTo>
                  <a:pt x="0" y="0"/>
                </a:moveTo>
                <a:lnTo>
                  <a:pt x="0" y="1393698"/>
                </a:lnTo>
                <a:lnTo>
                  <a:pt x="8839187" y="1393698"/>
                </a:lnTo>
                <a:lnTo>
                  <a:pt x="8839187" y="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62570" y="316469"/>
            <a:ext cx="130318" cy="6218841"/>
          </a:xfrm>
          <a:custGeom>
            <a:avLst/>
            <a:gdLst/>
            <a:ahLst/>
            <a:cxnLst/>
            <a:rect l="l" t="t" r="r" b="b"/>
            <a:pathLst>
              <a:path w="152400" h="6858000">
                <a:moveTo>
                  <a:pt x="0" y="0"/>
                </a:moveTo>
                <a:lnTo>
                  <a:pt x="0" y="6858000"/>
                </a:lnTo>
                <a:lnTo>
                  <a:pt x="152400" y="6858000"/>
                </a:lnTo>
                <a:lnTo>
                  <a:pt x="152399" y="0"/>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8351339" y="316469"/>
            <a:ext cx="130318" cy="6218841"/>
          </a:xfrm>
          <a:custGeom>
            <a:avLst/>
            <a:gdLst/>
            <a:ahLst/>
            <a:cxnLst/>
            <a:rect l="l" t="t" r="r" b="b"/>
            <a:pathLst>
              <a:path w="152400" h="6858000">
                <a:moveTo>
                  <a:pt x="0" y="0"/>
                </a:moveTo>
                <a:lnTo>
                  <a:pt x="0" y="6858000"/>
                </a:lnTo>
                <a:lnTo>
                  <a:pt x="152400" y="6858000"/>
                </a:lnTo>
                <a:lnTo>
                  <a:pt x="152400" y="0"/>
                </a:lnTo>
                <a:lnTo>
                  <a:pt x="0" y="0"/>
                </a:lnTo>
                <a:close/>
              </a:path>
            </a:pathLst>
          </a:custGeom>
          <a:solidFill>
            <a:srgbClr val="FFFFFF"/>
          </a:solidFill>
        </p:spPr>
        <p:txBody>
          <a:bodyPr wrap="square" lIns="0" tIns="0" rIns="0" bIns="0" rtlCol="0"/>
          <a:lstStyle/>
          <a:p>
            <a:endParaRPr dirty="0"/>
          </a:p>
        </p:txBody>
      </p:sp>
      <p:sp>
        <p:nvSpPr>
          <p:cNvPr id="9" name="object 9"/>
          <p:cNvSpPr/>
          <p:nvPr/>
        </p:nvSpPr>
        <p:spPr>
          <a:xfrm>
            <a:off x="4311482" y="1183652"/>
            <a:ext cx="521273" cy="552786"/>
          </a:xfrm>
          <a:custGeom>
            <a:avLst/>
            <a:gdLst/>
            <a:ahLst/>
            <a:cxnLst/>
            <a:rect l="l" t="t" r="r" b="b"/>
            <a:pathLst>
              <a:path w="609600" h="609600">
                <a:moveTo>
                  <a:pt x="609600" y="304799"/>
                </a:moveTo>
                <a:lnTo>
                  <a:pt x="605612" y="255343"/>
                </a:lnTo>
                <a:lnTo>
                  <a:pt x="594067" y="208434"/>
                </a:lnTo>
                <a:lnTo>
                  <a:pt x="575591" y="164697"/>
                </a:lnTo>
                <a:lnTo>
                  <a:pt x="550810" y="124760"/>
                </a:lnTo>
                <a:lnTo>
                  <a:pt x="520350" y="89249"/>
                </a:lnTo>
                <a:lnTo>
                  <a:pt x="484839" y="58789"/>
                </a:lnTo>
                <a:lnTo>
                  <a:pt x="444902" y="34008"/>
                </a:lnTo>
                <a:lnTo>
                  <a:pt x="401165" y="15532"/>
                </a:lnTo>
                <a:lnTo>
                  <a:pt x="354256" y="3987"/>
                </a:lnTo>
                <a:lnTo>
                  <a:pt x="304800" y="0"/>
                </a:lnTo>
                <a:lnTo>
                  <a:pt x="279895" y="1009"/>
                </a:lnTo>
                <a:lnTo>
                  <a:pt x="231779" y="8854"/>
                </a:lnTo>
                <a:lnTo>
                  <a:pt x="186451" y="23943"/>
                </a:lnTo>
                <a:lnTo>
                  <a:pt x="144553" y="45650"/>
                </a:lnTo>
                <a:lnTo>
                  <a:pt x="106723" y="73348"/>
                </a:lnTo>
                <a:lnTo>
                  <a:pt x="73603" y="106412"/>
                </a:lnTo>
                <a:lnTo>
                  <a:pt x="45832" y="144215"/>
                </a:lnTo>
                <a:lnTo>
                  <a:pt x="24050" y="186130"/>
                </a:lnTo>
                <a:lnTo>
                  <a:pt x="8898" y="231531"/>
                </a:lnTo>
                <a:lnTo>
                  <a:pt x="1015" y="279792"/>
                </a:lnTo>
                <a:lnTo>
                  <a:pt x="0" y="304800"/>
                </a:lnTo>
                <a:lnTo>
                  <a:pt x="1015" y="329807"/>
                </a:lnTo>
                <a:lnTo>
                  <a:pt x="8898" y="378068"/>
                </a:lnTo>
                <a:lnTo>
                  <a:pt x="24050" y="423469"/>
                </a:lnTo>
                <a:lnTo>
                  <a:pt x="45832" y="465384"/>
                </a:lnTo>
                <a:lnTo>
                  <a:pt x="73603" y="503187"/>
                </a:lnTo>
                <a:lnTo>
                  <a:pt x="106723" y="536251"/>
                </a:lnTo>
                <a:lnTo>
                  <a:pt x="144553" y="563949"/>
                </a:lnTo>
                <a:lnTo>
                  <a:pt x="186451" y="585656"/>
                </a:lnTo>
                <a:lnTo>
                  <a:pt x="231779" y="600745"/>
                </a:lnTo>
                <a:lnTo>
                  <a:pt x="279895" y="608590"/>
                </a:lnTo>
                <a:lnTo>
                  <a:pt x="304800" y="609600"/>
                </a:lnTo>
                <a:lnTo>
                  <a:pt x="329807" y="608590"/>
                </a:lnTo>
                <a:lnTo>
                  <a:pt x="378068" y="600745"/>
                </a:lnTo>
                <a:lnTo>
                  <a:pt x="423469" y="585656"/>
                </a:lnTo>
                <a:lnTo>
                  <a:pt x="465384" y="563949"/>
                </a:lnTo>
                <a:lnTo>
                  <a:pt x="503187" y="536251"/>
                </a:lnTo>
                <a:lnTo>
                  <a:pt x="536251" y="503187"/>
                </a:lnTo>
                <a:lnTo>
                  <a:pt x="563949" y="465384"/>
                </a:lnTo>
                <a:lnTo>
                  <a:pt x="585656" y="423469"/>
                </a:lnTo>
                <a:lnTo>
                  <a:pt x="600745" y="378068"/>
                </a:lnTo>
                <a:lnTo>
                  <a:pt x="608590" y="329807"/>
                </a:lnTo>
                <a:lnTo>
                  <a:pt x="609600" y="304799"/>
                </a:lnTo>
                <a:close/>
              </a:path>
            </a:pathLst>
          </a:custGeom>
          <a:solidFill>
            <a:srgbClr val="FFFFFF"/>
          </a:solidFill>
        </p:spPr>
        <p:txBody>
          <a:bodyPr wrap="square" lIns="0" tIns="0" rIns="0" bIns="0" rtlCol="0"/>
          <a:lstStyle/>
          <a:p>
            <a:endParaRPr/>
          </a:p>
        </p:txBody>
      </p:sp>
      <p:sp>
        <p:nvSpPr>
          <p:cNvPr id="13" name="object 13"/>
          <p:cNvSpPr txBox="1">
            <a:spLocks noGrp="1"/>
          </p:cNvSpPr>
          <p:nvPr>
            <p:ph type="title"/>
          </p:nvPr>
        </p:nvSpPr>
        <p:spPr>
          <a:xfrm>
            <a:off x="355600" y="177627"/>
            <a:ext cx="8365067" cy="1295785"/>
          </a:xfrm>
          <a:prstGeom prst="rect">
            <a:avLst/>
          </a:prstGeom>
        </p:spPr>
        <p:txBody>
          <a:bodyPr vert="horz" wrap="square" lIns="0" tIns="185973" rIns="0" bIns="0" rtlCol="0">
            <a:spAutoFit/>
          </a:bodyPr>
          <a:lstStyle/>
          <a:p>
            <a:r>
              <a:rPr lang="en-US" sz="3600" spc="-4" dirty="0">
                <a:latin typeface="Arial"/>
                <a:cs typeface="Arial"/>
              </a:rPr>
              <a:t>Mapping Function:</a:t>
            </a:r>
            <a:br>
              <a:rPr lang="en-US" sz="3600" spc="-4" dirty="0">
                <a:latin typeface="Arial"/>
                <a:cs typeface="Arial"/>
              </a:rPr>
            </a:br>
            <a:r>
              <a:rPr lang="en-US" sz="3600" spc="-4" dirty="0">
                <a:latin typeface="Arial"/>
                <a:cs typeface="Arial"/>
              </a:rPr>
              <a:t>Genera</a:t>
            </a:r>
            <a:r>
              <a:rPr lang="en-US" sz="3600" dirty="0">
                <a:latin typeface="Arial"/>
                <a:cs typeface="Arial"/>
              </a:rPr>
              <a:t>l</a:t>
            </a:r>
            <a:r>
              <a:rPr lang="en-US" sz="3600" spc="-4" dirty="0">
                <a:latin typeface="Arial"/>
                <a:cs typeface="Arial"/>
              </a:rPr>
              <a:t> Continuou</a:t>
            </a:r>
            <a:r>
              <a:rPr lang="en-US" sz="3600" dirty="0">
                <a:latin typeface="Arial"/>
                <a:cs typeface="Arial"/>
              </a:rPr>
              <a:t>s State-Space Model</a:t>
            </a:r>
            <a:r>
              <a:rPr lang="en-US" sz="3600" spc="-4" dirty="0">
                <a:latin typeface="Arial"/>
                <a:cs typeface="Arial"/>
              </a:rPr>
              <a:t> </a:t>
            </a:r>
            <a:endParaRPr sz="3600" spc="-4" dirty="0">
              <a:latin typeface="Arial"/>
              <a:cs typeface="Arial"/>
            </a:endParaRPr>
          </a:p>
        </p:txBody>
      </p:sp>
      <p:pic>
        <p:nvPicPr>
          <p:cNvPr id="16" name="Picture 15"/>
          <p:cNvPicPr>
            <a:picLocks noChangeAspect="1"/>
          </p:cNvPicPr>
          <p:nvPr/>
        </p:nvPicPr>
        <p:blipFill>
          <a:blip r:embed="rId3"/>
          <a:stretch>
            <a:fillRect/>
          </a:stretch>
        </p:blipFill>
        <p:spPr>
          <a:xfrm flipV="1">
            <a:off x="1053406" y="2047035"/>
            <a:ext cx="2334869" cy="2468885"/>
          </a:xfrm>
          <a:prstGeom prst="rect">
            <a:avLst/>
          </a:prstGeom>
        </p:spPr>
      </p:pic>
      <p:sp>
        <p:nvSpPr>
          <p:cNvPr id="19" name="Rectangle 18"/>
          <p:cNvSpPr/>
          <p:nvPr/>
        </p:nvSpPr>
        <p:spPr>
          <a:xfrm>
            <a:off x="4441681" y="2392526"/>
            <a:ext cx="3844390" cy="193475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80112" tIns="40056" rIns="80112" bIns="40056" rtlCol="0" anchor="ctr"/>
          <a:lstStyle/>
          <a:p>
            <a:pPr algn="ctr"/>
            <a:endParaRPr lang="en-US" dirty="0">
              <a:solidFill>
                <a:srgbClr val="000000"/>
              </a:solidFill>
            </a:endParaRPr>
          </a:p>
        </p:txBody>
      </p:sp>
      <p:sp>
        <p:nvSpPr>
          <p:cNvPr id="20" name="TextBox 19"/>
          <p:cNvSpPr txBox="1"/>
          <p:nvPr/>
        </p:nvSpPr>
        <p:spPr>
          <a:xfrm>
            <a:off x="5353913" y="2057618"/>
            <a:ext cx="2102111" cy="357893"/>
          </a:xfrm>
          <a:prstGeom prst="rect">
            <a:avLst/>
          </a:prstGeom>
          <a:noFill/>
        </p:spPr>
        <p:txBody>
          <a:bodyPr wrap="none" lIns="80112" tIns="40056" rIns="80112" bIns="40056" rtlCol="0">
            <a:spAutoFit/>
          </a:bodyPr>
          <a:lstStyle/>
          <a:p>
            <a:r>
              <a:rPr lang="en-US" dirty="0" smtClean="0">
                <a:solidFill>
                  <a:srgbClr val="000000"/>
                </a:solidFill>
              </a:rPr>
              <a:t>LEARNING MACHINE</a:t>
            </a:r>
          </a:p>
        </p:txBody>
      </p:sp>
      <p:sp>
        <p:nvSpPr>
          <p:cNvPr id="21" name="TextBox 20"/>
          <p:cNvSpPr txBox="1"/>
          <p:nvPr/>
        </p:nvSpPr>
        <p:spPr>
          <a:xfrm>
            <a:off x="3532193" y="2428318"/>
            <a:ext cx="888325" cy="634892"/>
          </a:xfrm>
          <a:prstGeom prst="rect">
            <a:avLst/>
          </a:prstGeom>
          <a:noFill/>
        </p:spPr>
        <p:txBody>
          <a:bodyPr wrap="none" lIns="80112" tIns="40056" rIns="80112" bIns="40056" rtlCol="0">
            <a:spAutoFit/>
          </a:bodyPr>
          <a:lstStyle/>
          <a:p>
            <a:r>
              <a:rPr lang="en-US" dirty="0" smtClean="0"/>
              <a:t>Current</a:t>
            </a:r>
          </a:p>
          <a:p>
            <a:r>
              <a:rPr lang="en-US" dirty="0" smtClean="0"/>
              <a:t> sample</a:t>
            </a:r>
            <a:endParaRPr lang="en-US" dirty="0"/>
          </a:p>
        </p:txBody>
      </p:sp>
      <p:sp>
        <p:nvSpPr>
          <p:cNvPr id="33" name="object 16"/>
          <p:cNvSpPr/>
          <p:nvPr/>
        </p:nvSpPr>
        <p:spPr>
          <a:xfrm>
            <a:off x="4628037" y="2668919"/>
            <a:ext cx="3658034" cy="1527071"/>
          </a:xfrm>
          <a:prstGeom prst="rect">
            <a:avLst/>
          </a:prstGeom>
          <a:blipFill>
            <a:blip r:embed="rId4" cstate="print"/>
            <a:stretch>
              <a:fillRect/>
            </a:stretch>
          </a:blipFill>
        </p:spPr>
        <p:txBody>
          <a:bodyPr wrap="square" lIns="0" tIns="0" rIns="0" bIns="0" rtlCol="0"/>
          <a:lstStyle/>
          <a:p>
            <a:endParaRPr/>
          </a:p>
        </p:txBody>
      </p:sp>
      <p:cxnSp>
        <p:nvCxnSpPr>
          <p:cNvPr id="17" name="Straight Arrow Connector 16"/>
          <p:cNvCxnSpPr/>
          <p:nvPr/>
        </p:nvCxnSpPr>
        <p:spPr>
          <a:xfrm>
            <a:off x="3073340" y="3083509"/>
            <a:ext cx="18244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5679709" y="4741867"/>
            <a:ext cx="1414604" cy="576278"/>
            <a:chOff x="4216796" y="4959861"/>
            <a:chExt cx="1654301" cy="635507"/>
          </a:xfrm>
        </p:grpSpPr>
        <p:sp>
          <p:nvSpPr>
            <p:cNvPr id="37" name="object 17"/>
            <p:cNvSpPr/>
            <p:nvPr/>
          </p:nvSpPr>
          <p:spPr>
            <a:xfrm>
              <a:off x="4216796" y="5037586"/>
              <a:ext cx="205739" cy="151637"/>
            </a:xfrm>
            <a:prstGeom prst="rect">
              <a:avLst/>
            </a:prstGeom>
            <a:blipFill>
              <a:blip r:embed="rId5" cstate="print"/>
              <a:stretch>
                <a:fillRect/>
              </a:stretch>
            </a:blipFill>
          </p:spPr>
          <p:txBody>
            <a:bodyPr wrap="square" lIns="0" tIns="0" rIns="0" bIns="0" rtlCol="0"/>
            <a:lstStyle/>
            <a:p>
              <a:endParaRPr/>
            </a:p>
          </p:txBody>
        </p:sp>
        <p:sp>
          <p:nvSpPr>
            <p:cNvPr id="38" name="object 18"/>
            <p:cNvSpPr/>
            <p:nvPr/>
          </p:nvSpPr>
          <p:spPr>
            <a:xfrm>
              <a:off x="4527693" y="5056635"/>
              <a:ext cx="165735" cy="60325"/>
            </a:xfrm>
            <a:custGeom>
              <a:avLst/>
              <a:gdLst/>
              <a:ahLst/>
              <a:cxnLst/>
              <a:rect l="l" t="t" r="r" b="b"/>
              <a:pathLst>
                <a:path w="165735" h="60325">
                  <a:moveTo>
                    <a:pt x="165354" y="57150"/>
                  </a:moveTo>
                  <a:lnTo>
                    <a:pt x="164592" y="51816"/>
                  </a:lnTo>
                  <a:lnTo>
                    <a:pt x="162306" y="51054"/>
                  </a:lnTo>
                  <a:lnTo>
                    <a:pt x="162306" y="49530"/>
                  </a:lnTo>
                  <a:lnTo>
                    <a:pt x="3048" y="51054"/>
                  </a:lnTo>
                  <a:lnTo>
                    <a:pt x="1524" y="51816"/>
                  </a:lnTo>
                  <a:lnTo>
                    <a:pt x="762" y="51816"/>
                  </a:lnTo>
                  <a:lnTo>
                    <a:pt x="762" y="54102"/>
                  </a:lnTo>
                  <a:lnTo>
                    <a:pt x="0" y="55626"/>
                  </a:lnTo>
                  <a:lnTo>
                    <a:pt x="762" y="57150"/>
                  </a:lnTo>
                  <a:lnTo>
                    <a:pt x="3048" y="58674"/>
                  </a:lnTo>
                  <a:lnTo>
                    <a:pt x="8382" y="60198"/>
                  </a:lnTo>
                  <a:lnTo>
                    <a:pt x="156972" y="60198"/>
                  </a:lnTo>
                  <a:lnTo>
                    <a:pt x="163830" y="58674"/>
                  </a:lnTo>
                  <a:lnTo>
                    <a:pt x="165354" y="57150"/>
                  </a:lnTo>
                  <a:close/>
                </a:path>
                <a:path w="165735" h="60325">
                  <a:moveTo>
                    <a:pt x="165354" y="8382"/>
                  </a:moveTo>
                  <a:lnTo>
                    <a:pt x="164592" y="2286"/>
                  </a:lnTo>
                  <a:lnTo>
                    <a:pt x="162306" y="762"/>
                  </a:lnTo>
                  <a:lnTo>
                    <a:pt x="162306" y="0"/>
                  </a:lnTo>
                  <a:lnTo>
                    <a:pt x="3048" y="762"/>
                  </a:lnTo>
                  <a:lnTo>
                    <a:pt x="1524" y="2286"/>
                  </a:lnTo>
                  <a:lnTo>
                    <a:pt x="762" y="2286"/>
                  </a:lnTo>
                  <a:lnTo>
                    <a:pt x="762" y="4572"/>
                  </a:lnTo>
                  <a:lnTo>
                    <a:pt x="0" y="5334"/>
                  </a:lnTo>
                  <a:lnTo>
                    <a:pt x="762" y="8382"/>
                  </a:lnTo>
                  <a:lnTo>
                    <a:pt x="3048" y="9906"/>
                  </a:lnTo>
                  <a:lnTo>
                    <a:pt x="8382" y="11430"/>
                  </a:lnTo>
                  <a:lnTo>
                    <a:pt x="156210" y="11430"/>
                  </a:lnTo>
                  <a:lnTo>
                    <a:pt x="162306" y="9906"/>
                  </a:lnTo>
                  <a:lnTo>
                    <a:pt x="164592" y="9144"/>
                  </a:lnTo>
                  <a:lnTo>
                    <a:pt x="165354" y="8382"/>
                  </a:lnTo>
                  <a:close/>
                </a:path>
              </a:pathLst>
            </a:custGeom>
            <a:solidFill>
              <a:srgbClr val="000000"/>
            </a:solidFill>
          </p:spPr>
          <p:txBody>
            <a:bodyPr wrap="square" lIns="0" tIns="0" rIns="0" bIns="0" rtlCol="0"/>
            <a:lstStyle/>
            <a:p>
              <a:endParaRPr/>
            </a:p>
          </p:txBody>
        </p:sp>
        <p:sp>
          <p:nvSpPr>
            <p:cNvPr id="39" name="object 19"/>
            <p:cNvSpPr/>
            <p:nvPr/>
          </p:nvSpPr>
          <p:spPr>
            <a:xfrm>
              <a:off x="4786773" y="4959861"/>
              <a:ext cx="384047" cy="253745"/>
            </a:xfrm>
            <a:prstGeom prst="rect">
              <a:avLst/>
            </a:prstGeom>
            <a:blipFill>
              <a:blip r:embed="rId6" cstate="print"/>
              <a:stretch>
                <a:fillRect/>
              </a:stretch>
            </a:blipFill>
          </p:spPr>
          <p:txBody>
            <a:bodyPr wrap="square" lIns="0" tIns="0" rIns="0" bIns="0" rtlCol="0"/>
            <a:lstStyle/>
            <a:p>
              <a:endParaRPr/>
            </a:p>
          </p:txBody>
        </p:sp>
        <p:sp>
          <p:nvSpPr>
            <p:cNvPr id="40" name="object 20"/>
            <p:cNvSpPr/>
            <p:nvPr/>
          </p:nvSpPr>
          <p:spPr>
            <a:xfrm>
              <a:off x="5355224" y="5070347"/>
              <a:ext cx="62865" cy="118110"/>
            </a:xfrm>
            <a:custGeom>
              <a:avLst/>
              <a:gdLst/>
              <a:ahLst/>
              <a:cxnLst/>
              <a:rect l="l" t="t" r="r" b="b"/>
              <a:pathLst>
                <a:path w="62864" h="118110">
                  <a:moveTo>
                    <a:pt x="62484" y="118110"/>
                  </a:moveTo>
                  <a:lnTo>
                    <a:pt x="62484" y="112776"/>
                  </a:lnTo>
                  <a:lnTo>
                    <a:pt x="56388" y="112776"/>
                  </a:lnTo>
                  <a:lnTo>
                    <a:pt x="44958" y="112014"/>
                  </a:lnTo>
                  <a:lnTo>
                    <a:pt x="40386" y="109728"/>
                  </a:lnTo>
                  <a:lnTo>
                    <a:pt x="39624" y="108204"/>
                  </a:lnTo>
                  <a:lnTo>
                    <a:pt x="38862" y="104394"/>
                  </a:lnTo>
                  <a:lnTo>
                    <a:pt x="38862" y="0"/>
                  </a:lnTo>
                  <a:lnTo>
                    <a:pt x="33285" y="989"/>
                  </a:lnTo>
                  <a:lnTo>
                    <a:pt x="23682" y="7304"/>
                  </a:lnTo>
                  <a:lnTo>
                    <a:pt x="12192" y="10668"/>
                  </a:lnTo>
                  <a:lnTo>
                    <a:pt x="0" y="10668"/>
                  </a:lnTo>
                  <a:lnTo>
                    <a:pt x="0" y="16764"/>
                  </a:lnTo>
                  <a:lnTo>
                    <a:pt x="12192" y="16764"/>
                  </a:lnTo>
                  <a:lnTo>
                    <a:pt x="16764" y="16002"/>
                  </a:lnTo>
                  <a:lnTo>
                    <a:pt x="20574" y="15240"/>
                  </a:lnTo>
                  <a:lnTo>
                    <a:pt x="25146" y="12954"/>
                  </a:lnTo>
                  <a:lnTo>
                    <a:pt x="25146" y="118110"/>
                  </a:lnTo>
                  <a:lnTo>
                    <a:pt x="62484" y="118110"/>
                  </a:lnTo>
                  <a:close/>
                </a:path>
                <a:path w="62864" h="118110">
                  <a:moveTo>
                    <a:pt x="25146" y="118110"/>
                  </a:moveTo>
                  <a:lnTo>
                    <a:pt x="25146" y="108204"/>
                  </a:lnTo>
                  <a:lnTo>
                    <a:pt x="24384" y="108204"/>
                  </a:lnTo>
                  <a:lnTo>
                    <a:pt x="24384" y="109728"/>
                  </a:lnTo>
                  <a:lnTo>
                    <a:pt x="22098" y="110490"/>
                  </a:lnTo>
                  <a:lnTo>
                    <a:pt x="19812" y="112014"/>
                  </a:lnTo>
                  <a:lnTo>
                    <a:pt x="6858" y="112776"/>
                  </a:lnTo>
                  <a:lnTo>
                    <a:pt x="762" y="112776"/>
                  </a:lnTo>
                  <a:lnTo>
                    <a:pt x="762" y="118110"/>
                  </a:lnTo>
                  <a:lnTo>
                    <a:pt x="25146" y="118110"/>
                  </a:lnTo>
                  <a:close/>
                </a:path>
              </a:pathLst>
            </a:custGeom>
            <a:solidFill>
              <a:srgbClr val="000000"/>
            </a:solidFill>
          </p:spPr>
          <p:txBody>
            <a:bodyPr wrap="square" lIns="0" tIns="0" rIns="0" bIns="0" rtlCol="0"/>
            <a:lstStyle/>
            <a:p>
              <a:endParaRPr/>
            </a:p>
          </p:txBody>
        </p:sp>
        <p:sp>
          <p:nvSpPr>
            <p:cNvPr id="41" name="object 21"/>
            <p:cNvSpPr/>
            <p:nvPr/>
          </p:nvSpPr>
          <p:spPr>
            <a:xfrm>
              <a:off x="5468763" y="5123688"/>
              <a:ext cx="29209" cy="74930"/>
            </a:xfrm>
            <a:custGeom>
              <a:avLst/>
              <a:gdLst/>
              <a:ahLst/>
              <a:cxnLst/>
              <a:rect l="l" t="t" r="r" b="b"/>
              <a:pathLst>
                <a:path w="29210" h="74929">
                  <a:moveTo>
                    <a:pt x="28956" y="37337"/>
                  </a:moveTo>
                  <a:lnTo>
                    <a:pt x="28194" y="16763"/>
                  </a:lnTo>
                  <a:lnTo>
                    <a:pt x="27432" y="12953"/>
                  </a:lnTo>
                  <a:lnTo>
                    <a:pt x="26670" y="11429"/>
                  </a:lnTo>
                  <a:lnTo>
                    <a:pt x="25908" y="8381"/>
                  </a:lnTo>
                  <a:lnTo>
                    <a:pt x="25146" y="6857"/>
                  </a:lnTo>
                  <a:lnTo>
                    <a:pt x="20574" y="2285"/>
                  </a:lnTo>
                  <a:lnTo>
                    <a:pt x="16764" y="1523"/>
                  </a:lnTo>
                  <a:lnTo>
                    <a:pt x="16764" y="0"/>
                  </a:lnTo>
                  <a:lnTo>
                    <a:pt x="8382" y="1523"/>
                  </a:lnTo>
                  <a:lnTo>
                    <a:pt x="6858" y="2285"/>
                  </a:lnTo>
                  <a:lnTo>
                    <a:pt x="6096" y="3047"/>
                  </a:lnTo>
                  <a:lnTo>
                    <a:pt x="3810" y="3809"/>
                  </a:lnTo>
                  <a:lnTo>
                    <a:pt x="3048" y="3809"/>
                  </a:lnTo>
                  <a:lnTo>
                    <a:pt x="3048" y="6095"/>
                  </a:lnTo>
                  <a:lnTo>
                    <a:pt x="2286" y="6857"/>
                  </a:lnTo>
                  <a:lnTo>
                    <a:pt x="1524" y="6857"/>
                  </a:lnTo>
                  <a:lnTo>
                    <a:pt x="1524" y="8381"/>
                  </a:lnTo>
                  <a:lnTo>
                    <a:pt x="762" y="8381"/>
                  </a:lnTo>
                  <a:lnTo>
                    <a:pt x="762" y="12191"/>
                  </a:lnTo>
                  <a:lnTo>
                    <a:pt x="0" y="12953"/>
                  </a:lnTo>
                  <a:lnTo>
                    <a:pt x="762" y="17525"/>
                  </a:lnTo>
                  <a:lnTo>
                    <a:pt x="1524" y="19811"/>
                  </a:lnTo>
                  <a:lnTo>
                    <a:pt x="2286" y="20573"/>
                  </a:lnTo>
                  <a:lnTo>
                    <a:pt x="3810" y="23621"/>
                  </a:lnTo>
                  <a:lnTo>
                    <a:pt x="6096" y="24383"/>
                  </a:lnTo>
                  <a:lnTo>
                    <a:pt x="6858" y="25145"/>
                  </a:lnTo>
                  <a:lnTo>
                    <a:pt x="9144" y="25907"/>
                  </a:lnTo>
                  <a:lnTo>
                    <a:pt x="18288" y="25907"/>
                  </a:lnTo>
                  <a:lnTo>
                    <a:pt x="19050" y="25145"/>
                  </a:lnTo>
                  <a:lnTo>
                    <a:pt x="23622" y="23621"/>
                  </a:lnTo>
                  <a:lnTo>
                    <a:pt x="23622" y="51815"/>
                  </a:lnTo>
                  <a:lnTo>
                    <a:pt x="25146" y="51815"/>
                  </a:lnTo>
                  <a:lnTo>
                    <a:pt x="25146" y="50291"/>
                  </a:lnTo>
                  <a:lnTo>
                    <a:pt x="25908" y="50291"/>
                  </a:lnTo>
                  <a:lnTo>
                    <a:pt x="25908" y="47243"/>
                  </a:lnTo>
                  <a:lnTo>
                    <a:pt x="26670" y="47243"/>
                  </a:lnTo>
                  <a:lnTo>
                    <a:pt x="26670" y="44195"/>
                  </a:lnTo>
                  <a:lnTo>
                    <a:pt x="27432" y="44195"/>
                  </a:lnTo>
                  <a:lnTo>
                    <a:pt x="27432" y="41147"/>
                  </a:lnTo>
                  <a:lnTo>
                    <a:pt x="28194" y="41147"/>
                  </a:lnTo>
                  <a:lnTo>
                    <a:pt x="28194" y="37337"/>
                  </a:lnTo>
                  <a:lnTo>
                    <a:pt x="28956" y="37337"/>
                  </a:lnTo>
                  <a:close/>
                </a:path>
                <a:path w="29210" h="74929">
                  <a:moveTo>
                    <a:pt x="15240" y="69341"/>
                  </a:moveTo>
                  <a:lnTo>
                    <a:pt x="15240" y="59435"/>
                  </a:lnTo>
                  <a:lnTo>
                    <a:pt x="13716" y="59435"/>
                  </a:lnTo>
                  <a:lnTo>
                    <a:pt x="13716" y="60959"/>
                  </a:lnTo>
                  <a:lnTo>
                    <a:pt x="12192" y="63245"/>
                  </a:lnTo>
                  <a:lnTo>
                    <a:pt x="11430" y="63245"/>
                  </a:lnTo>
                  <a:lnTo>
                    <a:pt x="11430" y="64769"/>
                  </a:lnTo>
                  <a:lnTo>
                    <a:pt x="7620" y="68579"/>
                  </a:lnTo>
                  <a:lnTo>
                    <a:pt x="6858" y="68579"/>
                  </a:lnTo>
                  <a:lnTo>
                    <a:pt x="6858" y="70103"/>
                  </a:lnTo>
                  <a:lnTo>
                    <a:pt x="3810" y="73151"/>
                  </a:lnTo>
                  <a:lnTo>
                    <a:pt x="5334" y="74675"/>
                  </a:lnTo>
                  <a:lnTo>
                    <a:pt x="9144" y="74675"/>
                  </a:lnTo>
                  <a:lnTo>
                    <a:pt x="15240" y="69341"/>
                  </a:lnTo>
                  <a:close/>
                </a:path>
                <a:path w="29210" h="74929">
                  <a:moveTo>
                    <a:pt x="17526" y="65531"/>
                  </a:moveTo>
                  <a:lnTo>
                    <a:pt x="17526" y="54863"/>
                  </a:lnTo>
                  <a:lnTo>
                    <a:pt x="16764" y="54863"/>
                  </a:lnTo>
                  <a:lnTo>
                    <a:pt x="16764" y="56387"/>
                  </a:lnTo>
                  <a:lnTo>
                    <a:pt x="16002" y="57149"/>
                  </a:lnTo>
                  <a:lnTo>
                    <a:pt x="15240" y="57149"/>
                  </a:lnTo>
                  <a:lnTo>
                    <a:pt x="15240" y="67817"/>
                  </a:lnTo>
                  <a:lnTo>
                    <a:pt x="16002" y="67817"/>
                  </a:lnTo>
                  <a:lnTo>
                    <a:pt x="17526" y="65531"/>
                  </a:lnTo>
                  <a:close/>
                </a:path>
                <a:path w="29210" h="74929">
                  <a:moveTo>
                    <a:pt x="19050" y="63245"/>
                  </a:moveTo>
                  <a:lnTo>
                    <a:pt x="19050" y="51053"/>
                  </a:lnTo>
                  <a:lnTo>
                    <a:pt x="18288" y="51053"/>
                  </a:lnTo>
                  <a:lnTo>
                    <a:pt x="18288" y="52577"/>
                  </a:lnTo>
                  <a:lnTo>
                    <a:pt x="17526" y="52577"/>
                  </a:lnTo>
                  <a:lnTo>
                    <a:pt x="17526" y="64007"/>
                  </a:lnTo>
                  <a:lnTo>
                    <a:pt x="18288" y="64007"/>
                  </a:lnTo>
                  <a:lnTo>
                    <a:pt x="19050" y="63245"/>
                  </a:lnTo>
                  <a:close/>
                </a:path>
                <a:path w="29210" h="74929">
                  <a:moveTo>
                    <a:pt x="21336" y="60197"/>
                  </a:moveTo>
                  <a:lnTo>
                    <a:pt x="21336" y="46481"/>
                  </a:lnTo>
                  <a:lnTo>
                    <a:pt x="20574" y="46481"/>
                  </a:lnTo>
                  <a:lnTo>
                    <a:pt x="20574" y="48005"/>
                  </a:lnTo>
                  <a:lnTo>
                    <a:pt x="19050" y="48005"/>
                  </a:lnTo>
                  <a:lnTo>
                    <a:pt x="19050" y="60959"/>
                  </a:lnTo>
                  <a:lnTo>
                    <a:pt x="20574" y="60959"/>
                  </a:lnTo>
                  <a:lnTo>
                    <a:pt x="21336" y="60197"/>
                  </a:lnTo>
                  <a:close/>
                </a:path>
                <a:path w="29210" h="74929">
                  <a:moveTo>
                    <a:pt x="22098" y="58673"/>
                  </a:moveTo>
                  <a:lnTo>
                    <a:pt x="22098" y="43433"/>
                  </a:lnTo>
                  <a:lnTo>
                    <a:pt x="21336" y="43433"/>
                  </a:lnTo>
                  <a:lnTo>
                    <a:pt x="21336" y="58673"/>
                  </a:lnTo>
                  <a:lnTo>
                    <a:pt x="22098" y="58673"/>
                  </a:lnTo>
                  <a:close/>
                </a:path>
                <a:path w="29210" h="74929">
                  <a:moveTo>
                    <a:pt x="22860" y="56387"/>
                  </a:moveTo>
                  <a:lnTo>
                    <a:pt x="22860" y="41147"/>
                  </a:lnTo>
                  <a:lnTo>
                    <a:pt x="22098" y="41147"/>
                  </a:lnTo>
                  <a:lnTo>
                    <a:pt x="22098" y="56387"/>
                  </a:lnTo>
                  <a:lnTo>
                    <a:pt x="22860" y="56387"/>
                  </a:lnTo>
                  <a:close/>
                </a:path>
                <a:path w="29210" h="74929">
                  <a:moveTo>
                    <a:pt x="23622" y="54863"/>
                  </a:moveTo>
                  <a:lnTo>
                    <a:pt x="23622" y="34289"/>
                  </a:lnTo>
                  <a:lnTo>
                    <a:pt x="22860" y="34289"/>
                  </a:lnTo>
                  <a:lnTo>
                    <a:pt x="22860" y="54863"/>
                  </a:lnTo>
                  <a:lnTo>
                    <a:pt x="23622" y="54863"/>
                  </a:lnTo>
                  <a:close/>
                </a:path>
              </a:pathLst>
            </a:custGeom>
            <a:solidFill>
              <a:srgbClr val="000000"/>
            </a:solidFill>
          </p:spPr>
          <p:txBody>
            <a:bodyPr wrap="square" lIns="0" tIns="0" rIns="0" bIns="0" rtlCol="0"/>
            <a:lstStyle/>
            <a:p>
              <a:endParaRPr/>
            </a:p>
          </p:txBody>
        </p:sp>
        <p:sp>
          <p:nvSpPr>
            <p:cNvPr id="42" name="object 22"/>
            <p:cNvSpPr/>
            <p:nvPr/>
          </p:nvSpPr>
          <p:spPr>
            <a:xfrm>
              <a:off x="5569346" y="4959861"/>
              <a:ext cx="301751" cy="253745"/>
            </a:xfrm>
            <a:prstGeom prst="rect">
              <a:avLst/>
            </a:prstGeom>
            <a:blipFill>
              <a:blip r:embed="rId7" cstate="print"/>
              <a:stretch>
                <a:fillRect/>
              </a:stretch>
            </a:blipFill>
          </p:spPr>
          <p:txBody>
            <a:bodyPr wrap="square" lIns="0" tIns="0" rIns="0" bIns="0" rtlCol="0"/>
            <a:lstStyle/>
            <a:p>
              <a:endParaRPr/>
            </a:p>
          </p:txBody>
        </p:sp>
        <p:sp>
          <p:nvSpPr>
            <p:cNvPr id="43" name="object 23"/>
            <p:cNvSpPr/>
            <p:nvPr/>
          </p:nvSpPr>
          <p:spPr>
            <a:xfrm>
              <a:off x="4216796" y="5419344"/>
              <a:ext cx="205739" cy="176021"/>
            </a:xfrm>
            <a:prstGeom prst="rect">
              <a:avLst/>
            </a:prstGeom>
            <a:blipFill>
              <a:blip r:embed="rId8" cstate="print"/>
              <a:stretch>
                <a:fillRect/>
              </a:stretch>
            </a:blipFill>
          </p:spPr>
          <p:txBody>
            <a:bodyPr wrap="square" lIns="0" tIns="0" rIns="0" bIns="0" rtlCol="0"/>
            <a:lstStyle/>
            <a:p>
              <a:endParaRPr/>
            </a:p>
          </p:txBody>
        </p:sp>
        <p:sp>
          <p:nvSpPr>
            <p:cNvPr id="44" name="object 24"/>
            <p:cNvSpPr/>
            <p:nvPr/>
          </p:nvSpPr>
          <p:spPr>
            <a:xfrm>
              <a:off x="4527693" y="5439155"/>
              <a:ext cx="165735" cy="59690"/>
            </a:xfrm>
            <a:custGeom>
              <a:avLst/>
              <a:gdLst/>
              <a:ahLst/>
              <a:cxnLst/>
              <a:rect l="l" t="t" r="r" b="b"/>
              <a:pathLst>
                <a:path w="165735" h="59689">
                  <a:moveTo>
                    <a:pt x="165354" y="57150"/>
                  </a:moveTo>
                  <a:lnTo>
                    <a:pt x="164592" y="51054"/>
                  </a:lnTo>
                  <a:lnTo>
                    <a:pt x="163830" y="50292"/>
                  </a:lnTo>
                  <a:lnTo>
                    <a:pt x="163830" y="49530"/>
                  </a:lnTo>
                  <a:lnTo>
                    <a:pt x="3048" y="50292"/>
                  </a:lnTo>
                  <a:lnTo>
                    <a:pt x="1524" y="51054"/>
                  </a:lnTo>
                  <a:lnTo>
                    <a:pt x="762" y="51054"/>
                  </a:lnTo>
                  <a:lnTo>
                    <a:pt x="762" y="53340"/>
                  </a:lnTo>
                  <a:lnTo>
                    <a:pt x="0" y="54102"/>
                  </a:lnTo>
                  <a:lnTo>
                    <a:pt x="762" y="57150"/>
                  </a:lnTo>
                  <a:lnTo>
                    <a:pt x="3048" y="58674"/>
                  </a:lnTo>
                  <a:lnTo>
                    <a:pt x="8382" y="59436"/>
                  </a:lnTo>
                  <a:lnTo>
                    <a:pt x="156972" y="59436"/>
                  </a:lnTo>
                  <a:lnTo>
                    <a:pt x="162306" y="58674"/>
                  </a:lnTo>
                  <a:lnTo>
                    <a:pt x="164592" y="57912"/>
                  </a:lnTo>
                  <a:lnTo>
                    <a:pt x="165354" y="57150"/>
                  </a:lnTo>
                  <a:close/>
                </a:path>
                <a:path w="165735" h="59689">
                  <a:moveTo>
                    <a:pt x="165354" y="6858"/>
                  </a:moveTo>
                  <a:lnTo>
                    <a:pt x="164592" y="1524"/>
                  </a:lnTo>
                  <a:lnTo>
                    <a:pt x="162306" y="762"/>
                  </a:lnTo>
                  <a:lnTo>
                    <a:pt x="162306" y="0"/>
                  </a:lnTo>
                  <a:lnTo>
                    <a:pt x="3048" y="762"/>
                  </a:lnTo>
                  <a:lnTo>
                    <a:pt x="1524" y="1524"/>
                  </a:lnTo>
                  <a:lnTo>
                    <a:pt x="762" y="1524"/>
                  </a:lnTo>
                  <a:lnTo>
                    <a:pt x="762" y="4572"/>
                  </a:lnTo>
                  <a:lnTo>
                    <a:pt x="0" y="5334"/>
                  </a:lnTo>
                  <a:lnTo>
                    <a:pt x="762" y="6858"/>
                  </a:lnTo>
                  <a:lnTo>
                    <a:pt x="3048" y="9144"/>
                  </a:lnTo>
                  <a:lnTo>
                    <a:pt x="8382" y="9906"/>
                  </a:lnTo>
                  <a:lnTo>
                    <a:pt x="156210" y="9906"/>
                  </a:lnTo>
                  <a:lnTo>
                    <a:pt x="163830" y="9144"/>
                  </a:lnTo>
                  <a:lnTo>
                    <a:pt x="165354" y="6858"/>
                  </a:lnTo>
                  <a:close/>
                </a:path>
              </a:pathLst>
            </a:custGeom>
            <a:solidFill>
              <a:srgbClr val="000000"/>
            </a:solidFill>
          </p:spPr>
          <p:txBody>
            <a:bodyPr wrap="square" lIns="0" tIns="0" rIns="0" bIns="0" rtlCol="0"/>
            <a:lstStyle/>
            <a:p>
              <a:endParaRPr/>
            </a:p>
          </p:txBody>
        </p:sp>
        <p:sp>
          <p:nvSpPr>
            <p:cNvPr id="45" name="object 25"/>
            <p:cNvSpPr/>
            <p:nvPr/>
          </p:nvSpPr>
          <p:spPr>
            <a:xfrm>
              <a:off x="4787534" y="5341623"/>
              <a:ext cx="548639" cy="253745"/>
            </a:xfrm>
            <a:prstGeom prst="rect">
              <a:avLst/>
            </a:prstGeom>
            <a:blipFill>
              <a:blip r:embed="rId9" cstate="print"/>
              <a:stretch>
                <a:fillRect/>
              </a:stretch>
            </a:blipFill>
          </p:spPr>
          <p:txBody>
            <a:bodyPr wrap="square" lIns="0" tIns="0" rIns="0" bIns="0" rtlCol="0"/>
            <a:lstStyle/>
            <a:p>
              <a:endParaRPr/>
            </a:p>
          </p:txBody>
        </p:sp>
        <p:sp>
          <p:nvSpPr>
            <p:cNvPr id="46" name="object 26"/>
            <p:cNvSpPr/>
            <p:nvPr/>
          </p:nvSpPr>
          <p:spPr>
            <a:xfrm>
              <a:off x="4527693" y="5056635"/>
              <a:ext cx="165735" cy="60325"/>
            </a:xfrm>
            <a:custGeom>
              <a:avLst/>
              <a:gdLst/>
              <a:ahLst/>
              <a:cxnLst/>
              <a:rect l="l" t="t" r="r" b="b"/>
              <a:pathLst>
                <a:path w="165735" h="60325">
                  <a:moveTo>
                    <a:pt x="165354" y="57150"/>
                  </a:moveTo>
                  <a:lnTo>
                    <a:pt x="164592" y="51816"/>
                  </a:lnTo>
                  <a:lnTo>
                    <a:pt x="162306" y="51054"/>
                  </a:lnTo>
                  <a:lnTo>
                    <a:pt x="162306" y="49530"/>
                  </a:lnTo>
                  <a:lnTo>
                    <a:pt x="3048" y="51054"/>
                  </a:lnTo>
                  <a:lnTo>
                    <a:pt x="1524" y="51816"/>
                  </a:lnTo>
                  <a:lnTo>
                    <a:pt x="762" y="51816"/>
                  </a:lnTo>
                  <a:lnTo>
                    <a:pt x="762" y="54102"/>
                  </a:lnTo>
                  <a:lnTo>
                    <a:pt x="0" y="55626"/>
                  </a:lnTo>
                  <a:lnTo>
                    <a:pt x="762" y="57150"/>
                  </a:lnTo>
                  <a:lnTo>
                    <a:pt x="3048" y="58674"/>
                  </a:lnTo>
                  <a:lnTo>
                    <a:pt x="8382" y="60198"/>
                  </a:lnTo>
                  <a:lnTo>
                    <a:pt x="156972" y="60198"/>
                  </a:lnTo>
                  <a:lnTo>
                    <a:pt x="163830" y="58674"/>
                  </a:lnTo>
                  <a:lnTo>
                    <a:pt x="165354" y="57150"/>
                  </a:lnTo>
                  <a:close/>
                </a:path>
                <a:path w="165735" h="60325">
                  <a:moveTo>
                    <a:pt x="165354" y="8382"/>
                  </a:moveTo>
                  <a:lnTo>
                    <a:pt x="164592" y="2286"/>
                  </a:lnTo>
                  <a:lnTo>
                    <a:pt x="162306" y="762"/>
                  </a:lnTo>
                  <a:lnTo>
                    <a:pt x="162306" y="0"/>
                  </a:lnTo>
                  <a:lnTo>
                    <a:pt x="3048" y="762"/>
                  </a:lnTo>
                  <a:lnTo>
                    <a:pt x="1524" y="2286"/>
                  </a:lnTo>
                  <a:lnTo>
                    <a:pt x="762" y="2286"/>
                  </a:lnTo>
                  <a:lnTo>
                    <a:pt x="762" y="4572"/>
                  </a:lnTo>
                  <a:lnTo>
                    <a:pt x="0" y="5334"/>
                  </a:lnTo>
                  <a:lnTo>
                    <a:pt x="762" y="8382"/>
                  </a:lnTo>
                  <a:lnTo>
                    <a:pt x="3048" y="9906"/>
                  </a:lnTo>
                  <a:lnTo>
                    <a:pt x="8382" y="11430"/>
                  </a:lnTo>
                  <a:lnTo>
                    <a:pt x="156210" y="11430"/>
                  </a:lnTo>
                  <a:lnTo>
                    <a:pt x="162306" y="9906"/>
                  </a:lnTo>
                  <a:lnTo>
                    <a:pt x="164592" y="9144"/>
                  </a:lnTo>
                  <a:lnTo>
                    <a:pt x="165354" y="8382"/>
                  </a:lnTo>
                  <a:close/>
                </a:path>
              </a:pathLst>
            </a:custGeom>
            <a:solidFill>
              <a:srgbClr val="000000"/>
            </a:solidFill>
          </p:spPr>
          <p:txBody>
            <a:bodyPr wrap="square" lIns="0" tIns="0" rIns="0" bIns="0" rtlCol="0"/>
            <a:lstStyle/>
            <a:p>
              <a:endParaRPr/>
            </a:p>
          </p:txBody>
        </p:sp>
        <p:sp>
          <p:nvSpPr>
            <p:cNvPr id="47" name="object 27"/>
            <p:cNvSpPr/>
            <p:nvPr/>
          </p:nvSpPr>
          <p:spPr>
            <a:xfrm>
              <a:off x="5199522" y="5144272"/>
              <a:ext cx="116839" cy="0"/>
            </a:xfrm>
            <a:custGeom>
              <a:avLst/>
              <a:gdLst/>
              <a:ahLst/>
              <a:cxnLst/>
              <a:rect l="l" t="t" r="r" b="b"/>
              <a:pathLst>
                <a:path w="116839">
                  <a:moveTo>
                    <a:pt x="0" y="0"/>
                  </a:moveTo>
                  <a:lnTo>
                    <a:pt x="116839" y="0"/>
                  </a:lnTo>
                </a:path>
              </a:pathLst>
            </a:custGeom>
            <a:ln w="10393">
              <a:solidFill>
                <a:srgbClr val="000000"/>
              </a:solidFill>
            </a:ln>
          </p:spPr>
          <p:txBody>
            <a:bodyPr wrap="square" lIns="0" tIns="0" rIns="0" bIns="0" rtlCol="0"/>
            <a:lstStyle/>
            <a:p>
              <a:endParaRPr/>
            </a:p>
          </p:txBody>
        </p:sp>
        <p:sp>
          <p:nvSpPr>
            <p:cNvPr id="48" name="object 28"/>
            <p:cNvSpPr/>
            <p:nvPr/>
          </p:nvSpPr>
          <p:spPr>
            <a:xfrm>
              <a:off x="5355224" y="5070347"/>
              <a:ext cx="62865" cy="118110"/>
            </a:xfrm>
            <a:custGeom>
              <a:avLst/>
              <a:gdLst/>
              <a:ahLst/>
              <a:cxnLst/>
              <a:rect l="l" t="t" r="r" b="b"/>
              <a:pathLst>
                <a:path w="62864" h="118110">
                  <a:moveTo>
                    <a:pt x="62484" y="118110"/>
                  </a:moveTo>
                  <a:lnTo>
                    <a:pt x="62484" y="112776"/>
                  </a:lnTo>
                  <a:lnTo>
                    <a:pt x="56388" y="112776"/>
                  </a:lnTo>
                  <a:lnTo>
                    <a:pt x="44958" y="112014"/>
                  </a:lnTo>
                  <a:lnTo>
                    <a:pt x="40386" y="109728"/>
                  </a:lnTo>
                  <a:lnTo>
                    <a:pt x="39624" y="108204"/>
                  </a:lnTo>
                  <a:lnTo>
                    <a:pt x="38862" y="104394"/>
                  </a:lnTo>
                  <a:lnTo>
                    <a:pt x="38862" y="0"/>
                  </a:lnTo>
                  <a:lnTo>
                    <a:pt x="33285" y="989"/>
                  </a:lnTo>
                  <a:lnTo>
                    <a:pt x="23682" y="7304"/>
                  </a:lnTo>
                  <a:lnTo>
                    <a:pt x="12192" y="10668"/>
                  </a:lnTo>
                  <a:lnTo>
                    <a:pt x="0" y="10668"/>
                  </a:lnTo>
                  <a:lnTo>
                    <a:pt x="0" y="16764"/>
                  </a:lnTo>
                  <a:lnTo>
                    <a:pt x="12192" y="16764"/>
                  </a:lnTo>
                  <a:lnTo>
                    <a:pt x="16764" y="16002"/>
                  </a:lnTo>
                  <a:lnTo>
                    <a:pt x="20574" y="15240"/>
                  </a:lnTo>
                  <a:lnTo>
                    <a:pt x="25146" y="12954"/>
                  </a:lnTo>
                  <a:lnTo>
                    <a:pt x="25146" y="118110"/>
                  </a:lnTo>
                  <a:lnTo>
                    <a:pt x="62484" y="118110"/>
                  </a:lnTo>
                  <a:close/>
                </a:path>
                <a:path w="62864" h="118110">
                  <a:moveTo>
                    <a:pt x="25146" y="118110"/>
                  </a:moveTo>
                  <a:lnTo>
                    <a:pt x="25146" y="108204"/>
                  </a:lnTo>
                  <a:lnTo>
                    <a:pt x="24384" y="108204"/>
                  </a:lnTo>
                  <a:lnTo>
                    <a:pt x="24384" y="109728"/>
                  </a:lnTo>
                  <a:lnTo>
                    <a:pt x="22098" y="110490"/>
                  </a:lnTo>
                  <a:lnTo>
                    <a:pt x="19812" y="112014"/>
                  </a:lnTo>
                  <a:lnTo>
                    <a:pt x="6858" y="112776"/>
                  </a:lnTo>
                  <a:lnTo>
                    <a:pt x="762" y="112776"/>
                  </a:lnTo>
                  <a:lnTo>
                    <a:pt x="762" y="118110"/>
                  </a:lnTo>
                  <a:lnTo>
                    <a:pt x="25146" y="118110"/>
                  </a:lnTo>
                  <a:close/>
                </a:path>
              </a:pathLst>
            </a:custGeom>
            <a:solidFill>
              <a:srgbClr val="000000"/>
            </a:solidFill>
          </p:spPr>
          <p:txBody>
            <a:bodyPr wrap="square" lIns="0" tIns="0" rIns="0" bIns="0" rtlCol="0"/>
            <a:lstStyle/>
            <a:p>
              <a:endParaRPr/>
            </a:p>
          </p:txBody>
        </p:sp>
        <p:sp>
          <p:nvSpPr>
            <p:cNvPr id="49" name="object 29"/>
            <p:cNvSpPr/>
            <p:nvPr/>
          </p:nvSpPr>
          <p:spPr>
            <a:xfrm>
              <a:off x="5468763" y="5123688"/>
              <a:ext cx="29209" cy="74930"/>
            </a:xfrm>
            <a:custGeom>
              <a:avLst/>
              <a:gdLst/>
              <a:ahLst/>
              <a:cxnLst/>
              <a:rect l="l" t="t" r="r" b="b"/>
              <a:pathLst>
                <a:path w="29210" h="74929">
                  <a:moveTo>
                    <a:pt x="28956" y="37337"/>
                  </a:moveTo>
                  <a:lnTo>
                    <a:pt x="28194" y="16763"/>
                  </a:lnTo>
                  <a:lnTo>
                    <a:pt x="27432" y="12953"/>
                  </a:lnTo>
                  <a:lnTo>
                    <a:pt x="26670" y="11429"/>
                  </a:lnTo>
                  <a:lnTo>
                    <a:pt x="25908" y="8381"/>
                  </a:lnTo>
                  <a:lnTo>
                    <a:pt x="25146" y="6857"/>
                  </a:lnTo>
                  <a:lnTo>
                    <a:pt x="20574" y="2285"/>
                  </a:lnTo>
                  <a:lnTo>
                    <a:pt x="16764" y="1523"/>
                  </a:lnTo>
                  <a:lnTo>
                    <a:pt x="16764" y="0"/>
                  </a:lnTo>
                  <a:lnTo>
                    <a:pt x="8382" y="1523"/>
                  </a:lnTo>
                  <a:lnTo>
                    <a:pt x="6858" y="2285"/>
                  </a:lnTo>
                  <a:lnTo>
                    <a:pt x="6096" y="3047"/>
                  </a:lnTo>
                  <a:lnTo>
                    <a:pt x="3810" y="3809"/>
                  </a:lnTo>
                  <a:lnTo>
                    <a:pt x="3048" y="3809"/>
                  </a:lnTo>
                  <a:lnTo>
                    <a:pt x="3048" y="6095"/>
                  </a:lnTo>
                  <a:lnTo>
                    <a:pt x="2286" y="6857"/>
                  </a:lnTo>
                  <a:lnTo>
                    <a:pt x="1524" y="6857"/>
                  </a:lnTo>
                  <a:lnTo>
                    <a:pt x="1524" y="8381"/>
                  </a:lnTo>
                  <a:lnTo>
                    <a:pt x="762" y="8381"/>
                  </a:lnTo>
                  <a:lnTo>
                    <a:pt x="762" y="12191"/>
                  </a:lnTo>
                  <a:lnTo>
                    <a:pt x="0" y="12953"/>
                  </a:lnTo>
                  <a:lnTo>
                    <a:pt x="762" y="17525"/>
                  </a:lnTo>
                  <a:lnTo>
                    <a:pt x="1524" y="19811"/>
                  </a:lnTo>
                  <a:lnTo>
                    <a:pt x="2286" y="20573"/>
                  </a:lnTo>
                  <a:lnTo>
                    <a:pt x="3810" y="23621"/>
                  </a:lnTo>
                  <a:lnTo>
                    <a:pt x="6096" y="24383"/>
                  </a:lnTo>
                  <a:lnTo>
                    <a:pt x="6858" y="25145"/>
                  </a:lnTo>
                  <a:lnTo>
                    <a:pt x="9144" y="25907"/>
                  </a:lnTo>
                  <a:lnTo>
                    <a:pt x="18288" y="25907"/>
                  </a:lnTo>
                  <a:lnTo>
                    <a:pt x="19050" y="25145"/>
                  </a:lnTo>
                  <a:lnTo>
                    <a:pt x="23622" y="23621"/>
                  </a:lnTo>
                  <a:lnTo>
                    <a:pt x="23622" y="51815"/>
                  </a:lnTo>
                  <a:lnTo>
                    <a:pt x="25146" y="51815"/>
                  </a:lnTo>
                  <a:lnTo>
                    <a:pt x="25146" y="50291"/>
                  </a:lnTo>
                  <a:lnTo>
                    <a:pt x="25908" y="50291"/>
                  </a:lnTo>
                  <a:lnTo>
                    <a:pt x="25908" y="47243"/>
                  </a:lnTo>
                  <a:lnTo>
                    <a:pt x="26670" y="47243"/>
                  </a:lnTo>
                  <a:lnTo>
                    <a:pt x="26670" y="44195"/>
                  </a:lnTo>
                  <a:lnTo>
                    <a:pt x="27432" y="44195"/>
                  </a:lnTo>
                  <a:lnTo>
                    <a:pt x="27432" y="41147"/>
                  </a:lnTo>
                  <a:lnTo>
                    <a:pt x="28194" y="41147"/>
                  </a:lnTo>
                  <a:lnTo>
                    <a:pt x="28194" y="37337"/>
                  </a:lnTo>
                  <a:lnTo>
                    <a:pt x="28956" y="37337"/>
                  </a:lnTo>
                  <a:close/>
                </a:path>
                <a:path w="29210" h="74929">
                  <a:moveTo>
                    <a:pt x="15240" y="69341"/>
                  </a:moveTo>
                  <a:lnTo>
                    <a:pt x="15240" y="59435"/>
                  </a:lnTo>
                  <a:lnTo>
                    <a:pt x="13716" y="59435"/>
                  </a:lnTo>
                  <a:lnTo>
                    <a:pt x="13716" y="60959"/>
                  </a:lnTo>
                  <a:lnTo>
                    <a:pt x="12192" y="63245"/>
                  </a:lnTo>
                  <a:lnTo>
                    <a:pt x="11430" y="63245"/>
                  </a:lnTo>
                  <a:lnTo>
                    <a:pt x="11430" y="64769"/>
                  </a:lnTo>
                  <a:lnTo>
                    <a:pt x="7620" y="68579"/>
                  </a:lnTo>
                  <a:lnTo>
                    <a:pt x="6858" y="68579"/>
                  </a:lnTo>
                  <a:lnTo>
                    <a:pt x="6858" y="70103"/>
                  </a:lnTo>
                  <a:lnTo>
                    <a:pt x="3810" y="73151"/>
                  </a:lnTo>
                  <a:lnTo>
                    <a:pt x="5334" y="74675"/>
                  </a:lnTo>
                  <a:lnTo>
                    <a:pt x="9144" y="74675"/>
                  </a:lnTo>
                  <a:lnTo>
                    <a:pt x="15240" y="69341"/>
                  </a:lnTo>
                  <a:close/>
                </a:path>
                <a:path w="29210" h="74929">
                  <a:moveTo>
                    <a:pt x="17526" y="65531"/>
                  </a:moveTo>
                  <a:lnTo>
                    <a:pt x="17526" y="54863"/>
                  </a:lnTo>
                  <a:lnTo>
                    <a:pt x="16764" y="54863"/>
                  </a:lnTo>
                  <a:lnTo>
                    <a:pt x="16764" y="56387"/>
                  </a:lnTo>
                  <a:lnTo>
                    <a:pt x="16002" y="57149"/>
                  </a:lnTo>
                  <a:lnTo>
                    <a:pt x="15240" y="57149"/>
                  </a:lnTo>
                  <a:lnTo>
                    <a:pt x="15240" y="67817"/>
                  </a:lnTo>
                  <a:lnTo>
                    <a:pt x="16002" y="67817"/>
                  </a:lnTo>
                  <a:lnTo>
                    <a:pt x="17526" y="65531"/>
                  </a:lnTo>
                  <a:close/>
                </a:path>
                <a:path w="29210" h="74929">
                  <a:moveTo>
                    <a:pt x="19050" y="63245"/>
                  </a:moveTo>
                  <a:lnTo>
                    <a:pt x="19050" y="51053"/>
                  </a:lnTo>
                  <a:lnTo>
                    <a:pt x="18288" y="51053"/>
                  </a:lnTo>
                  <a:lnTo>
                    <a:pt x="18288" y="52577"/>
                  </a:lnTo>
                  <a:lnTo>
                    <a:pt x="17526" y="52577"/>
                  </a:lnTo>
                  <a:lnTo>
                    <a:pt x="17526" y="64007"/>
                  </a:lnTo>
                  <a:lnTo>
                    <a:pt x="18288" y="64007"/>
                  </a:lnTo>
                  <a:lnTo>
                    <a:pt x="19050" y="63245"/>
                  </a:lnTo>
                  <a:close/>
                </a:path>
                <a:path w="29210" h="74929">
                  <a:moveTo>
                    <a:pt x="21336" y="60197"/>
                  </a:moveTo>
                  <a:lnTo>
                    <a:pt x="21336" y="46481"/>
                  </a:lnTo>
                  <a:lnTo>
                    <a:pt x="20574" y="46481"/>
                  </a:lnTo>
                  <a:lnTo>
                    <a:pt x="20574" y="48005"/>
                  </a:lnTo>
                  <a:lnTo>
                    <a:pt x="19050" y="48005"/>
                  </a:lnTo>
                  <a:lnTo>
                    <a:pt x="19050" y="60959"/>
                  </a:lnTo>
                  <a:lnTo>
                    <a:pt x="20574" y="60959"/>
                  </a:lnTo>
                  <a:lnTo>
                    <a:pt x="21336" y="60197"/>
                  </a:lnTo>
                  <a:close/>
                </a:path>
                <a:path w="29210" h="74929">
                  <a:moveTo>
                    <a:pt x="22098" y="58673"/>
                  </a:moveTo>
                  <a:lnTo>
                    <a:pt x="22098" y="43433"/>
                  </a:lnTo>
                  <a:lnTo>
                    <a:pt x="21336" y="43433"/>
                  </a:lnTo>
                  <a:lnTo>
                    <a:pt x="21336" y="58673"/>
                  </a:lnTo>
                  <a:lnTo>
                    <a:pt x="22098" y="58673"/>
                  </a:lnTo>
                  <a:close/>
                </a:path>
                <a:path w="29210" h="74929">
                  <a:moveTo>
                    <a:pt x="22860" y="56387"/>
                  </a:moveTo>
                  <a:lnTo>
                    <a:pt x="22860" y="41147"/>
                  </a:lnTo>
                  <a:lnTo>
                    <a:pt x="22098" y="41147"/>
                  </a:lnTo>
                  <a:lnTo>
                    <a:pt x="22098" y="56387"/>
                  </a:lnTo>
                  <a:lnTo>
                    <a:pt x="22860" y="56387"/>
                  </a:lnTo>
                  <a:close/>
                </a:path>
                <a:path w="29210" h="74929">
                  <a:moveTo>
                    <a:pt x="23622" y="54863"/>
                  </a:moveTo>
                  <a:lnTo>
                    <a:pt x="23622" y="34289"/>
                  </a:lnTo>
                  <a:lnTo>
                    <a:pt x="22860" y="34289"/>
                  </a:lnTo>
                  <a:lnTo>
                    <a:pt x="22860" y="54863"/>
                  </a:lnTo>
                  <a:lnTo>
                    <a:pt x="23622" y="54863"/>
                  </a:lnTo>
                  <a:close/>
                </a:path>
              </a:pathLst>
            </a:custGeom>
            <a:solidFill>
              <a:srgbClr val="000000"/>
            </a:solidFill>
          </p:spPr>
          <p:txBody>
            <a:bodyPr wrap="square" lIns="0" tIns="0" rIns="0" bIns="0" rtlCol="0"/>
            <a:lstStyle/>
            <a:p>
              <a:endParaRPr/>
            </a:p>
          </p:txBody>
        </p:sp>
        <p:sp>
          <p:nvSpPr>
            <p:cNvPr id="50" name="object 30"/>
            <p:cNvSpPr/>
            <p:nvPr/>
          </p:nvSpPr>
          <p:spPr>
            <a:xfrm>
              <a:off x="4527693" y="5439155"/>
              <a:ext cx="165735" cy="59690"/>
            </a:xfrm>
            <a:custGeom>
              <a:avLst/>
              <a:gdLst/>
              <a:ahLst/>
              <a:cxnLst/>
              <a:rect l="l" t="t" r="r" b="b"/>
              <a:pathLst>
                <a:path w="165735" h="59689">
                  <a:moveTo>
                    <a:pt x="165354" y="57150"/>
                  </a:moveTo>
                  <a:lnTo>
                    <a:pt x="164592" y="51054"/>
                  </a:lnTo>
                  <a:lnTo>
                    <a:pt x="163830" y="50292"/>
                  </a:lnTo>
                  <a:lnTo>
                    <a:pt x="163830" y="49530"/>
                  </a:lnTo>
                  <a:lnTo>
                    <a:pt x="3048" y="50292"/>
                  </a:lnTo>
                  <a:lnTo>
                    <a:pt x="1524" y="51054"/>
                  </a:lnTo>
                  <a:lnTo>
                    <a:pt x="762" y="51054"/>
                  </a:lnTo>
                  <a:lnTo>
                    <a:pt x="762" y="53340"/>
                  </a:lnTo>
                  <a:lnTo>
                    <a:pt x="0" y="54102"/>
                  </a:lnTo>
                  <a:lnTo>
                    <a:pt x="762" y="57150"/>
                  </a:lnTo>
                  <a:lnTo>
                    <a:pt x="3048" y="58674"/>
                  </a:lnTo>
                  <a:lnTo>
                    <a:pt x="8382" y="59436"/>
                  </a:lnTo>
                  <a:lnTo>
                    <a:pt x="156972" y="59436"/>
                  </a:lnTo>
                  <a:lnTo>
                    <a:pt x="162306" y="58674"/>
                  </a:lnTo>
                  <a:lnTo>
                    <a:pt x="164592" y="57912"/>
                  </a:lnTo>
                  <a:lnTo>
                    <a:pt x="165354" y="57150"/>
                  </a:lnTo>
                  <a:close/>
                </a:path>
                <a:path w="165735" h="59689">
                  <a:moveTo>
                    <a:pt x="165354" y="6858"/>
                  </a:moveTo>
                  <a:lnTo>
                    <a:pt x="164592" y="1524"/>
                  </a:lnTo>
                  <a:lnTo>
                    <a:pt x="162306" y="762"/>
                  </a:lnTo>
                  <a:lnTo>
                    <a:pt x="162306" y="0"/>
                  </a:lnTo>
                  <a:lnTo>
                    <a:pt x="3048" y="762"/>
                  </a:lnTo>
                  <a:lnTo>
                    <a:pt x="1524" y="1524"/>
                  </a:lnTo>
                  <a:lnTo>
                    <a:pt x="762" y="1524"/>
                  </a:lnTo>
                  <a:lnTo>
                    <a:pt x="762" y="4572"/>
                  </a:lnTo>
                  <a:lnTo>
                    <a:pt x="0" y="5334"/>
                  </a:lnTo>
                  <a:lnTo>
                    <a:pt x="762" y="6858"/>
                  </a:lnTo>
                  <a:lnTo>
                    <a:pt x="3048" y="9144"/>
                  </a:lnTo>
                  <a:lnTo>
                    <a:pt x="8382" y="9906"/>
                  </a:lnTo>
                  <a:lnTo>
                    <a:pt x="156210" y="9906"/>
                  </a:lnTo>
                  <a:lnTo>
                    <a:pt x="163830" y="9144"/>
                  </a:lnTo>
                  <a:lnTo>
                    <a:pt x="165354" y="6858"/>
                  </a:lnTo>
                  <a:close/>
                </a:path>
              </a:pathLst>
            </a:custGeom>
            <a:solidFill>
              <a:srgbClr val="000000"/>
            </a:solidFill>
          </p:spPr>
          <p:txBody>
            <a:bodyPr wrap="square" lIns="0" tIns="0" rIns="0" bIns="0" rtlCol="0"/>
            <a:lstStyle/>
            <a:p>
              <a:endParaRPr/>
            </a:p>
          </p:txBody>
        </p:sp>
      </p:grpSp>
      <p:grpSp>
        <p:nvGrpSpPr>
          <p:cNvPr id="51" name="Group 50"/>
          <p:cNvGrpSpPr/>
          <p:nvPr/>
        </p:nvGrpSpPr>
        <p:grpSpPr>
          <a:xfrm>
            <a:off x="1053412" y="5640149"/>
            <a:ext cx="6958987" cy="209369"/>
            <a:chOff x="1302144" y="5873496"/>
            <a:chExt cx="8138149" cy="230888"/>
          </a:xfrm>
        </p:grpSpPr>
        <p:sp>
          <p:nvSpPr>
            <p:cNvPr id="52" name="object 31"/>
            <p:cNvSpPr/>
            <p:nvPr/>
          </p:nvSpPr>
          <p:spPr>
            <a:xfrm>
              <a:off x="1302144" y="5873496"/>
              <a:ext cx="473200" cy="172212"/>
            </a:xfrm>
            <a:prstGeom prst="rect">
              <a:avLst/>
            </a:prstGeom>
            <a:blipFill>
              <a:blip r:embed="rId10" cstate="print"/>
              <a:stretch>
                <a:fillRect/>
              </a:stretch>
            </a:blipFill>
          </p:spPr>
          <p:txBody>
            <a:bodyPr wrap="square" lIns="0" tIns="0" rIns="0" bIns="0" rtlCol="0"/>
            <a:lstStyle/>
            <a:p>
              <a:endParaRPr/>
            </a:p>
          </p:txBody>
        </p:sp>
        <p:sp>
          <p:nvSpPr>
            <p:cNvPr id="53" name="object 32"/>
            <p:cNvSpPr/>
            <p:nvPr/>
          </p:nvSpPr>
          <p:spPr>
            <a:xfrm>
              <a:off x="1871357" y="5879592"/>
              <a:ext cx="557022" cy="211835"/>
            </a:xfrm>
            <a:prstGeom prst="rect">
              <a:avLst/>
            </a:prstGeom>
            <a:blipFill>
              <a:blip r:embed="rId11" cstate="print"/>
              <a:stretch>
                <a:fillRect/>
              </a:stretch>
            </a:blipFill>
          </p:spPr>
          <p:txBody>
            <a:bodyPr wrap="square" lIns="0" tIns="0" rIns="0" bIns="0" rtlCol="0"/>
            <a:lstStyle/>
            <a:p>
              <a:endParaRPr/>
            </a:p>
          </p:txBody>
        </p:sp>
        <p:sp>
          <p:nvSpPr>
            <p:cNvPr id="54" name="object 33"/>
            <p:cNvSpPr/>
            <p:nvPr/>
          </p:nvSpPr>
          <p:spPr>
            <a:xfrm>
              <a:off x="2528966" y="5892549"/>
              <a:ext cx="652271" cy="153161"/>
            </a:xfrm>
            <a:prstGeom prst="rect">
              <a:avLst/>
            </a:prstGeom>
            <a:blipFill>
              <a:blip r:embed="rId12" cstate="print"/>
              <a:stretch>
                <a:fillRect/>
              </a:stretch>
            </a:blipFill>
          </p:spPr>
          <p:txBody>
            <a:bodyPr wrap="square" lIns="0" tIns="0" rIns="0" bIns="0" rtlCol="0"/>
            <a:lstStyle/>
            <a:p>
              <a:endParaRPr/>
            </a:p>
          </p:txBody>
        </p:sp>
        <p:sp>
          <p:nvSpPr>
            <p:cNvPr id="55" name="object 34"/>
            <p:cNvSpPr/>
            <p:nvPr/>
          </p:nvSpPr>
          <p:spPr>
            <a:xfrm>
              <a:off x="3283347" y="5932935"/>
              <a:ext cx="208787" cy="148589"/>
            </a:xfrm>
            <a:prstGeom prst="rect">
              <a:avLst/>
            </a:prstGeom>
            <a:blipFill>
              <a:blip r:embed="rId13" cstate="print"/>
              <a:stretch>
                <a:fillRect/>
              </a:stretch>
            </a:blipFill>
          </p:spPr>
          <p:txBody>
            <a:bodyPr wrap="square" lIns="0" tIns="0" rIns="0" bIns="0" rtlCol="0"/>
            <a:lstStyle/>
            <a:p>
              <a:endParaRPr/>
            </a:p>
          </p:txBody>
        </p:sp>
        <p:sp>
          <p:nvSpPr>
            <p:cNvPr id="56" name="object 35"/>
            <p:cNvSpPr/>
            <p:nvPr/>
          </p:nvSpPr>
          <p:spPr>
            <a:xfrm>
              <a:off x="3603386" y="5910834"/>
              <a:ext cx="125095" cy="143510"/>
            </a:xfrm>
            <a:custGeom>
              <a:avLst/>
              <a:gdLst/>
              <a:ahLst/>
              <a:cxnLst/>
              <a:rect l="l" t="t" r="r" b="b"/>
              <a:pathLst>
                <a:path w="125095" h="143510">
                  <a:moveTo>
                    <a:pt x="11430" y="65532"/>
                  </a:moveTo>
                  <a:lnTo>
                    <a:pt x="11429" y="35052"/>
                  </a:lnTo>
                  <a:lnTo>
                    <a:pt x="10667" y="36576"/>
                  </a:lnTo>
                  <a:lnTo>
                    <a:pt x="9905" y="36576"/>
                  </a:lnTo>
                  <a:lnTo>
                    <a:pt x="9905" y="38100"/>
                  </a:lnTo>
                  <a:lnTo>
                    <a:pt x="9143" y="38100"/>
                  </a:lnTo>
                  <a:lnTo>
                    <a:pt x="9143" y="39624"/>
                  </a:lnTo>
                  <a:lnTo>
                    <a:pt x="8381" y="39624"/>
                  </a:lnTo>
                  <a:lnTo>
                    <a:pt x="8381" y="41910"/>
                  </a:lnTo>
                  <a:lnTo>
                    <a:pt x="6857" y="42672"/>
                  </a:lnTo>
                  <a:lnTo>
                    <a:pt x="6095" y="42672"/>
                  </a:lnTo>
                  <a:lnTo>
                    <a:pt x="6095" y="44958"/>
                  </a:lnTo>
                  <a:lnTo>
                    <a:pt x="5333" y="44958"/>
                  </a:lnTo>
                  <a:lnTo>
                    <a:pt x="5333" y="48006"/>
                  </a:lnTo>
                  <a:lnTo>
                    <a:pt x="4571" y="48006"/>
                  </a:lnTo>
                  <a:lnTo>
                    <a:pt x="4571" y="50292"/>
                  </a:lnTo>
                  <a:lnTo>
                    <a:pt x="3809" y="50292"/>
                  </a:lnTo>
                  <a:lnTo>
                    <a:pt x="3809" y="53340"/>
                  </a:lnTo>
                  <a:lnTo>
                    <a:pt x="3048" y="53340"/>
                  </a:lnTo>
                  <a:lnTo>
                    <a:pt x="3048" y="55626"/>
                  </a:lnTo>
                  <a:lnTo>
                    <a:pt x="1524" y="55626"/>
                  </a:lnTo>
                  <a:lnTo>
                    <a:pt x="1524" y="63246"/>
                  </a:lnTo>
                  <a:lnTo>
                    <a:pt x="762" y="63246"/>
                  </a:lnTo>
                  <a:lnTo>
                    <a:pt x="762" y="70866"/>
                  </a:lnTo>
                  <a:lnTo>
                    <a:pt x="0" y="71628"/>
                  </a:lnTo>
                  <a:lnTo>
                    <a:pt x="9143" y="103632"/>
                  </a:lnTo>
                  <a:lnTo>
                    <a:pt x="10667" y="107188"/>
                  </a:lnTo>
                  <a:lnTo>
                    <a:pt x="10667" y="66294"/>
                  </a:lnTo>
                  <a:lnTo>
                    <a:pt x="11430" y="65532"/>
                  </a:lnTo>
                  <a:close/>
                </a:path>
                <a:path w="125095" h="143510">
                  <a:moveTo>
                    <a:pt x="124968" y="73914"/>
                  </a:moveTo>
                  <a:lnTo>
                    <a:pt x="124205" y="68580"/>
                  </a:lnTo>
                  <a:lnTo>
                    <a:pt x="123443" y="67056"/>
                  </a:lnTo>
                  <a:lnTo>
                    <a:pt x="10667" y="66294"/>
                  </a:lnTo>
                  <a:lnTo>
                    <a:pt x="10667" y="107188"/>
                  </a:lnTo>
                  <a:lnTo>
                    <a:pt x="11430" y="108966"/>
                  </a:lnTo>
                  <a:lnTo>
                    <a:pt x="11430" y="76200"/>
                  </a:lnTo>
                  <a:lnTo>
                    <a:pt x="115823" y="76200"/>
                  </a:lnTo>
                  <a:lnTo>
                    <a:pt x="123443" y="75438"/>
                  </a:lnTo>
                  <a:lnTo>
                    <a:pt x="124968" y="73914"/>
                  </a:lnTo>
                  <a:close/>
                </a:path>
                <a:path w="125095" h="143510">
                  <a:moveTo>
                    <a:pt x="12192" y="60960"/>
                  </a:moveTo>
                  <a:lnTo>
                    <a:pt x="12191" y="33528"/>
                  </a:lnTo>
                  <a:lnTo>
                    <a:pt x="11429" y="33528"/>
                  </a:lnTo>
                  <a:lnTo>
                    <a:pt x="11430" y="60960"/>
                  </a:lnTo>
                  <a:lnTo>
                    <a:pt x="12192" y="60960"/>
                  </a:lnTo>
                  <a:close/>
                </a:path>
                <a:path w="125095" h="143510">
                  <a:moveTo>
                    <a:pt x="124968" y="140208"/>
                  </a:moveTo>
                  <a:lnTo>
                    <a:pt x="124206" y="134874"/>
                  </a:lnTo>
                  <a:lnTo>
                    <a:pt x="123443" y="134112"/>
                  </a:lnTo>
                  <a:lnTo>
                    <a:pt x="76962" y="133350"/>
                  </a:lnTo>
                  <a:lnTo>
                    <a:pt x="67056" y="132588"/>
                  </a:lnTo>
                  <a:lnTo>
                    <a:pt x="61721" y="131826"/>
                  </a:lnTo>
                  <a:lnTo>
                    <a:pt x="59436" y="130302"/>
                  </a:lnTo>
                  <a:lnTo>
                    <a:pt x="55626" y="129540"/>
                  </a:lnTo>
                  <a:lnTo>
                    <a:pt x="50292" y="128016"/>
                  </a:lnTo>
                  <a:lnTo>
                    <a:pt x="41148" y="123444"/>
                  </a:lnTo>
                  <a:lnTo>
                    <a:pt x="40386" y="122682"/>
                  </a:lnTo>
                  <a:lnTo>
                    <a:pt x="38862" y="121920"/>
                  </a:lnTo>
                  <a:lnTo>
                    <a:pt x="38100" y="121158"/>
                  </a:lnTo>
                  <a:lnTo>
                    <a:pt x="35814" y="119634"/>
                  </a:lnTo>
                  <a:lnTo>
                    <a:pt x="34290" y="118110"/>
                  </a:lnTo>
                  <a:lnTo>
                    <a:pt x="23680" y="108120"/>
                  </a:lnTo>
                  <a:lnTo>
                    <a:pt x="17083" y="97318"/>
                  </a:lnTo>
                  <a:lnTo>
                    <a:pt x="12192" y="85344"/>
                  </a:lnTo>
                  <a:lnTo>
                    <a:pt x="11430" y="80772"/>
                  </a:lnTo>
                  <a:lnTo>
                    <a:pt x="11430" y="108966"/>
                  </a:lnTo>
                  <a:lnTo>
                    <a:pt x="12192" y="110490"/>
                  </a:lnTo>
                  <a:lnTo>
                    <a:pt x="18287" y="116586"/>
                  </a:lnTo>
                  <a:lnTo>
                    <a:pt x="19050" y="118110"/>
                  </a:lnTo>
                  <a:lnTo>
                    <a:pt x="24384" y="123444"/>
                  </a:lnTo>
                  <a:lnTo>
                    <a:pt x="25958" y="124254"/>
                  </a:lnTo>
                  <a:lnTo>
                    <a:pt x="36064" y="132106"/>
                  </a:lnTo>
                  <a:lnTo>
                    <a:pt x="47579" y="137639"/>
                  </a:lnTo>
                  <a:lnTo>
                    <a:pt x="60198" y="140970"/>
                  </a:lnTo>
                  <a:lnTo>
                    <a:pt x="67056" y="142494"/>
                  </a:lnTo>
                  <a:lnTo>
                    <a:pt x="76200" y="143256"/>
                  </a:lnTo>
                  <a:lnTo>
                    <a:pt x="115824" y="143256"/>
                  </a:lnTo>
                  <a:lnTo>
                    <a:pt x="123443" y="142494"/>
                  </a:lnTo>
                  <a:lnTo>
                    <a:pt x="124968" y="140208"/>
                  </a:lnTo>
                  <a:close/>
                </a:path>
                <a:path w="125095" h="143510">
                  <a:moveTo>
                    <a:pt x="14477" y="53340"/>
                  </a:moveTo>
                  <a:lnTo>
                    <a:pt x="14477" y="31242"/>
                  </a:lnTo>
                  <a:lnTo>
                    <a:pt x="13715" y="32004"/>
                  </a:lnTo>
                  <a:lnTo>
                    <a:pt x="12191" y="32004"/>
                  </a:lnTo>
                  <a:lnTo>
                    <a:pt x="12192" y="56388"/>
                  </a:lnTo>
                  <a:lnTo>
                    <a:pt x="13716" y="56388"/>
                  </a:lnTo>
                  <a:lnTo>
                    <a:pt x="13716" y="53340"/>
                  </a:lnTo>
                  <a:lnTo>
                    <a:pt x="14477" y="53340"/>
                  </a:lnTo>
                  <a:close/>
                </a:path>
                <a:path w="125095" h="143510">
                  <a:moveTo>
                    <a:pt x="124968" y="6858"/>
                  </a:moveTo>
                  <a:lnTo>
                    <a:pt x="124205" y="1524"/>
                  </a:lnTo>
                  <a:lnTo>
                    <a:pt x="123443" y="762"/>
                  </a:lnTo>
                  <a:lnTo>
                    <a:pt x="123443" y="0"/>
                  </a:lnTo>
                  <a:lnTo>
                    <a:pt x="66304" y="825"/>
                  </a:lnTo>
                  <a:lnTo>
                    <a:pt x="20573" y="22860"/>
                  </a:lnTo>
                  <a:lnTo>
                    <a:pt x="19811" y="22860"/>
                  </a:lnTo>
                  <a:lnTo>
                    <a:pt x="19811" y="24384"/>
                  </a:lnTo>
                  <a:lnTo>
                    <a:pt x="15239" y="28956"/>
                  </a:lnTo>
                  <a:lnTo>
                    <a:pt x="14477" y="28956"/>
                  </a:lnTo>
                  <a:lnTo>
                    <a:pt x="14477" y="50292"/>
                  </a:lnTo>
                  <a:lnTo>
                    <a:pt x="15239" y="50292"/>
                  </a:lnTo>
                  <a:lnTo>
                    <a:pt x="15239" y="48768"/>
                  </a:lnTo>
                  <a:lnTo>
                    <a:pt x="16001" y="48768"/>
                  </a:lnTo>
                  <a:lnTo>
                    <a:pt x="16001" y="45720"/>
                  </a:lnTo>
                  <a:lnTo>
                    <a:pt x="16763" y="45720"/>
                  </a:lnTo>
                  <a:lnTo>
                    <a:pt x="16763" y="44196"/>
                  </a:lnTo>
                  <a:lnTo>
                    <a:pt x="18287" y="44196"/>
                  </a:lnTo>
                  <a:lnTo>
                    <a:pt x="18287" y="42672"/>
                  </a:lnTo>
                  <a:lnTo>
                    <a:pt x="19049" y="42672"/>
                  </a:lnTo>
                  <a:lnTo>
                    <a:pt x="19049" y="40386"/>
                  </a:lnTo>
                  <a:lnTo>
                    <a:pt x="19811" y="40386"/>
                  </a:lnTo>
                  <a:lnTo>
                    <a:pt x="20573" y="39624"/>
                  </a:lnTo>
                  <a:lnTo>
                    <a:pt x="20573" y="38100"/>
                  </a:lnTo>
                  <a:lnTo>
                    <a:pt x="21335" y="38100"/>
                  </a:lnTo>
                  <a:lnTo>
                    <a:pt x="22097" y="37338"/>
                  </a:lnTo>
                  <a:lnTo>
                    <a:pt x="22097" y="35052"/>
                  </a:lnTo>
                  <a:lnTo>
                    <a:pt x="23680" y="34993"/>
                  </a:lnTo>
                  <a:lnTo>
                    <a:pt x="24383" y="34290"/>
                  </a:lnTo>
                  <a:lnTo>
                    <a:pt x="24383" y="32766"/>
                  </a:lnTo>
                  <a:lnTo>
                    <a:pt x="25145" y="32766"/>
                  </a:lnTo>
                  <a:lnTo>
                    <a:pt x="32003" y="25908"/>
                  </a:lnTo>
                  <a:lnTo>
                    <a:pt x="34290" y="24384"/>
                  </a:lnTo>
                  <a:lnTo>
                    <a:pt x="35813" y="22860"/>
                  </a:lnTo>
                  <a:lnTo>
                    <a:pt x="38099" y="22098"/>
                  </a:lnTo>
                  <a:lnTo>
                    <a:pt x="41148" y="19050"/>
                  </a:lnTo>
                  <a:lnTo>
                    <a:pt x="50291" y="14478"/>
                  </a:lnTo>
                  <a:lnTo>
                    <a:pt x="55625" y="12954"/>
                  </a:lnTo>
                  <a:lnTo>
                    <a:pt x="59436" y="12192"/>
                  </a:lnTo>
                  <a:lnTo>
                    <a:pt x="61721" y="11430"/>
                  </a:lnTo>
                  <a:lnTo>
                    <a:pt x="67055" y="10668"/>
                  </a:lnTo>
                  <a:lnTo>
                    <a:pt x="115823" y="9144"/>
                  </a:lnTo>
                  <a:lnTo>
                    <a:pt x="123443" y="8382"/>
                  </a:lnTo>
                  <a:lnTo>
                    <a:pt x="124968" y="6858"/>
                  </a:lnTo>
                  <a:close/>
                </a:path>
              </a:pathLst>
            </a:custGeom>
            <a:solidFill>
              <a:srgbClr val="000000"/>
            </a:solidFill>
          </p:spPr>
          <p:txBody>
            <a:bodyPr wrap="square" lIns="0" tIns="0" rIns="0" bIns="0" rtlCol="0"/>
            <a:lstStyle/>
            <a:p>
              <a:endParaRPr/>
            </a:p>
          </p:txBody>
        </p:sp>
        <p:sp>
          <p:nvSpPr>
            <p:cNvPr id="57" name="object 36"/>
            <p:cNvSpPr/>
            <p:nvPr/>
          </p:nvSpPr>
          <p:spPr>
            <a:xfrm>
              <a:off x="3822081" y="5875024"/>
              <a:ext cx="478535" cy="215645"/>
            </a:xfrm>
            <a:prstGeom prst="rect">
              <a:avLst/>
            </a:prstGeom>
            <a:blipFill>
              <a:blip r:embed="rId14" cstate="print"/>
              <a:stretch>
                <a:fillRect/>
              </a:stretch>
            </a:blipFill>
          </p:spPr>
          <p:txBody>
            <a:bodyPr wrap="square" lIns="0" tIns="0" rIns="0" bIns="0" rtlCol="0"/>
            <a:lstStyle/>
            <a:p>
              <a:endParaRPr/>
            </a:p>
          </p:txBody>
        </p:sp>
        <p:sp>
          <p:nvSpPr>
            <p:cNvPr id="58" name="object 37"/>
            <p:cNvSpPr/>
            <p:nvPr/>
          </p:nvSpPr>
          <p:spPr>
            <a:xfrm>
              <a:off x="4409582" y="5892549"/>
              <a:ext cx="510539" cy="153195"/>
            </a:xfrm>
            <a:prstGeom prst="rect">
              <a:avLst/>
            </a:prstGeom>
            <a:blipFill>
              <a:blip r:embed="rId15" cstate="print"/>
              <a:stretch>
                <a:fillRect/>
              </a:stretch>
            </a:blipFill>
          </p:spPr>
          <p:txBody>
            <a:bodyPr wrap="square" lIns="0" tIns="0" rIns="0" bIns="0" rtlCol="0"/>
            <a:lstStyle/>
            <a:p>
              <a:endParaRPr/>
            </a:p>
          </p:txBody>
        </p:sp>
        <p:sp>
          <p:nvSpPr>
            <p:cNvPr id="59" name="object 38"/>
            <p:cNvSpPr/>
            <p:nvPr/>
          </p:nvSpPr>
          <p:spPr>
            <a:xfrm>
              <a:off x="5014610" y="5892549"/>
              <a:ext cx="651510" cy="153161"/>
            </a:xfrm>
            <a:prstGeom prst="rect">
              <a:avLst/>
            </a:prstGeom>
            <a:blipFill>
              <a:blip r:embed="rId16" cstate="print"/>
              <a:stretch>
                <a:fillRect/>
              </a:stretch>
            </a:blipFill>
          </p:spPr>
          <p:txBody>
            <a:bodyPr wrap="square" lIns="0" tIns="0" rIns="0" bIns="0" rtlCol="0"/>
            <a:lstStyle/>
            <a:p>
              <a:endParaRPr/>
            </a:p>
          </p:txBody>
        </p:sp>
        <p:sp>
          <p:nvSpPr>
            <p:cNvPr id="60" name="object 39"/>
            <p:cNvSpPr/>
            <p:nvPr/>
          </p:nvSpPr>
          <p:spPr>
            <a:xfrm>
              <a:off x="5762894" y="5934458"/>
              <a:ext cx="205739" cy="147065"/>
            </a:xfrm>
            <a:prstGeom prst="rect">
              <a:avLst/>
            </a:prstGeom>
            <a:blipFill>
              <a:blip r:embed="rId17" cstate="print"/>
              <a:stretch>
                <a:fillRect/>
              </a:stretch>
            </a:blipFill>
          </p:spPr>
          <p:txBody>
            <a:bodyPr wrap="square" lIns="0" tIns="0" rIns="0" bIns="0" rtlCol="0"/>
            <a:lstStyle/>
            <a:p>
              <a:endParaRPr/>
            </a:p>
          </p:txBody>
        </p:sp>
        <p:sp>
          <p:nvSpPr>
            <p:cNvPr id="61" name="object 40"/>
            <p:cNvSpPr/>
            <p:nvPr/>
          </p:nvSpPr>
          <p:spPr>
            <a:xfrm>
              <a:off x="6080645" y="5910834"/>
              <a:ext cx="124460" cy="143510"/>
            </a:xfrm>
            <a:custGeom>
              <a:avLst/>
              <a:gdLst/>
              <a:ahLst/>
              <a:cxnLst/>
              <a:rect l="l" t="t" r="r" b="b"/>
              <a:pathLst>
                <a:path w="124460" h="143510">
                  <a:moveTo>
                    <a:pt x="124205" y="73913"/>
                  </a:moveTo>
                  <a:lnTo>
                    <a:pt x="123443" y="68579"/>
                  </a:lnTo>
                  <a:lnTo>
                    <a:pt x="122681" y="67055"/>
                  </a:lnTo>
                  <a:lnTo>
                    <a:pt x="9905" y="66293"/>
                  </a:lnTo>
                  <a:lnTo>
                    <a:pt x="9905" y="38099"/>
                  </a:lnTo>
                  <a:lnTo>
                    <a:pt x="9143" y="38861"/>
                  </a:lnTo>
                  <a:lnTo>
                    <a:pt x="8381" y="38861"/>
                  </a:lnTo>
                  <a:lnTo>
                    <a:pt x="8381" y="40385"/>
                  </a:lnTo>
                  <a:lnTo>
                    <a:pt x="7619" y="40385"/>
                  </a:lnTo>
                  <a:lnTo>
                    <a:pt x="7619" y="42671"/>
                  </a:lnTo>
                  <a:lnTo>
                    <a:pt x="6095" y="42671"/>
                  </a:lnTo>
                  <a:lnTo>
                    <a:pt x="6095" y="44195"/>
                  </a:lnTo>
                  <a:lnTo>
                    <a:pt x="5333" y="44195"/>
                  </a:lnTo>
                  <a:lnTo>
                    <a:pt x="5333" y="48005"/>
                  </a:lnTo>
                  <a:lnTo>
                    <a:pt x="4571" y="48005"/>
                  </a:lnTo>
                  <a:lnTo>
                    <a:pt x="4571" y="50291"/>
                  </a:lnTo>
                  <a:lnTo>
                    <a:pt x="3809" y="50291"/>
                  </a:lnTo>
                  <a:lnTo>
                    <a:pt x="3809" y="53339"/>
                  </a:lnTo>
                  <a:lnTo>
                    <a:pt x="3047" y="53339"/>
                  </a:lnTo>
                  <a:lnTo>
                    <a:pt x="3047" y="55625"/>
                  </a:lnTo>
                  <a:lnTo>
                    <a:pt x="2285" y="55625"/>
                  </a:lnTo>
                  <a:lnTo>
                    <a:pt x="2285" y="63245"/>
                  </a:lnTo>
                  <a:lnTo>
                    <a:pt x="761" y="63245"/>
                  </a:lnTo>
                  <a:lnTo>
                    <a:pt x="761" y="70865"/>
                  </a:lnTo>
                  <a:lnTo>
                    <a:pt x="0" y="71627"/>
                  </a:lnTo>
                  <a:lnTo>
                    <a:pt x="761" y="80009"/>
                  </a:lnTo>
                  <a:lnTo>
                    <a:pt x="2285" y="86867"/>
                  </a:lnTo>
                  <a:lnTo>
                    <a:pt x="5333" y="97535"/>
                  </a:lnTo>
                  <a:lnTo>
                    <a:pt x="9905" y="106679"/>
                  </a:lnTo>
                  <a:lnTo>
                    <a:pt x="10667" y="107441"/>
                  </a:lnTo>
                  <a:lnTo>
                    <a:pt x="10667" y="76199"/>
                  </a:lnTo>
                  <a:lnTo>
                    <a:pt x="115061" y="76199"/>
                  </a:lnTo>
                  <a:lnTo>
                    <a:pt x="122681" y="75437"/>
                  </a:lnTo>
                  <a:lnTo>
                    <a:pt x="124205" y="73913"/>
                  </a:lnTo>
                  <a:close/>
                </a:path>
                <a:path w="124460" h="143510">
                  <a:moveTo>
                    <a:pt x="10667" y="65531"/>
                  </a:moveTo>
                  <a:lnTo>
                    <a:pt x="10667" y="36575"/>
                  </a:lnTo>
                  <a:lnTo>
                    <a:pt x="9905" y="36575"/>
                  </a:lnTo>
                  <a:lnTo>
                    <a:pt x="9905" y="66293"/>
                  </a:lnTo>
                  <a:lnTo>
                    <a:pt x="10667" y="65531"/>
                  </a:lnTo>
                  <a:close/>
                </a:path>
                <a:path w="124460" h="143510">
                  <a:moveTo>
                    <a:pt x="12191" y="60959"/>
                  </a:moveTo>
                  <a:lnTo>
                    <a:pt x="12191" y="34289"/>
                  </a:lnTo>
                  <a:lnTo>
                    <a:pt x="10667" y="34289"/>
                  </a:lnTo>
                  <a:lnTo>
                    <a:pt x="10667" y="60959"/>
                  </a:lnTo>
                  <a:lnTo>
                    <a:pt x="12191" y="60959"/>
                  </a:lnTo>
                  <a:close/>
                </a:path>
                <a:path w="124460" h="143510">
                  <a:moveTo>
                    <a:pt x="124205" y="140207"/>
                  </a:moveTo>
                  <a:lnTo>
                    <a:pt x="123443" y="134873"/>
                  </a:lnTo>
                  <a:lnTo>
                    <a:pt x="122681" y="134111"/>
                  </a:lnTo>
                  <a:lnTo>
                    <a:pt x="76199" y="133349"/>
                  </a:lnTo>
                  <a:lnTo>
                    <a:pt x="66293" y="132587"/>
                  </a:lnTo>
                  <a:lnTo>
                    <a:pt x="60959" y="131825"/>
                  </a:lnTo>
                  <a:lnTo>
                    <a:pt x="58673" y="130301"/>
                  </a:lnTo>
                  <a:lnTo>
                    <a:pt x="54863" y="129539"/>
                  </a:lnTo>
                  <a:lnTo>
                    <a:pt x="49529" y="128015"/>
                  </a:lnTo>
                  <a:lnTo>
                    <a:pt x="40385" y="123443"/>
                  </a:lnTo>
                  <a:lnTo>
                    <a:pt x="39623" y="122681"/>
                  </a:lnTo>
                  <a:lnTo>
                    <a:pt x="38099" y="121919"/>
                  </a:lnTo>
                  <a:lnTo>
                    <a:pt x="37337" y="121157"/>
                  </a:lnTo>
                  <a:lnTo>
                    <a:pt x="35051" y="119633"/>
                  </a:lnTo>
                  <a:lnTo>
                    <a:pt x="33527" y="118109"/>
                  </a:lnTo>
                  <a:lnTo>
                    <a:pt x="23228" y="108376"/>
                  </a:lnTo>
                  <a:lnTo>
                    <a:pt x="16326" y="97635"/>
                  </a:lnTo>
                  <a:lnTo>
                    <a:pt x="10667" y="80771"/>
                  </a:lnTo>
                  <a:lnTo>
                    <a:pt x="10667" y="107441"/>
                  </a:lnTo>
                  <a:lnTo>
                    <a:pt x="12953" y="111251"/>
                  </a:lnTo>
                  <a:lnTo>
                    <a:pt x="15239" y="113537"/>
                  </a:lnTo>
                  <a:lnTo>
                    <a:pt x="16001" y="115823"/>
                  </a:lnTo>
                  <a:lnTo>
                    <a:pt x="20573" y="119633"/>
                  </a:lnTo>
                  <a:lnTo>
                    <a:pt x="21335" y="121919"/>
                  </a:lnTo>
                  <a:lnTo>
                    <a:pt x="31296" y="128894"/>
                  </a:lnTo>
                  <a:lnTo>
                    <a:pt x="41564" y="135146"/>
                  </a:lnTo>
                  <a:lnTo>
                    <a:pt x="52655" y="139330"/>
                  </a:lnTo>
                  <a:lnTo>
                    <a:pt x="66293" y="142493"/>
                  </a:lnTo>
                  <a:lnTo>
                    <a:pt x="75437" y="143255"/>
                  </a:lnTo>
                  <a:lnTo>
                    <a:pt x="115061" y="143255"/>
                  </a:lnTo>
                  <a:lnTo>
                    <a:pt x="122681" y="142493"/>
                  </a:lnTo>
                  <a:lnTo>
                    <a:pt x="124205" y="140207"/>
                  </a:lnTo>
                  <a:close/>
                </a:path>
                <a:path w="124460" h="143510">
                  <a:moveTo>
                    <a:pt x="12953" y="56387"/>
                  </a:moveTo>
                  <a:lnTo>
                    <a:pt x="12953" y="32765"/>
                  </a:lnTo>
                  <a:lnTo>
                    <a:pt x="12191" y="32765"/>
                  </a:lnTo>
                  <a:lnTo>
                    <a:pt x="12191" y="56387"/>
                  </a:lnTo>
                  <a:lnTo>
                    <a:pt x="12953" y="56387"/>
                  </a:lnTo>
                  <a:close/>
                </a:path>
                <a:path w="124460" h="143510">
                  <a:moveTo>
                    <a:pt x="17525" y="44195"/>
                  </a:moveTo>
                  <a:lnTo>
                    <a:pt x="17525" y="27431"/>
                  </a:lnTo>
                  <a:lnTo>
                    <a:pt x="13715" y="31241"/>
                  </a:lnTo>
                  <a:lnTo>
                    <a:pt x="12953" y="31241"/>
                  </a:lnTo>
                  <a:lnTo>
                    <a:pt x="12953" y="53339"/>
                  </a:lnTo>
                  <a:lnTo>
                    <a:pt x="13715" y="53339"/>
                  </a:lnTo>
                  <a:lnTo>
                    <a:pt x="13715" y="50291"/>
                  </a:lnTo>
                  <a:lnTo>
                    <a:pt x="14477" y="50291"/>
                  </a:lnTo>
                  <a:lnTo>
                    <a:pt x="14477" y="48767"/>
                  </a:lnTo>
                  <a:lnTo>
                    <a:pt x="15239" y="48767"/>
                  </a:lnTo>
                  <a:lnTo>
                    <a:pt x="15239" y="45719"/>
                  </a:lnTo>
                  <a:lnTo>
                    <a:pt x="16001" y="45719"/>
                  </a:lnTo>
                  <a:lnTo>
                    <a:pt x="16001" y="44195"/>
                  </a:lnTo>
                  <a:lnTo>
                    <a:pt x="17525" y="44195"/>
                  </a:lnTo>
                  <a:close/>
                </a:path>
                <a:path w="124460" h="143510">
                  <a:moveTo>
                    <a:pt x="124205" y="6857"/>
                  </a:moveTo>
                  <a:lnTo>
                    <a:pt x="123443" y="1523"/>
                  </a:lnTo>
                  <a:lnTo>
                    <a:pt x="122681" y="761"/>
                  </a:lnTo>
                  <a:lnTo>
                    <a:pt x="122681" y="0"/>
                  </a:lnTo>
                  <a:lnTo>
                    <a:pt x="62784" y="1122"/>
                  </a:lnTo>
                  <a:lnTo>
                    <a:pt x="27353" y="16769"/>
                  </a:lnTo>
                  <a:lnTo>
                    <a:pt x="18287" y="25907"/>
                  </a:lnTo>
                  <a:lnTo>
                    <a:pt x="17525" y="25907"/>
                  </a:lnTo>
                  <a:lnTo>
                    <a:pt x="17525" y="42671"/>
                  </a:lnTo>
                  <a:lnTo>
                    <a:pt x="18287" y="42671"/>
                  </a:lnTo>
                  <a:lnTo>
                    <a:pt x="18287" y="40385"/>
                  </a:lnTo>
                  <a:lnTo>
                    <a:pt x="19049" y="40385"/>
                  </a:lnTo>
                  <a:lnTo>
                    <a:pt x="19811" y="39623"/>
                  </a:lnTo>
                  <a:lnTo>
                    <a:pt x="19811" y="38099"/>
                  </a:lnTo>
                  <a:lnTo>
                    <a:pt x="20573" y="38099"/>
                  </a:lnTo>
                  <a:lnTo>
                    <a:pt x="21335" y="37337"/>
                  </a:lnTo>
                  <a:lnTo>
                    <a:pt x="21335" y="35051"/>
                  </a:lnTo>
                  <a:lnTo>
                    <a:pt x="22859" y="35051"/>
                  </a:lnTo>
                  <a:lnTo>
                    <a:pt x="23621" y="34289"/>
                  </a:lnTo>
                  <a:lnTo>
                    <a:pt x="23621" y="32765"/>
                  </a:lnTo>
                  <a:lnTo>
                    <a:pt x="24383" y="32765"/>
                  </a:lnTo>
                  <a:lnTo>
                    <a:pt x="31241" y="25907"/>
                  </a:lnTo>
                  <a:lnTo>
                    <a:pt x="33527" y="24383"/>
                  </a:lnTo>
                  <a:lnTo>
                    <a:pt x="35051" y="22859"/>
                  </a:lnTo>
                  <a:lnTo>
                    <a:pt x="37337" y="22097"/>
                  </a:lnTo>
                  <a:lnTo>
                    <a:pt x="40385" y="19049"/>
                  </a:lnTo>
                  <a:lnTo>
                    <a:pt x="49529" y="14477"/>
                  </a:lnTo>
                  <a:lnTo>
                    <a:pt x="54863" y="12953"/>
                  </a:lnTo>
                  <a:lnTo>
                    <a:pt x="58673" y="12191"/>
                  </a:lnTo>
                  <a:lnTo>
                    <a:pt x="60959" y="11429"/>
                  </a:lnTo>
                  <a:lnTo>
                    <a:pt x="66293" y="10667"/>
                  </a:lnTo>
                  <a:lnTo>
                    <a:pt x="115061" y="9143"/>
                  </a:lnTo>
                  <a:lnTo>
                    <a:pt x="122681" y="8381"/>
                  </a:lnTo>
                  <a:lnTo>
                    <a:pt x="124205" y="6857"/>
                  </a:lnTo>
                  <a:close/>
                </a:path>
              </a:pathLst>
            </a:custGeom>
            <a:solidFill>
              <a:srgbClr val="000000"/>
            </a:solidFill>
          </p:spPr>
          <p:txBody>
            <a:bodyPr wrap="square" lIns="0" tIns="0" rIns="0" bIns="0" rtlCol="0"/>
            <a:lstStyle/>
            <a:p>
              <a:endParaRPr/>
            </a:p>
          </p:txBody>
        </p:sp>
        <p:sp>
          <p:nvSpPr>
            <p:cNvPr id="62" name="object 41"/>
            <p:cNvSpPr/>
            <p:nvPr/>
          </p:nvSpPr>
          <p:spPr>
            <a:xfrm>
              <a:off x="6298577" y="5875024"/>
              <a:ext cx="471677" cy="215645"/>
            </a:xfrm>
            <a:prstGeom prst="rect">
              <a:avLst/>
            </a:prstGeom>
            <a:blipFill>
              <a:blip r:embed="rId18" cstate="print"/>
              <a:stretch>
                <a:fillRect/>
              </a:stretch>
            </a:blipFill>
          </p:spPr>
          <p:txBody>
            <a:bodyPr wrap="square" lIns="0" tIns="0" rIns="0" bIns="0" rtlCol="0"/>
            <a:lstStyle/>
            <a:p>
              <a:endParaRPr/>
            </a:p>
          </p:txBody>
        </p:sp>
        <p:sp>
          <p:nvSpPr>
            <p:cNvPr id="63" name="object 42"/>
            <p:cNvSpPr/>
            <p:nvPr/>
          </p:nvSpPr>
          <p:spPr>
            <a:xfrm>
              <a:off x="6878563" y="5892547"/>
              <a:ext cx="709304" cy="198880"/>
            </a:xfrm>
            <a:prstGeom prst="rect">
              <a:avLst/>
            </a:prstGeom>
            <a:blipFill>
              <a:blip r:embed="rId19" cstate="print"/>
              <a:stretch>
                <a:fillRect/>
              </a:stretch>
            </a:blipFill>
          </p:spPr>
          <p:txBody>
            <a:bodyPr wrap="square" lIns="0" tIns="0" rIns="0" bIns="0" rtlCol="0"/>
            <a:lstStyle/>
            <a:p>
              <a:endParaRPr/>
            </a:p>
          </p:txBody>
        </p:sp>
        <p:sp>
          <p:nvSpPr>
            <p:cNvPr id="64" name="object 43"/>
            <p:cNvSpPr/>
            <p:nvPr/>
          </p:nvSpPr>
          <p:spPr>
            <a:xfrm>
              <a:off x="7689977" y="5892549"/>
              <a:ext cx="651522" cy="153161"/>
            </a:xfrm>
            <a:prstGeom prst="rect">
              <a:avLst/>
            </a:prstGeom>
            <a:blipFill>
              <a:blip r:embed="rId20" cstate="print"/>
              <a:stretch>
                <a:fillRect/>
              </a:stretch>
            </a:blipFill>
          </p:spPr>
          <p:txBody>
            <a:bodyPr wrap="square" lIns="0" tIns="0" rIns="0" bIns="0" rtlCol="0"/>
            <a:lstStyle/>
            <a:p>
              <a:endParaRPr/>
            </a:p>
          </p:txBody>
        </p:sp>
        <p:sp>
          <p:nvSpPr>
            <p:cNvPr id="65" name="object 44"/>
            <p:cNvSpPr/>
            <p:nvPr/>
          </p:nvSpPr>
          <p:spPr>
            <a:xfrm>
              <a:off x="8437511" y="5934458"/>
              <a:ext cx="207251" cy="169926"/>
            </a:xfrm>
            <a:prstGeom prst="rect">
              <a:avLst/>
            </a:prstGeom>
            <a:blipFill>
              <a:blip r:embed="rId21" cstate="print"/>
              <a:stretch>
                <a:fillRect/>
              </a:stretch>
            </a:blipFill>
          </p:spPr>
          <p:txBody>
            <a:bodyPr wrap="square" lIns="0" tIns="0" rIns="0" bIns="0" rtlCol="0"/>
            <a:lstStyle/>
            <a:p>
              <a:endParaRPr/>
            </a:p>
          </p:txBody>
        </p:sp>
        <p:sp>
          <p:nvSpPr>
            <p:cNvPr id="66" name="object 45"/>
            <p:cNvSpPr/>
            <p:nvPr/>
          </p:nvSpPr>
          <p:spPr>
            <a:xfrm>
              <a:off x="8756023" y="5910834"/>
              <a:ext cx="124460" cy="143510"/>
            </a:xfrm>
            <a:custGeom>
              <a:avLst/>
              <a:gdLst/>
              <a:ahLst/>
              <a:cxnLst/>
              <a:rect l="l" t="t" r="r" b="b"/>
              <a:pathLst>
                <a:path w="124459" h="143510">
                  <a:moveTo>
                    <a:pt x="124210" y="74675"/>
                  </a:moveTo>
                  <a:lnTo>
                    <a:pt x="123448" y="68579"/>
                  </a:lnTo>
                  <a:lnTo>
                    <a:pt x="121924" y="67055"/>
                  </a:lnTo>
                  <a:lnTo>
                    <a:pt x="9910" y="66293"/>
                  </a:lnTo>
                  <a:lnTo>
                    <a:pt x="9910" y="38099"/>
                  </a:lnTo>
                  <a:lnTo>
                    <a:pt x="9148" y="38099"/>
                  </a:lnTo>
                  <a:lnTo>
                    <a:pt x="9148" y="39623"/>
                  </a:lnTo>
                  <a:lnTo>
                    <a:pt x="8386" y="39623"/>
                  </a:lnTo>
                  <a:lnTo>
                    <a:pt x="8386" y="41909"/>
                  </a:lnTo>
                  <a:lnTo>
                    <a:pt x="6862" y="42671"/>
                  </a:lnTo>
                  <a:lnTo>
                    <a:pt x="6100" y="42671"/>
                  </a:lnTo>
                  <a:lnTo>
                    <a:pt x="6100" y="44957"/>
                  </a:lnTo>
                  <a:lnTo>
                    <a:pt x="5338" y="44957"/>
                  </a:lnTo>
                  <a:lnTo>
                    <a:pt x="5338" y="48005"/>
                  </a:lnTo>
                  <a:lnTo>
                    <a:pt x="4576" y="48005"/>
                  </a:lnTo>
                  <a:lnTo>
                    <a:pt x="4576" y="50291"/>
                  </a:lnTo>
                  <a:lnTo>
                    <a:pt x="3814" y="50291"/>
                  </a:lnTo>
                  <a:lnTo>
                    <a:pt x="3814" y="53339"/>
                  </a:lnTo>
                  <a:lnTo>
                    <a:pt x="2290" y="53339"/>
                  </a:lnTo>
                  <a:lnTo>
                    <a:pt x="2290" y="55625"/>
                  </a:lnTo>
                  <a:lnTo>
                    <a:pt x="1528" y="55625"/>
                  </a:lnTo>
                  <a:lnTo>
                    <a:pt x="1528" y="63245"/>
                  </a:lnTo>
                  <a:lnTo>
                    <a:pt x="766" y="63245"/>
                  </a:lnTo>
                  <a:lnTo>
                    <a:pt x="766" y="70865"/>
                  </a:lnTo>
                  <a:lnTo>
                    <a:pt x="0" y="71702"/>
                  </a:lnTo>
                  <a:lnTo>
                    <a:pt x="1146" y="83288"/>
                  </a:lnTo>
                  <a:lnTo>
                    <a:pt x="5243" y="96398"/>
                  </a:lnTo>
                  <a:lnTo>
                    <a:pt x="10672" y="107155"/>
                  </a:lnTo>
                  <a:lnTo>
                    <a:pt x="10672" y="76199"/>
                  </a:lnTo>
                  <a:lnTo>
                    <a:pt x="115828" y="76199"/>
                  </a:lnTo>
                  <a:lnTo>
                    <a:pt x="121924" y="75437"/>
                  </a:lnTo>
                  <a:lnTo>
                    <a:pt x="124210" y="74675"/>
                  </a:lnTo>
                  <a:close/>
                </a:path>
                <a:path w="124459" h="143510">
                  <a:moveTo>
                    <a:pt x="11434" y="61721"/>
                  </a:moveTo>
                  <a:lnTo>
                    <a:pt x="11434" y="35051"/>
                  </a:lnTo>
                  <a:lnTo>
                    <a:pt x="10672" y="36575"/>
                  </a:lnTo>
                  <a:lnTo>
                    <a:pt x="9910" y="36575"/>
                  </a:lnTo>
                  <a:lnTo>
                    <a:pt x="9910" y="66293"/>
                  </a:lnTo>
                  <a:lnTo>
                    <a:pt x="10672" y="65531"/>
                  </a:lnTo>
                  <a:lnTo>
                    <a:pt x="10672" y="61721"/>
                  </a:lnTo>
                  <a:lnTo>
                    <a:pt x="11434" y="61721"/>
                  </a:lnTo>
                  <a:close/>
                </a:path>
                <a:path w="124459" h="143510">
                  <a:moveTo>
                    <a:pt x="124210" y="140207"/>
                  </a:moveTo>
                  <a:lnTo>
                    <a:pt x="124210" y="134111"/>
                  </a:lnTo>
                  <a:lnTo>
                    <a:pt x="115828" y="134010"/>
                  </a:lnTo>
                  <a:lnTo>
                    <a:pt x="76204" y="133349"/>
                  </a:lnTo>
                  <a:lnTo>
                    <a:pt x="66298" y="132587"/>
                  </a:lnTo>
                  <a:lnTo>
                    <a:pt x="61726" y="131825"/>
                  </a:lnTo>
                  <a:lnTo>
                    <a:pt x="54868" y="129539"/>
                  </a:lnTo>
                  <a:lnTo>
                    <a:pt x="51820" y="128777"/>
                  </a:lnTo>
                  <a:lnTo>
                    <a:pt x="50296" y="128015"/>
                  </a:lnTo>
                  <a:lnTo>
                    <a:pt x="47248" y="127253"/>
                  </a:lnTo>
                  <a:lnTo>
                    <a:pt x="40390" y="123443"/>
                  </a:lnTo>
                  <a:lnTo>
                    <a:pt x="38866" y="121919"/>
                  </a:lnTo>
                  <a:lnTo>
                    <a:pt x="36580" y="121157"/>
                  </a:lnTo>
                  <a:lnTo>
                    <a:pt x="35818" y="119633"/>
                  </a:lnTo>
                  <a:lnTo>
                    <a:pt x="34294" y="118871"/>
                  </a:lnTo>
                  <a:lnTo>
                    <a:pt x="22102" y="107441"/>
                  </a:lnTo>
                  <a:lnTo>
                    <a:pt x="19816" y="102869"/>
                  </a:lnTo>
                  <a:lnTo>
                    <a:pt x="17530" y="100583"/>
                  </a:lnTo>
                  <a:lnTo>
                    <a:pt x="16768" y="99059"/>
                  </a:lnTo>
                  <a:lnTo>
                    <a:pt x="16006" y="96773"/>
                  </a:lnTo>
                  <a:lnTo>
                    <a:pt x="15244" y="95249"/>
                  </a:lnTo>
                  <a:lnTo>
                    <a:pt x="14482" y="92201"/>
                  </a:lnTo>
                  <a:lnTo>
                    <a:pt x="12196" y="87629"/>
                  </a:lnTo>
                  <a:lnTo>
                    <a:pt x="11434" y="84581"/>
                  </a:lnTo>
                  <a:lnTo>
                    <a:pt x="10672" y="80009"/>
                  </a:lnTo>
                  <a:lnTo>
                    <a:pt x="10672" y="107155"/>
                  </a:lnTo>
                  <a:lnTo>
                    <a:pt x="11483" y="108762"/>
                  </a:lnTo>
                  <a:lnTo>
                    <a:pt x="19054" y="118109"/>
                  </a:lnTo>
                  <a:lnTo>
                    <a:pt x="24388" y="123443"/>
                  </a:lnTo>
                  <a:lnTo>
                    <a:pt x="25962" y="124254"/>
                  </a:lnTo>
                  <a:lnTo>
                    <a:pt x="36069" y="132106"/>
                  </a:lnTo>
                  <a:lnTo>
                    <a:pt x="47583" y="137639"/>
                  </a:lnTo>
                  <a:lnTo>
                    <a:pt x="60202" y="140969"/>
                  </a:lnTo>
                  <a:lnTo>
                    <a:pt x="67060" y="142493"/>
                  </a:lnTo>
                  <a:lnTo>
                    <a:pt x="76204" y="143255"/>
                  </a:lnTo>
                  <a:lnTo>
                    <a:pt x="115828" y="143255"/>
                  </a:lnTo>
                  <a:lnTo>
                    <a:pt x="121924" y="142493"/>
                  </a:lnTo>
                  <a:lnTo>
                    <a:pt x="124210" y="140207"/>
                  </a:lnTo>
                  <a:close/>
                </a:path>
                <a:path w="124459" h="143510">
                  <a:moveTo>
                    <a:pt x="12196" y="57911"/>
                  </a:moveTo>
                  <a:lnTo>
                    <a:pt x="12196" y="33527"/>
                  </a:lnTo>
                  <a:lnTo>
                    <a:pt x="11434" y="33527"/>
                  </a:lnTo>
                  <a:lnTo>
                    <a:pt x="11434" y="57911"/>
                  </a:lnTo>
                  <a:lnTo>
                    <a:pt x="12196" y="57911"/>
                  </a:lnTo>
                  <a:close/>
                </a:path>
                <a:path w="124459" h="143510">
                  <a:moveTo>
                    <a:pt x="14482" y="51053"/>
                  </a:moveTo>
                  <a:lnTo>
                    <a:pt x="14482" y="31241"/>
                  </a:lnTo>
                  <a:lnTo>
                    <a:pt x="13720" y="32003"/>
                  </a:lnTo>
                  <a:lnTo>
                    <a:pt x="12196" y="32003"/>
                  </a:lnTo>
                  <a:lnTo>
                    <a:pt x="12196" y="54101"/>
                  </a:lnTo>
                  <a:lnTo>
                    <a:pt x="13720" y="54101"/>
                  </a:lnTo>
                  <a:lnTo>
                    <a:pt x="13720" y="51053"/>
                  </a:lnTo>
                  <a:lnTo>
                    <a:pt x="14482" y="51053"/>
                  </a:lnTo>
                  <a:close/>
                </a:path>
                <a:path w="124459" h="143510">
                  <a:moveTo>
                    <a:pt x="124210" y="7619"/>
                  </a:moveTo>
                  <a:lnTo>
                    <a:pt x="123448" y="1523"/>
                  </a:lnTo>
                  <a:lnTo>
                    <a:pt x="121924" y="761"/>
                  </a:lnTo>
                  <a:lnTo>
                    <a:pt x="121924" y="0"/>
                  </a:lnTo>
                  <a:lnTo>
                    <a:pt x="66298" y="824"/>
                  </a:lnTo>
                  <a:lnTo>
                    <a:pt x="30512" y="14601"/>
                  </a:lnTo>
                  <a:lnTo>
                    <a:pt x="20578" y="22859"/>
                  </a:lnTo>
                  <a:lnTo>
                    <a:pt x="19816" y="22859"/>
                  </a:lnTo>
                  <a:lnTo>
                    <a:pt x="19816" y="24383"/>
                  </a:lnTo>
                  <a:lnTo>
                    <a:pt x="15244" y="28955"/>
                  </a:lnTo>
                  <a:lnTo>
                    <a:pt x="14482" y="28955"/>
                  </a:lnTo>
                  <a:lnTo>
                    <a:pt x="14482" y="49529"/>
                  </a:lnTo>
                  <a:lnTo>
                    <a:pt x="15244" y="49529"/>
                  </a:lnTo>
                  <a:lnTo>
                    <a:pt x="15244" y="47243"/>
                  </a:lnTo>
                  <a:lnTo>
                    <a:pt x="16006" y="47243"/>
                  </a:lnTo>
                  <a:lnTo>
                    <a:pt x="16006" y="44957"/>
                  </a:lnTo>
                  <a:lnTo>
                    <a:pt x="16768" y="44957"/>
                  </a:lnTo>
                  <a:lnTo>
                    <a:pt x="16768" y="42671"/>
                  </a:lnTo>
                  <a:lnTo>
                    <a:pt x="17530" y="42671"/>
                  </a:lnTo>
                  <a:lnTo>
                    <a:pt x="19054" y="41909"/>
                  </a:lnTo>
                  <a:lnTo>
                    <a:pt x="19054" y="39623"/>
                  </a:lnTo>
                  <a:lnTo>
                    <a:pt x="19816" y="39623"/>
                  </a:lnTo>
                  <a:lnTo>
                    <a:pt x="20578" y="38861"/>
                  </a:lnTo>
                  <a:lnTo>
                    <a:pt x="20578" y="37337"/>
                  </a:lnTo>
                  <a:lnTo>
                    <a:pt x="21340" y="37337"/>
                  </a:lnTo>
                  <a:lnTo>
                    <a:pt x="22102" y="36575"/>
                  </a:lnTo>
                  <a:lnTo>
                    <a:pt x="22102" y="34289"/>
                  </a:lnTo>
                  <a:lnTo>
                    <a:pt x="23626" y="34289"/>
                  </a:lnTo>
                  <a:lnTo>
                    <a:pt x="34294" y="23621"/>
                  </a:lnTo>
                  <a:lnTo>
                    <a:pt x="35818" y="22859"/>
                  </a:lnTo>
                  <a:lnTo>
                    <a:pt x="36580" y="22097"/>
                  </a:lnTo>
                  <a:lnTo>
                    <a:pt x="38866" y="21335"/>
                  </a:lnTo>
                  <a:lnTo>
                    <a:pt x="40390" y="19049"/>
                  </a:lnTo>
                  <a:lnTo>
                    <a:pt x="47248" y="16001"/>
                  </a:lnTo>
                  <a:lnTo>
                    <a:pt x="115828" y="9143"/>
                  </a:lnTo>
                  <a:lnTo>
                    <a:pt x="121924" y="8381"/>
                  </a:lnTo>
                  <a:lnTo>
                    <a:pt x="124210" y="7619"/>
                  </a:lnTo>
                  <a:close/>
                </a:path>
              </a:pathLst>
            </a:custGeom>
            <a:solidFill>
              <a:srgbClr val="000000"/>
            </a:solidFill>
          </p:spPr>
          <p:txBody>
            <a:bodyPr wrap="square" lIns="0" tIns="0" rIns="0" bIns="0" rtlCol="0"/>
            <a:lstStyle/>
            <a:p>
              <a:endParaRPr/>
            </a:p>
          </p:txBody>
        </p:sp>
        <p:sp>
          <p:nvSpPr>
            <p:cNvPr id="67" name="object 46"/>
            <p:cNvSpPr/>
            <p:nvPr/>
          </p:nvSpPr>
          <p:spPr>
            <a:xfrm>
              <a:off x="8974724" y="5875024"/>
              <a:ext cx="465569" cy="169163"/>
            </a:xfrm>
            <a:prstGeom prst="rect">
              <a:avLst/>
            </a:prstGeom>
            <a:blipFill>
              <a:blip r:embed="rId22" cstate="print"/>
              <a:stretch>
                <a:fillRect/>
              </a:stretch>
            </a:blipFill>
          </p:spPr>
          <p:txBody>
            <a:bodyPr wrap="square" lIns="0" tIns="0" rIns="0" bIns="0" rtlCol="0"/>
            <a:lstStyle/>
            <a:p>
              <a:endParaRPr/>
            </a:p>
          </p:txBody>
        </p:sp>
        <p:sp>
          <p:nvSpPr>
            <p:cNvPr id="68" name="object 47"/>
            <p:cNvSpPr/>
            <p:nvPr/>
          </p:nvSpPr>
          <p:spPr>
            <a:xfrm>
              <a:off x="3603386" y="5910834"/>
              <a:ext cx="125095" cy="143510"/>
            </a:xfrm>
            <a:custGeom>
              <a:avLst/>
              <a:gdLst/>
              <a:ahLst/>
              <a:cxnLst/>
              <a:rect l="l" t="t" r="r" b="b"/>
              <a:pathLst>
                <a:path w="125095" h="143510">
                  <a:moveTo>
                    <a:pt x="11430" y="65532"/>
                  </a:moveTo>
                  <a:lnTo>
                    <a:pt x="11429" y="35052"/>
                  </a:lnTo>
                  <a:lnTo>
                    <a:pt x="10667" y="36576"/>
                  </a:lnTo>
                  <a:lnTo>
                    <a:pt x="9905" y="36576"/>
                  </a:lnTo>
                  <a:lnTo>
                    <a:pt x="9905" y="38100"/>
                  </a:lnTo>
                  <a:lnTo>
                    <a:pt x="9143" y="38100"/>
                  </a:lnTo>
                  <a:lnTo>
                    <a:pt x="9143" y="39624"/>
                  </a:lnTo>
                  <a:lnTo>
                    <a:pt x="8381" y="39624"/>
                  </a:lnTo>
                  <a:lnTo>
                    <a:pt x="8381" y="41910"/>
                  </a:lnTo>
                  <a:lnTo>
                    <a:pt x="6857" y="42672"/>
                  </a:lnTo>
                  <a:lnTo>
                    <a:pt x="6095" y="42672"/>
                  </a:lnTo>
                  <a:lnTo>
                    <a:pt x="6095" y="44958"/>
                  </a:lnTo>
                  <a:lnTo>
                    <a:pt x="5333" y="44958"/>
                  </a:lnTo>
                  <a:lnTo>
                    <a:pt x="5333" y="48006"/>
                  </a:lnTo>
                  <a:lnTo>
                    <a:pt x="4571" y="48006"/>
                  </a:lnTo>
                  <a:lnTo>
                    <a:pt x="4571" y="50292"/>
                  </a:lnTo>
                  <a:lnTo>
                    <a:pt x="3809" y="50292"/>
                  </a:lnTo>
                  <a:lnTo>
                    <a:pt x="3809" y="53340"/>
                  </a:lnTo>
                  <a:lnTo>
                    <a:pt x="3048" y="53340"/>
                  </a:lnTo>
                  <a:lnTo>
                    <a:pt x="3048" y="55626"/>
                  </a:lnTo>
                  <a:lnTo>
                    <a:pt x="1524" y="55626"/>
                  </a:lnTo>
                  <a:lnTo>
                    <a:pt x="1524" y="63246"/>
                  </a:lnTo>
                  <a:lnTo>
                    <a:pt x="762" y="63246"/>
                  </a:lnTo>
                  <a:lnTo>
                    <a:pt x="762" y="70866"/>
                  </a:lnTo>
                  <a:lnTo>
                    <a:pt x="0" y="71628"/>
                  </a:lnTo>
                  <a:lnTo>
                    <a:pt x="9143" y="103632"/>
                  </a:lnTo>
                  <a:lnTo>
                    <a:pt x="10667" y="107188"/>
                  </a:lnTo>
                  <a:lnTo>
                    <a:pt x="10667" y="66294"/>
                  </a:lnTo>
                  <a:lnTo>
                    <a:pt x="11430" y="65532"/>
                  </a:lnTo>
                  <a:close/>
                </a:path>
                <a:path w="125095" h="143510">
                  <a:moveTo>
                    <a:pt x="124968" y="73914"/>
                  </a:moveTo>
                  <a:lnTo>
                    <a:pt x="124205" y="68580"/>
                  </a:lnTo>
                  <a:lnTo>
                    <a:pt x="123443" y="67056"/>
                  </a:lnTo>
                  <a:lnTo>
                    <a:pt x="10667" y="66294"/>
                  </a:lnTo>
                  <a:lnTo>
                    <a:pt x="10667" y="107188"/>
                  </a:lnTo>
                  <a:lnTo>
                    <a:pt x="11430" y="108966"/>
                  </a:lnTo>
                  <a:lnTo>
                    <a:pt x="11430" y="76200"/>
                  </a:lnTo>
                  <a:lnTo>
                    <a:pt x="115823" y="76200"/>
                  </a:lnTo>
                  <a:lnTo>
                    <a:pt x="123443" y="75438"/>
                  </a:lnTo>
                  <a:lnTo>
                    <a:pt x="124968" y="73914"/>
                  </a:lnTo>
                  <a:close/>
                </a:path>
                <a:path w="125095" h="143510">
                  <a:moveTo>
                    <a:pt x="12192" y="60960"/>
                  </a:moveTo>
                  <a:lnTo>
                    <a:pt x="12191" y="33528"/>
                  </a:lnTo>
                  <a:lnTo>
                    <a:pt x="11429" y="33528"/>
                  </a:lnTo>
                  <a:lnTo>
                    <a:pt x="11430" y="60960"/>
                  </a:lnTo>
                  <a:lnTo>
                    <a:pt x="12192" y="60960"/>
                  </a:lnTo>
                  <a:close/>
                </a:path>
                <a:path w="125095" h="143510">
                  <a:moveTo>
                    <a:pt x="124968" y="140208"/>
                  </a:moveTo>
                  <a:lnTo>
                    <a:pt x="124206" y="134874"/>
                  </a:lnTo>
                  <a:lnTo>
                    <a:pt x="123443" y="134112"/>
                  </a:lnTo>
                  <a:lnTo>
                    <a:pt x="76962" y="133350"/>
                  </a:lnTo>
                  <a:lnTo>
                    <a:pt x="67056" y="132588"/>
                  </a:lnTo>
                  <a:lnTo>
                    <a:pt x="61721" y="131826"/>
                  </a:lnTo>
                  <a:lnTo>
                    <a:pt x="59436" y="130302"/>
                  </a:lnTo>
                  <a:lnTo>
                    <a:pt x="55626" y="129540"/>
                  </a:lnTo>
                  <a:lnTo>
                    <a:pt x="50292" y="128016"/>
                  </a:lnTo>
                  <a:lnTo>
                    <a:pt x="41148" y="123444"/>
                  </a:lnTo>
                  <a:lnTo>
                    <a:pt x="40386" y="122682"/>
                  </a:lnTo>
                  <a:lnTo>
                    <a:pt x="38862" y="121920"/>
                  </a:lnTo>
                  <a:lnTo>
                    <a:pt x="38100" y="121158"/>
                  </a:lnTo>
                  <a:lnTo>
                    <a:pt x="35814" y="119634"/>
                  </a:lnTo>
                  <a:lnTo>
                    <a:pt x="34290" y="118110"/>
                  </a:lnTo>
                  <a:lnTo>
                    <a:pt x="23680" y="108120"/>
                  </a:lnTo>
                  <a:lnTo>
                    <a:pt x="17083" y="97318"/>
                  </a:lnTo>
                  <a:lnTo>
                    <a:pt x="12192" y="85344"/>
                  </a:lnTo>
                  <a:lnTo>
                    <a:pt x="11430" y="80772"/>
                  </a:lnTo>
                  <a:lnTo>
                    <a:pt x="11430" y="108966"/>
                  </a:lnTo>
                  <a:lnTo>
                    <a:pt x="12192" y="110490"/>
                  </a:lnTo>
                  <a:lnTo>
                    <a:pt x="18287" y="116586"/>
                  </a:lnTo>
                  <a:lnTo>
                    <a:pt x="19050" y="118110"/>
                  </a:lnTo>
                  <a:lnTo>
                    <a:pt x="24384" y="123444"/>
                  </a:lnTo>
                  <a:lnTo>
                    <a:pt x="25958" y="124254"/>
                  </a:lnTo>
                  <a:lnTo>
                    <a:pt x="36064" y="132106"/>
                  </a:lnTo>
                  <a:lnTo>
                    <a:pt x="47579" y="137639"/>
                  </a:lnTo>
                  <a:lnTo>
                    <a:pt x="60198" y="140970"/>
                  </a:lnTo>
                  <a:lnTo>
                    <a:pt x="67056" y="142494"/>
                  </a:lnTo>
                  <a:lnTo>
                    <a:pt x="76200" y="143256"/>
                  </a:lnTo>
                  <a:lnTo>
                    <a:pt x="115824" y="143256"/>
                  </a:lnTo>
                  <a:lnTo>
                    <a:pt x="123443" y="142494"/>
                  </a:lnTo>
                  <a:lnTo>
                    <a:pt x="124968" y="140208"/>
                  </a:lnTo>
                  <a:close/>
                </a:path>
                <a:path w="125095" h="143510">
                  <a:moveTo>
                    <a:pt x="14477" y="53340"/>
                  </a:moveTo>
                  <a:lnTo>
                    <a:pt x="14477" y="31242"/>
                  </a:lnTo>
                  <a:lnTo>
                    <a:pt x="13715" y="32004"/>
                  </a:lnTo>
                  <a:lnTo>
                    <a:pt x="12191" y="32004"/>
                  </a:lnTo>
                  <a:lnTo>
                    <a:pt x="12192" y="56388"/>
                  </a:lnTo>
                  <a:lnTo>
                    <a:pt x="13716" y="56388"/>
                  </a:lnTo>
                  <a:lnTo>
                    <a:pt x="13716" y="53340"/>
                  </a:lnTo>
                  <a:lnTo>
                    <a:pt x="14477" y="53340"/>
                  </a:lnTo>
                  <a:close/>
                </a:path>
                <a:path w="125095" h="143510">
                  <a:moveTo>
                    <a:pt x="124968" y="6858"/>
                  </a:moveTo>
                  <a:lnTo>
                    <a:pt x="124205" y="1524"/>
                  </a:lnTo>
                  <a:lnTo>
                    <a:pt x="123443" y="762"/>
                  </a:lnTo>
                  <a:lnTo>
                    <a:pt x="123443" y="0"/>
                  </a:lnTo>
                  <a:lnTo>
                    <a:pt x="66304" y="825"/>
                  </a:lnTo>
                  <a:lnTo>
                    <a:pt x="20573" y="22860"/>
                  </a:lnTo>
                  <a:lnTo>
                    <a:pt x="19811" y="22860"/>
                  </a:lnTo>
                  <a:lnTo>
                    <a:pt x="19811" y="24384"/>
                  </a:lnTo>
                  <a:lnTo>
                    <a:pt x="15239" y="28956"/>
                  </a:lnTo>
                  <a:lnTo>
                    <a:pt x="14477" y="28956"/>
                  </a:lnTo>
                  <a:lnTo>
                    <a:pt x="14477" y="50292"/>
                  </a:lnTo>
                  <a:lnTo>
                    <a:pt x="15239" y="50292"/>
                  </a:lnTo>
                  <a:lnTo>
                    <a:pt x="15239" y="48768"/>
                  </a:lnTo>
                  <a:lnTo>
                    <a:pt x="16001" y="48768"/>
                  </a:lnTo>
                  <a:lnTo>
                    <a:pt x="16001" y="45720"/>
                  </a:lnTo>
                  <a:lnTo>
                    <a:pt x="16763" y="45720"/>
                  </a:lnTo>
                  <a:lnTo>
                    <a:pt x="16763" y="44196"/>
                  </a:lnTo>
                  <a:lnTo>
                    <a:pt x="18287" y="44196"/>
                  </a:lnTo>
                  <a:lnTo>
                    <a:pt x="18287" y="42672"/>
                  </a:lnTo>
                  <a:lnTo>
                    <a:pt x="19049" y="42672"/>
                  </a:lnTo>
                  <a:lnTo>
                    <a:pt x="19049" y="40386"/>
                  </a:lnTo>
                  <a:lnTo>
                    <a:pt x="19811" y="40386"/>
                  </a:lnTo>
                  <a:lnTo>
                    <a:pt x="20573" y="39624"/>
                  </a:lnTo>
                  <a:lnTo>
                    <a:pt x="20573" y="38100"/>
                  </a:lnTo>
                  <a:lnTo>
                    <a:pt x="21335" y="38100"/>
                  </a:lnTo>
                  <a:lnTo>
                    <a:pt x="22097" y="37338"/>
                  </a:lnTo>
                  <a:lnTo>
                    <a:pt x="22097" y="35052"/>
                  </a:lnTo>
                  <a:lnTo>
                    <a:pt x="23680" y="34993"/>
                  </a:lnTo>
                  <a:lnTo>
                    <a:pt x="24383" y="34290"/>
                  </a:lnTo>
                  <a:lnTo>
                    <a:pt x="24383" y="32766"/>
                  </a:lnTo>
                  <a:lnTo>
                    <a:pt x="25145" y="32766"/>
                  </a:lnTo>
                  <a:lnTo>
                    <a:pt x="32003" y="25908"/>
                  </a:lnTo>
                  <a:lnTo>
                    <a:pt x="34290" y="24384"/>
                  </a:lnTo>
                  <a:lnTo>
                    <a:pt x="35813" y="22860"/>
                  </a:lnTo>
                  <a:lnTo>
                    <a:pt x="38099" y="22098"/>
                  </a:lnTo>
                  <a:lnTo>
                    <a:pt x="41148" y="19050"/>
                  </a:lnTo>
                  <a:lnTo>
                    <a:pt x="50291" y="14478"/>
                  </a:lnTo>
                  <a:lnTo>
                    <a:pt x="55625" y="12954"/>
                  </a:lnTo>
                  <a:lnTo>
                    <a:pt x="59436" y="12192"/>
                  </a:lnTo>
                  <a:lnTo>
                    <a:pt x="61721" y="11430"/>
                  </a:lnTo>
                  <a:lnTo>
                    <a:pt x="67055" y="10668"/>
                  </a:lnTo>
                  <a:lnTo>
                    <a:pt x="115823" y="9144"/>
                  </a:lnTo>
                  <a:lnTo>
                    <a:pt x="123443" y="8382"/>
                  </a:lnTo>
                  <a:lnTo>
                    <a:pt x="124968" y="6858"/>
                  </a:lnTo>
                  <a:close/>
                </a:path>
              </a:pathLst>
            </a:custGeom>
            <a:solidFill>
              <a:srgbClr val="000000"/>
            </a:solidFill>
          </p:spPr>
          <p:txBody>
            <a:bodyPr wrap="square" lIns="0" tIns="0" rIns="0" bIns="0" rtlCol="0"/>
            <a:lstStyle/>
            <a:p>
              <a:endParaRPr/>
            </a:p>
          </p:txBody>
        </p:sp>
        <p:sp>
          <p:nvSpPr>
            <p:cNvPr id="69" name="object 48"/>
            <p:cNvSpPr/>
            <p:nvPr/>
          </p:nvSpPr>
          <p:spPr>
            <a:xfrm>
              <a:off x="6080645" y="5910834"/>
              <a:ext cx="124460" cy="143510"/>
            </a:xfrm>
            <a:custGeom>
              <a:avLst/>
              <a:gdLst/>
              <a:ahLst/>
              <a:cxnLst/>
              <a:rect l="l" t="t" r="r" b="b"/>
              <a:pathLst>
                <a:path w="124460" h="143510">
                  <a:moveTo>
                    <a:pt x="124205" y="73913"/>
                  </a:moveTo>
                  <a:lnTo>
                    <a:pt x="123443" y="68579"/>
                  </a:lnTo>
                  <a:lnTo>
                    <a:pt x="122681" y="67055"/>
                  </a:lnTo>
                  <a:lnTo>
                    <a:pt x="9905" y="66293"/>
                  </a:lnTo>
                  <a:lnTo>
                    <a:pt x="9905" y="38099"/>
                  </a:lnTo>
                  <a:lnTo>
                    <a:pt x="9143" y="38861"/>
                  </a:lnTo>
                  <a:lnTo>
                    <a:pt x="8381" y="38861"/>
                  </a:lnTo>
                  <a:lnTo>
                    <a:pt x="8381" y="40385"/>
                  </a:lnTo>
                  <a:lnTo>
                    <a:pt x="7619" y="40385"/>
                  </a:lnTo>
                  <a:lnTo>
                    <a:pt x="7619" y="42671"/>
                  </a:lnTo>
                  <a:lnTo>
                    <a:pt x="6095" y="42671"/>
                  </a:lnTo>
                  <a:lnTo>
                    <a:pt x="6095" y="44195"/>
                  </a:lnTo>
                  <a:lnTo>
                    <a:pt x="5333" y="44195"/>
                  </a:lnTo>
                  <a:lnTo>
                    <a:pt x="5333" y="48005"/>
                  </a:lnTo>
                  <a:lnTo>
                    <a:pt x="4571" y="48005"/>
                  </a:lnTo>
                  <a:lnTo>
                    <a:pt x="4571" y="50291"/>
                  </a:lnTo>
                  <a:lnTo>
                    <a:pt x="3809" y="50291"/>
                  </a:lnTo>
                  <a:lnTo>
                    <a:pt x="3809" y="53339"/>
                  </a:lnTo>
                  <a:lnTo>
                    <a:pt x="3047" y="53339"/>
                  </a:lnTo>
                  <a:lnTo>
                    <a:pt x="3047" y="55625"/>
                  </a:lnTo>
                  <a:lnTo>
                    <a:pt x="2285" y="55625"/>
                  </a:lnTo>
                  <a:lnTo>
                    <a:pt x="2285" y="63245"/>
                  </a:lnTo>
                  <a:lnTo>
                    <a:pt x="761" y="63245"/>
                  </a:lnTo>
                  <a:lnTo>
                    <a:pt x="761" y="70865"/>
                  </a:lnTo>
                  <a:lnTo>
                    <a:pt x="0" y="71627"/>
                  </a:lnTo>
                  <a:lnTo>
                    <a:pt x="761" y="80009"/>
                  </a:lnTo>
                  <a:lnTo>
                    <a:pt x="2285" y="86867"/>
                  </a:lnTo>
                  <a:lnTo>
                    <a:pt x="5333" y="97535"/>
                  </a:lnTo>
                  <a:lnTo>
                    <a:pt x="9905" y="106679"/>
                  </a:lnTo>
                  <a:lnTo>
                    <a:pt x="10667" y="107441"/>
                  </a:lnTo>
                  <a:lnTo>
                    <a:pt x="10667" y="76199"/>
                  </a:lnTo>
                  <a:lnTo>
                    <a:pt x="115061" y="76199"/>
                  </a:lnTo>
                  <a:lnTo>
                    <a:pt x="122681" y="75437"/>
                  </a:lnTo>
                  <a:lnTo>
                    <a:pt x="124205" y="73913"/>
                  </a:lnTo>
                  <a:close/>
                </a:path>
                <a:path w="124460" h="143510">
                  <a:moveTo>
                    <a:pt x="10667" y="65531"/>
                  </a:moveTo>
                  <a:lnTo>
                    <a:pt x="10667" y="36575"/>
                  </a:lnTo>
                  <a:lnTo>
                    <a:pt x="9905" y="36575"/>
                  </a:lnTo>
                  <a:lnTo>
                    <a:pt x="9905" y="66293"/>
                  </a:lnTo>
                  <a:lnTo>
                    <a:pt x="10667" y="65531"/>
                  </a:lnTo>
                  <a:close/>
                </a:path>
                <a:path w="124460" h="143510">
                  <a:moveTo>
                    <a:pt x="12191" y="60959"/>
                  </a:moveTo>
                  <a:lnTo>
                    <a:pt x="12191" y="34289"/>
                  </a:lnTo>
                  <a:lnTo>
                    <a:pt x="10667" y="34289"/>
                  </a:lnTo>
                  <a:lnTo>
                    <a:pt x="10667" y="60959"/>
                  </a:lnTo>
                  <a:lnTo>
                    <a:pt x="12191" y="60959"/>
                  </a:lnTo>
                  <a:close/>
                </a:path>
                <a:path w="124460" h="143510">
                  <a:moveTo>
                    <a:pt x="124205" y="140207"/>
                  </a:moveTo>
                  <a:lnTo>
                    <a:pt x="123443" y="134873"/>
                  </a:lnTo>
                  <a:lnTo>
                    <a:pt x="122681" y="134111"/>
                  </a:lnTo>
                  <a:lnTo>
                    <a:pt x="76199" y="133349"/>
                  </a:lnTo>
                  <a:lnTo>
                    <a:pt x="66293" y="132587"/>
                  </a:lnTo>
                  <a:lnTo>
                    <a:pt x="60959" y="131825"/>
                  </a:lnTo>
                  <a:lnTo>
                    <a:pt x="58673" y="130301"/>
                  </a:lnTo>
                  <a:lnTo>
                    <a:pt x="54863" y="129539"/>
                  </a:lnTo>
                  <a:lnTo>
                    <a:pt x="49529" y="128015"/>
                  </a:lnTo>
                  <a:lnTo>
                    <a:pt x="40385" y="123443"/>
                  </a:lnTo>
                  <a:lnTo>
                    <a:pt x="39623" y="122681"/>
                  </a:lnTo>
                  <a:lnTo>
                    <a:pt x="38099" y="121919"/>
                  </a:lnTo>
                  <a:lnTo>
                    <a:pt x="37337" y="121157"/>
                  </a:lnTo>
                  <a:lnTo>
                    <a:pt x="35051" y="119633"/>
                  </a:lnTo>
                  <a:lnTo>
                    <a:pt x="33527" y="118109"/>
                  </a:lnTo>
                  <a:lnTo>
                    <a:pt x="23228" y="108376"/>
                  </a:lnTo>
                  <a:lnTo>
                    <a:pt x="16326" y="97635"/>
                  </a:lnTo>
                  <a:lnTo>
                    <a:pt x="10667" y="80771"/>
                  </a:lnTo>
                  <a:lnTo>
                    <a:pt x="10667" y="107441"/>
                  </a:lnTo>
                  <a:lnTo>
                    <a:pt x="12953" y="111251"/>
                  </a:lnTo>
                  <a:lnTo>
                    <a:pt x="15239" y="113537"/>
                  </a:lnTo>
                  <a:lnTo>
                    <a:pt x="16001" y="115823"/>
                  </a:lnTo>
                  <a:lnTo>
                    <a:pt x="20573" y="119633"/>
                  </a:lnTo>
                  <a:lnTo>
                    <a:pt x="21335" y="121919"/>
                  </a:lnTo>
                  <a:lnTo>
                    <a:pt x="31296" y="128894"/>
                  </a:lnTo>
                  <a:lnTo>
                    <a:pt x="41564" y="135146"/>
                  </a:lnTo>
                  <a:lnTo>
                    <a:pt x="52655" y="139330"/>
                  </a:lnTo>
                  <a:lnTo>
                    <a:pt x="66293" y="142493"/>
                  </a:lnTo>
                  <a:lnTo>
                    <a:pt x="75437" y="143255"/>
                  </a:lnTo>
                  <a:lnTo>
                    <a:pt x="115061" y="143255"/>
                  </a:lnTo>
                  <a:lnTo>
                    <a:pt x="122681" y="142493"/>
                  </a:lnTo>
                  <a:lnTo>
                    <a:pt x="124205" y="140207"/>
                  </a:lnTo>
                  <a:close/>
                </a:path>
                <a:path w="124460" h="143510">
                  <a:moveTo>
                    <a:pt x="12953" y="56387"/>
                  </a:moveTo>
                  <a:lnTo>
                    <a:pt x="12953" y="32765"/>
                  </a:lnTo>
                  <a:lnTo>
                    <a:pt x="12191" y="32765"/>
                  </a:lnTo>
                  <a:lnTo>
                    <a:pt x="12191" y="56387"/>
                  </a:lnTo>
                  <a:lnTo>
                    <a:pt x="12953" y="56387"/>
                  </a:lnTo>
                  <a:close/>
                </a:path>
                <a:path w="124460" h="143510">
                  <a:moveTo>
                    <a:pt x="17525" y="44195"/>
                  </a:moveTo>
                  <a:lnTo>
                    <a:pt x="17525" y="27431"/>
                  </a:lnTo>
                  <a:lnTo>
                    <a:pt x="13715" y="31241"/>
                  </a:lnTo>
                  <a:lnTo>
                    <a:pt x="12953" y="31241"/>
                  </a:lnTo>
                  <a:lnTo>
                    <a:pt x="12953" y="53339"/>
                  </a:lnTo>
                  <a:lnTo>
                    <a:pt x="13715" y="53339"/>
                  </a:lnTo>
                  <a:lnTo>
                    <a:pt x="13715" y="50291"/>
                  </a:lnTo>
                  <a:lnTo>
                    <a:pt x="14477" y="50291"/>
                  </a:lnTo>
                  <a:lnTo>
                    <a:pt x="14477" y="48767"/>
                  </a:lnTo>
                  <a:lnTo>
                    <a:pt x="15239" y="48767"/>
                  </a:lnTo>
                  <a:lnTo>
                    <a:pt x="15239" y="45719"/>
                  </a:lnTo>
                  <a:lnTo>
                    <a:pt x="16001" y="45719"/>
                  </a:lnTo>
                  <a:lnTo>
                    <a:pt x="16001" y="44195"/>
                  </a:lnTo>
                  <a:lnTo>
                    <a:pt x="17525" y="44195"/>
                  </a:lnTo>
                  <a:close/>
                </a:path>
                <a:path w="124460" h="143510">
                  <a:moveTo>
                    <a:pt x="124205" y="6857"/>
                  </a:moveTo>
                  <a:lnTo>
                    <a:pt x="123443" y="1523"/>
                  </a:lnTo>
                  <a:lnTo>
                    <a:pt x="122681" y="761"/>
                  </a:lnTo>
                  <a:lnTo>
                    <a:pt x="122681" y="0"/>
                  </a:lnTo>
                  <a:lnTo>
                    <a:pt x="62784" y="1122"/>
                  </a:lnTo>
                  <a:lnTo>
                    <a:pt x="27353" y="16769"/>
                  </a:lnTo>
                  <a:lnTo>
                    <a:pt x="18287" y="25907"/>
                  </a:lnTo>
                  <a:lnTo>
                    <a:pt x="17525" y="25907"/>
                  </a:lnTo>
                  <a:lnTo>
                    <a:pt x="17525" y="42671"/>
                  </a:lnTo>
                  <a:lnTo>
                    <a:pt x="18287" y="42671"/>
                  </a:lnTo>
                  <a:lnTo>
                    <a:pt x="18287" y="40385"/>
                  </a:lnTo>
                  <a:lnTo>
                    <a:pt x="19049" y="40385"/>
                  </a:lnTo>
                  <a:lnTo>
                    <a:pt x="19811" y="39623"/>
                  </a:lnTo>
                  <a:lnTo>
                    <a:pt x="19811" y="38099"/>
                  </a:lnTo>
                  <a:lnTo>
                    <a:pt x="20573" y="38099"/>
                  </a:lnTo>
                  <a:lnTo>
                    <a:pt x="21335" y="37337"/>
                  </a:lnTo>
                  <a:lnTo>
                    <a:pt x="21335" y="35051"/>
                  </a:lnTo>
                  <a:lnTo>
                    <a:pt x="22859" y="35051"/>
                  </a:lnTo>
                  <a:lnTo>
                    <a:pt x="23621" y="34289"/>
                  </a:lnTo>
                  <a:lnTo>
                    <a:pt x="23621" y="32765"/>
                  </a:lnTo>
                  <a:lnTo>
                    <a:pt x="24383" y="32765"/>
                  </a:lnTo>
                  <a:lnTo>
                    <a:pt x="31241" y="25907"/>
                  </a:lnTo>
                  <a:lnTo>
                    <a:pt x="33527" y="24383"/>
                  </a:lnTo>
                  <a:lnTo>
                    <a:pt x="35051" y="22859"/>
                  </a:lnTo>
                  <a:lnTo>
                    <a:pt x="37337" y="22097"/>
                  </a:lnTo>
                  <a:lnTo>
                    <a:pt x="40385" y="19049"/>
                  </a:lnTo>
                  <a:lnTo>
                    <a:pt x="49529" y="14477"/>
                  </a:lnTo>
                  <a:lnTo>
                    <a:pt x="54863" y="12953"/>
                  </a:lnTo>
                  <a:lnTo>
                    <a:pt x="58673" y="12191"/>
                  </a:lnTo>
                  <a:lnTo>
                    <a:pt x="60959" y="11429"/>
                  </a:lnTo>
                  <a:lnTo>
                    <a:pt x="66293" y="10667"/>
                  </a:lnTo>
                  <a:lnTo>
                    <a:pt x="115061" y="9143"/>
                  </a:lnTo>
                  <a:lnTo>
                    <a:pt x="122681" y="8381"/>
                  </a:lnTo>
                  <a:lnTo>
                    <a:pt x="124205" y="6857"/>
                  </a:lnTo>
                  <a:close/>
                </a:path>
              </a:pathLst>
            </a:custGeom>
            <a:solidFill>
              <a:srgbClr val="000000"/>
            </a:solidFill>
          </p:spPr>
          <p:txBody>
            <a:bodyPr wrap="square" lIns="0" tIns="0" rIns="0" bIns="0" rtlCol="0"/>
            <a:lstStyle/>
            <a:p>
              <a:endParaRPr/>
            </a:p>
          </p:txBody>
        </p:sp>
        <p:sp>
          <p:nvSpPr>
            <p:cNvPr id="70" name="object 49"/>
            <p:cNvSpPr/>
            <p:nvPr/>
          </p:nvSpPr>
          <p:spPr>
            <a:xfrm>
              <a:off x="8756023" y="5910834"/>
              <a:ext cx="124460" cy="143510"/>
            </a:xfrm>
            <a:custGeom>
              <a:avLst/>
              <a:gdLst/>
              <a:ahLst/>
              <a:cxnLst/>
              <a:rect l="l" t="t" r="r" b="b"/>
              <a:pathLst>
                <a:path w="124459" h="143510">
                  <a:moveTo>
                    <a:pt x="124210" y="74675"/>
                  </a:moveTo>
                  <a:lnTo>
                    <a:pt x="123448" y="68579"/>
                  </a:lnTo>
                  <a:lnTo>
                    <a:pt x="121924" y="67055"/>
                  </a:lnTo>
                  <a:lnTo>
                    <a:pt x="9910" y="66293"/>
                  </a:lnTo>
                  <a:lnTo>
                    <a:pt x="9910" y="38099"/>
                  </a:lnTo>
                  <a:lnTo>
                    <a:pt x="9148" y="38099"/>
                  </a:lnTo>
                  <a:lnTo>
                    <a:pt x="9148" y="39623"/>
                  </a:lnTo>
                  <a:lnTo>
                    <a:pt x="8386" y="39623"/>
                  </a:lnTo>
                  <a:lnTo>
                    <a:pt x="8386" y="41909"/>
                  </a:lnTo>
                  <a:lnTo>
                    <a:pt x="6862" y="42671"/>
                  </a:lnTo>
                  <a:lnTo>
                    <a:pt x="6100" y="42671"/>
                  </a:lnTo>
                  <a:lnTo>
                    <a:pt x="6100" y="44957"/>
                  </a:lnTo>
                  <a:lnTo>
                    <a:pt x="5338" y="44957"/>
                  </a:lnTo>
                  <a:lnTo>
                    <a:pt x="5338" y="48005"/>
                  </a:lnTo>
                  <a:lnTo>
                    <a:pt x="4576" y="48005"/>
                  </a:lnTo>
                  <a:lnTo>
                    <a:pt x="4576" y="50291"/>
                  </a:lnTo>
                  <a:lnTo>
                    <a:pt x="3814" y="50291"/>
                  </a:lnTo>
                  <a:lnTo>
                    <a:pt x="3814" y="53339"/>
                  </a:lnTo>
                  <a:lnTo>
                    <a:pt x="2290" y="53339"/>
                  </a:lnTo>
                  <a:lnTo>
                    <a:pt x="2290" y="55625"/>
                  </a:lnTo>
                  <a:lnTo>
                    <a:pt x="1528" y="55625"/>
                  </a:lnTo>
                  <a:lnTo>
                    <a:pt x="1528" y="63245"/>
                  </a:lnTo>
                  <a:lnTo>
                    <a:pt x="766" y="63245"/>
                  </a:lnTo>
                  <a:lnTo>
                    <a:pt x="766" y="70865"/>
                  </a:lnTo>
                  <a:lnTo>
                    <a:pt x="0" y="71702"/>
                  </a:lnTo>
                  <a:lnTo>
                    <a:pt x="1146" y="83288"/>
                  </a:lnTo>
                  <a:lnTo>
                    <a:pt x="5243" y="96398"/>
                  </a:lnTo>
                  <a:lnTo>
                    <a:pt x="10672" y="107155"/>
                  </a:lnTo>
                  <a:lnTo>
                    <a:pt x="10672" y="76199"/>
                  </a:lnTo>
                  <a:lnTo>
                    <a:pt x="115828" y="76199"/>
                  </a:lnTo>
                  <a:lnTo>
                    <a:pt x="121924" y="75437"/>
                  </a:lnTo>
                  <a:lnTo>
                    <a:pt x="124210" y="74675"/>
                  </a:lnTo>
                  <a:close/>
                </a:path>
                <a:path w="124459" h="143510">
                  <a:moveTo>
                    <a:pt x="11434" y="61721"/>
                  </a:moveTo>
                  <a:lnTo>
                    <a:pt x="11434" y="35051"/>
                  </a:lnTo>
                  <a:lnTo>
                    <a:pt x="10672" y="36575"/>
                  </a:lnTo>
                  <a:lnTo>
                    <a:pt x="9910" y="36575"/>
                  </a:lnTo>
                  <a:lnTo>
                    <a:pt x="9910" y="66293"/>
                  </a:lnTo>
                  <a:lnTo>
                    <a:pt x="10672" y="65531"/>
                  </a:lnTo>
                  <a:lnTo>
                    <a:pt x="10672" y="61721"/>
                  </a:lnTo>
                  <a:lnTo>
                    <a:pt x="11434" y="61721"/>
                  </a:lnTo>
                  <a:close/>
                </a:path>
                <a:path w="124459" h="143510">
                  <a:moveTo>
                    <a:pt x="124210" y="140207"/>
                  </a:moveTo>
                  <a:lnTo>
                    <a:pt x="124210" y="134111"/>
                  </a:lnTo>
                  <a:lnTo>
                    <a:pt x="115828" y="134010"/>
                  </a:lnTo>
                  <a:lnTo>
                    <a:pt x="76204" y="133349"/>
                  </a:lnTo>
                  <a:lnTo>
                    <a:pt x="66298" y="132587"/>
                  </a:lnTo>
                  <a:lnTo>
                    <a:pt x="61726" y="131825"/>
                  </a:lnTo>
                  <a:lnTo>
                    <a:pt x="54868" y="129539"/>
                  </a:lnTo>
                  <a:lnTo>
                    <a:pt x="51820" y="128777"/>
                  </a:lnTo>
                  <a:lnTo>
                    <a:pt x="50296" y="128015"/>
                  </a:lnTo>
                  <a:lnTo>
                    <a:pt x="47248" y="127253"/>
                  </a:lnTo>
                  <a:lnTo>
                    <a:pt x="40390" y="123443"/>
                  </a:lnTo>
                  <a:lnTo>
                    <a:pt x="38866" y="121919"/>
                  </a:lnTo>
                  <a:lnTo>
                    <a:pt x="36580" y="121157"/>
                  </a:lnTo>
                  <a:lnTo>
                    <a:pt x="35818" y="119633"/>
                  </a:lnTo>
                  <a:lnTo>
                    <a:pt x="34294" y="118871"/>
                  </a:lnTo>
                  <a:lnTo>
                    <a:pt x="22102" y="107441"/>
                  </a:lnTo>
                  <a:lnTo>
                    <a:pt x="19816" y="102869"/>
                  </a:lnTo>
                  <a:lnTo>
                    <a:pt x="17530" y="100583"/>
                  </a:lnTo>
                  <a:lnTo>
                    <a:pt x="16768" y="99059"/>
                  </a:lnTo>
                  <a:lnTo>
                    <a:pt x="16006" y="96773"/>
                  </a:lnTo>
                  <a:lnTo>
                    <a:pt x="15244" y="95249"/>
                  </a:lnTo>
                  <a:lnTo>
                    <a:pt x="14482" y="92201"/>
                  </a:lnTo>
                  <a:lnTo>
                    <a:pt x="12196" y="87629"/>
                  </a:lnTo>
                  <a:lnTo>
                    <a:pt x="11434" y="84581"/>
                  </a:lnTo>
                  <a:lnTo>
                    <a:pt x="10672" y="80009"/>
                  </a:lnTo>
                  <a:lnTo>
                    <a:pt x="10672" y="107155"/>
                  </a:lnTo>
                  <a:lnTo>
                    <a:pt x="11483" y="108762"/>
                  </a:lnTo>
                  <a:lnTo>
                    <a:pt x="19054" y="118109"/>
                  </a:lnTo>
                  <a:lnTo>
                    <a:pt x="24388" y="123443"/>
                  </a:lnTo>
                  <a:lnTo>
                    <a:pt x="25962" y="124254"/>
                  </a:lnTo>
                  <a:lnTo>
                    <a:pt x="36069" y="132106"/>
                  </a:lnTo>
                  <a:lnTo>
                    <a:pt x="47583" y="137639"/>
                  </a:lnTo>
                  <a:lnTo>
                    <a:pt x="60202" y="140969"/>
                  </a:lnTo>
                  <a:lnTo>
                    <a:pt x="67060" y="142493"/>
                  </a:lnTo>
                  <a:lnTo>
                    <a:pt x="76204" y="143255"/>
                  </a:lnTo>
                  <a:lnTo>
                    <a:pt x="115828" y="143255"/>
                  </a:lnTo>
                  <a:lnTo>
                    <a:pt x="121924" y="142493"/>
                  </a:lnTo>
                  <a:lnTo>
                    <a:pt x="124210" y="140207"/>
                  </a:lnTo>
                  <a:close/>
                </a:path>
                <a:path w="124459" h="143510">
                  <a:moveTo>
                    <a:pt x="12196" y="57911"/>
                  </a:moveTo>
                  <a:lnTo>
                    <a:pt x="12196" y="33527"/>
                  </a:lnTo>
                  <a:lnTo>
                    <a:pt x="11434" y="33527"/>
                  </a:lnTo>
                  <a:lnTo>
                    <a:pt x="11434" y="57911"/>
                  </a:lnTo>
                  <a:lnTo>
                    <a:pt x="12196" y="57911"/>
                  </a:lnTo>
                  <a:close/>
                </a:path>
                <a:path w="124459" h="143510">
                  <a:moveTo>
                    <a:pt x="14482" y="51053"/>
                  </a:moveTo>
                  <a:lnTo>
                    <a:pt x="14482" y="31241"/>
                  </a:lnTo>
                  <a:lnTo>
                    <a:pt x="13720" y="32003"/>
                  </a:lnTo>
                  <a:lnTo>
                    <a:pt x="12196" y="32003"/>
                  </a:lnTo>
                  <a:lnTo>
                    <a:pt x="12196" y="54101"/>
                  </a:lnTo>
                  <a:lnTo>
                    <a:pt x="13720" y="54101"/>
                  </a:lnTo>
                  <a:lnTo>
                    <a:pt x="13720" y="51053"/>
                  </a:lnTo>
                  <a:lnTo>
                    <a:pt x="14482" y="51053"/>
                  </a:lnTo>
                  <a:close/>
                </a:path>
                <a:path w="124459" h="143510">
                  <a:moveTo>
                    <a:pt x="124210" y="7619"/>
                  </a:moveTo>
                  <a:lnTo>
                    <a:pt x="123448" y="1523"/>
                  </a:lnTo>
                  <a:lnTo>
                    <a:pt x="121924" y="761"/>
                  </a:lnTo>
                  <a:lnTo>
                    <a:pt x="121924" y="0"/>
                  </a:lnTo>
                  <a:lnTo>
                    <a:pt x="66298" y="824"/>
                  </a:lnTo>
                  <a:lnTo>
                    <a:pt x="30512" y="14601"/>
                  </a:lnTo>
                  <a:lnTo>
                    <a:pt x="20578" y="22859"/>
                  </a:lnTo>
                  <a:lnTo>
                    <a:pt x="19816" y="22859"/>
                  </a:lnTo>
                  <a:lnTo>
                    <a:pt x="19816" y="24383"/>
                  </a:lnTo>
                  <a:lnTo>
                    <a:pt x="15244" y="28955"/>
                  </a:lnTo>
                  <a:lnTo>
                    <a:pt x="14482" y="28955"/>
                  </a:lnTo>
                  <a:lnTo>
                    <a:pt x="14482" y="49529"/>
                  </a:lnTo>
                  <a:lnTo>
                    <a:pt x="15244" y="49529"/>
                  </a:lnTo>
                  <a:lnTo>
                    <a:pt x="15244" y="47243"/>
                  </a:lnTo>
                  <a:lnTo>
                    <a:pt x="16006" y="47243"/>
                  </a:lnTo>
                  <a:lnTo>
                    <a:pt x="16006" y="44957"/>
                  </a:lnTo>
                  <a:lnTo>
                    <a:pt x="16768" y="44957"/>
                  </a:lnTo>
                  <a:lnTo>
                    <a:pt x="16768" y="42671"/>
                  </a:lnTo>
                  <a:lnTo>
                    <a:pt x="17530" y="42671"/>
                  </a:lnTo>
                  <a:lnTo>
                    <a:pt x="19054" y="41909"/>
                  </a:lnTo>
                  <a:lnTo>
                    <a:pt x="19054" y="39623"/>
                  </a:lnTo>
                  <a:lnTo>
                    <a:pt x="19816" y="39623"/>
                  </a:lnTo>
                  <a:lnTo>
                    <a:pt x="20578" y="38861"/>
                  </a:lnTo>
                  <a:lnTo>
                    <a:pt x="20578" y="37337"/>
                  </a:lnTo>
                  <a:lnTo>
                    <a:pt x="21340" y="37337"/>
                  </a:lnTo>
                  <a:lnTo>
                    <a:pt x="22102" y="36575"/>
                  </a:lnTo>
                  <a:lnTo>
                    <a:pt x="22102" y="34289"/>
                  </a:lnTo>
                  <a:lnTo>
                    <a:pt x="23626" y="34289"/>
                  </a:lnTo>
                  <a:lnTo>
                    <a:pt x="34294" y="23621"/>
                  </a:lnTo>
                  <a:lnTo>
                    <a:pt x="35818" y="22859"/>
                  </a:lnTo>
                  <a:lnTo>
                    <a:pt x="36580" y="22097"/>
                  </a:lnTo>
                  <a:lnTo>
                    <a:pt x="38866" y="21335"/>
                  </a:lnTo>
                  <a:lnTo>
                    <a:pt x="40390" y="19049"/>
                  </a:lnTo>
                  <a:lnTo>
                    <a:pt x="47248" y="16001"/>
                  </a:lnTo>
                  <a:lnTo>
                    <a:pt x="115828" y="9143"/>
                  </a:lnTo>
                  <a:lnTo>
                    <a:pt x="121924" y="8381"/>
                  </a:lnTo>
                  <a:lnTo>
                    <a:pt x="124210" y="7619"/>
                  </a:lnTo>
                  <a:close/>
                </a:path>
              </a:pathLst>
            </a:custGeom>
            <a:solidFill>
              <a:srgbClr val="000000"/>
            </a:solidFill>
          </p:spPr>
          <p:txBody>
            <a:bodyPr wrap="square" lIns="0" tIns="0" rIns="0" bIns="0" rtlCol="0"/>
            <a:lstStyle/>
            <a:p>
              <a:endParaRPr/>
            </a:p>
          </p:txBody>
        </p:sp>
      </p:grpSp>
    </p:spTree>
    <p:extLst>
      <p:ext uri="{BB962C8B-B14F-4D97-AF65-F5344CB8AC3E}">
        <p14:creationId xmlns:p14="http://schemas.microsoft.com/office/powerpoint/2010/main" val="27372726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042988" y="0"/>
            <a:ext cx="7772400" cy="1143000"/>
          </a:xfrm>
        </p:spPr>
        <p:txBody>
          <a:bodyPr>
            <a:normAutofit fontScale="90000"/>
          </a:bodyPr>
          <a:lstStyle/>
          <a:p>
            <a:pPr eaLnBrk="1" hangingPunct="1"/>
            <a:r>
              <a:rPr lang="en-US" dirty="0" smtClean="0">
                <a:latin typeface="Arial" charset="0"/>
              </a:rPr>
              <a:t>Nonlinear Mapping Functions</a:t>
            </a:r>
            <a:br>
              <a:rPr lang="en-US" dirty="0" smtClean="0">
                <a:latin typeface="Arial" charset="0"/>
              </a:rPr>
            </a:br>
            <a:r>
              <a:rPr lang="en-US" dirty="0" smtClean="0">
                <a:latin typeface="Arial" charset="0"/>
              </a:rPr>
              <a:t>Kernel Adaptive Filtering</a:t>
            </a:r>
            <a:endParaRPr lang="en-US" dirty="0">
              <a:latin typeface="Arial" charset="0"/>
            </a:endParaRPr>
          </a:p>
        </p:txBody>
      </p:sp>
      <p:sp>
        <p:nvSpPr>
          <p:cNvPr id="39939" name="Rectangle 3"/>
          <p:cNvSpPr>
            <a:spLocks noGrp="1" noChangeArrowheads="1"/>
          </p:cNvSpPr>
          <p:nvPr>
            <p:ph type="body" idx="1"/>
          </p:nvPr>
        </p:nvSpPr>
        <p:spPr>
          <a:xfrm>
            <a:off x="372533" y="1205977"/>
            <a:ext cx="8442855" cy="5516563"/>
          </a:xfrm>
        </p:spPr>
        <p:txBody>
          <a:bodyPr>
            <a:normAutofit/>
          </a:bodyPr>
          <a:lstStyle/>
          <a:p>
            <a:pPr eaLnBrk="1" hangingPunct="1"/>
            <a:r>
              <a:rPr lang="en-US" sz="2400" b="1" dirty="0">
                <a:latin typeface="Arial" charset="0"/>
              </a:rPr>
              <a:t>Map the data nonlinearly </a:t>
            </a:r>
            <a:r>
              <a:rPr lang="en-US" sz="2400" dirty="0">
                <a:latin typeface="Arial" charset="0"/>
              </a:rPr>
              <a:t>to a Hilbert space of functions</a:t>
            </a:r>
          </a:p>
          <a:p>
            <a:pPr eaLnBrk="1" hangingPunct="1"/>
            <a:r>
              <a:rPr lang="en-US" sz="2400" b="1" dirty="0">
                <a:latin typeface="Arial" charset="0"/>
              </a:rPr>
              <a:t>Develop a linear model </a:t>
            </a:r>
            <a:r>
              <a:rPr lang="en-US" sz="2400" dirty="0">
                <a:latin typeface="Arial" charset="0"/>
              </a:rPr>
              <a:t>and adapt the </a:t>
            </a:r>
            <a:r>
              <a:rPr lang="en-US" sz="2400" dirty="0" smtClean="0">
                <a:latin typeface="Arial" charset="0"/>
              </a:rPr>
              <a:t>parameter’s </a:t>
            </a:r>
            <a:r>
              <a:rPr lang="en-US" sz="2400" dirty="0">
                <a:latin typeface="Arial" charset="0"/>
              </a:rPr>
              <a:t>function using the reproducing properties of kernels.</a:t>
            </a:r>
          </a:p>
          <a:p>
            <a:pPr eaLnBrk="1" hangingPunct="1"/>
            <a:r>
              <a:rPr lang="en-US" sz="2400" dirty="0" smtClean="0">
                <a:latin typeface="Arial" charset="0"/>
              </a:rPr>
              <a:t>KAFs </a:t>
            </a:r>
            <a:r>
              <a:rPr lang="en-US" sz="2400" dirty="0">
                <a:latin typeface="Arial" charset="0"/>
              </a:rPr>
              <a:t>are </a:t>
            </a:r>
            <a:r>
              <a:rPr lang="en-US" sz="2400" dirty="0" err="1">
                <a:latin typeface="Arial" charset="0"/>
              </a:rPr>
              <a:t>feedforward</a:t>
            </a:r>
            <a:r>
              <a:rPr lang="en-US" sz="2400" dirty="0">
                <a:latin typeface="Arial" charset="0"/>
              </a:rPr>
              <a:t> and are universal and have convex optimization, creating a </a:t>
            </a:r>
            <a:r>
              <a:rPr lang="en-US" sz="2400" dirty="0" smtClean="0">
                <a:latin typeface="Arial" charset="0"/>
              </a:rPr>
              <a:t>NEW CLASS of </a:t>
            </a:r>
            <a:r>
              <a:rPr lang="en-US" sz="2400" dirty="0">
                <a:latin typeface="Arial" charset="0"/>
              </a:rPr>
              <a:t>systems we called </a:t>
            </a:r>
            <a:r>
              <a:rPr lang="en-US" sz="2400" b="1" dirty="0">
                <a:latin typeface="Arial" charset="0"/>
              </a:rPr>
              <a:t>CULMs (Convex Universal Learning Machines) </a:t>
            </a:r>
          </a:p>
          <a:p>
            <a:r>
              <a:rPr lang="en-US" sz="2400" dirty="0">
                <a:latin typeface="Arial" charset="0"/>
              </a:rPr>
              <a:t>Recently we extended the KAF to </a:t>
            </a:r>
          </a:p>
          <a:p>
            <a:pPr marL="0" indent="0">
              <a:buNone/>
            </a:pPr>
            <a:r>
              <a:rPr lang="en-US" sz="2400" dirty="0">
                <a:latin typeface="Arial" charset="0"/>
              </a:rPr>
              <a:t>     include </a:t>
            </a:r>
            <a:r>
              <a:rPr lang="en-US" sz="2400" dirty="0" err="1">
                <a:latin typeface="Arial" charset="0"/>
              </a:rPr>
              <a:t>recurrency</a:t>
            </a:r>
            <a:r>
              <a:rPr lang="en-US" sz="2400" dirty="0">
                <a:latin typeface="Arial" charset="0"/>
              </a:rPr>
              <a:t>, with a new topology </a:t>
            </a:r>
          </a:p>
          <a:p>
            <a:pPr marL="0" indent="0">
              <a:buNone/>
            </a:pPr>
            <a:r>
              <a:rPr lang="en-US" sz="2400" dirty="0">
                <a:latin typeface="Arial" charset="0"/>
              </a:rPr>
              <a:t>     called </a:t>
            </a:r>
            <a:r>
              <a:rPr lang="en-US" sz="2400" dirty="0" smtClean="0">
                <a:latin typeface="Arial" charset="0"/>
              </a:rPr>
              <a:t>KAARMA (not a CUM)</a:t>
            </a:r>
            <a:endParaRPr lang="en-US" sz="2400" dirty="0">
              <a:latin typeface="Arial" charset="0"/>
            </a:endParaRPr>
          </a:p>
        </p:txBody>
      </p:sp>
      <p:pic>
        <p:nvPicPr>
          <p:cNvPr id="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665622"/>
            <a:ext cx="2286000" cy="319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868" y="5934670"/>
            <a:ext cx="7021386" cy="923330"/>
          </a:xfrm>
          <a:prstGeom prst="rect">
            <a:avLst/>
          </a:prstGeom>
          <a:noFill/>
        </p:spPr>
        <p:txBody>
          <a:bodyPr wrap="none" rtlCol="0">
            <a:spAutoFit/>
          </a:bodyPr>
          <a:lstStyle/>
          <a:p>
            <a:r>
              <a:rPr lang="en-US" dirty="0" smtClean="0"/>
              <a:t>Principe J., Chen B., “Universal Approximation with Convex Optimization:</a:t>
            </a:r>
          </a:p>
          <a:p>
            <a:r>
              <a:rPr lang="en-US" dirty="0" smtClean="0"/>
              <a:t> Gimmick or Reality”, accepted IEEE Computation Intelligent Magazine, </a:t>
            </a:r>
          </a:p>
          <a:p>
            <a:r>
              <a:rPr lang="en-US" dirty="0" smtClean="0"/>
              <a:t>vol. 10, no. 2, pp. 68-77, 2015</a:t>
            </a:r>
            <a:endParaRPr lang="en-US" dirty="0"/>
          </a:p>
        </p:txBody>
      </p:sp>
    </p:spTree>
    <p:extLst>
      <p:ext uri="{BB962C8B-B14F-4D97-AF65-F5344CB8AC3E}">
        <p14:creationId xmlns:p14="http://schemas.microsoft.com/office/powerpoint/2010/main" val="30419362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042988" y="0"/>
            <a:ext cx="7772400" cy="1143000"/>
          </a:xfrm>
        </p:spPr>
        <p:txBody>
          <a:bodyPr>
            <a:normAutofit/>
          </a:bodyPr>
          <a:lstStyle/>
          <a:p>
            <a:pPr eaLnBrk="1" hangingPunct="1"/>
            <a:r>
              <a:rPr lang="en-US" dirty="0" smtClean="0">
                <a:latin typeface="Arial" charset="0"/>
              </a:rPr>
              <a:t>The Cost Function</a:t>
            </a:r>
            <a:endParaRPr lang="en-US" dirty="0">
              <a:latin typeface="Arial" charset="0"/>
            </a:endParaRPr>
          </a:p>
        </p:txBody>
      </p:sp>
      <p:sp>
        <p:nvSpPr>
          <p:cNvPr id="39939" name="Rectangle 3"/>
          <p:cNvSpPr>
            <a:spLocks noGrp="1" noChangeArrowheads="1"/>
          </p:cNvSpPr>
          <p:nvPr>
            <p:ph type="body" idx="1"/>
          </p:nvPr>
        </p:nvSpPr>
        <p:spPr>
          <a:xfrm>
            <a:off x="158486" y="1497807"/>
            <a:ext cx="8081962" cy="4227512"/>
          </a:xfrm>
        </p:spPr>
        <p:txBody>
          <a:bodyPr/>
          <a:lstStyle/>
          <a:p>
            <a:pPr eaLnBrk="1" hangingPunct="1">
              <a:lnSpc>
                <a:spcPct val="80000"/>
              </a:lnSpc>
            </a:pPr>
            <a:r>
              <a:rPr lang="en-US" sz="2000" dirty="0">
                <a:latin typeface="Arial" charset="0"/>
              </a:rPr>
              <a:t>Information Filters: Given data pairs {</a:t>
            </a:r>
            <a:r>
              <a:rPr lang="en-US" sz="2000" dirty="0" err="1">
                <a:latin typeface="Arial" charset="0"/>
              </a:rPr>
              <a:t>x</a:t>
            </a:r>
            <a:r>
              <a:rPr lang="en-US" sz="2000" baseline="-25000" dirty="0" err="1">
                <a:latin typeface="Arial" charset="0"/>
              </a:rPr>
              <a:t>i</a:t>
            </a:r>
            <a:r>
              <a:rPr lang="en-US" sz="2000" dirty="0" err="1">
                <a:latin typeface="Arial" charset="0"/>
              </a:rPr>
              <a:t>,d</a:t>
            </a:r>
            <a:r>
              <a:rPr lang="en-US" sz="2000" baseline="-25000" dirty="0" err="1">
                <a:latin typeface="Arial" charset="0"/>
              </a:rPr>
              <a:t>i</a:t>
            </a:r>
            <a:r>
              <a:rPr lang="en-US" sz="2000" dirty="0">
                <a:latin typeface="Arial" charset="0"/>
              </a:rPr>
              <a:t>}</a:t>
            </a:r>
          </a:p>
          <a:p>
            <a:pPr eaLnBrk="1" hangingPunct="1">
              <a:lnSpc>
                <a:spcPct val="80000"/>
              </a:lnSpc>
            </a:pPr>
            <a:endParaRPr lang="en-US" sz="2000" dirty="0">
              <a:latin typeface="Arial" charset="0"/>
            </a:endParaRPr>
          </a:p>
          <a:p>
            <a:pPr lvl="1" eaLnBrk="1" hangingPunct="1">
              <a:lnSpc>
                <a:spcPct val="80000"/>
              </a:lnSpc>
            </a:pPr>
            <a:r>
              <a:rPr lang="en-US" sz="1800" dirty="0">
                <a:latin typeface="Arial" charset="0"/>
              </a:rPr>
              <a:t>Optimal Adaptive systems</a:t>
            </a:r>
          </a:p>
          <a:p>
            <a:pPr lvl="1" eaLnBrk="1" hangingPunct="1">
              <a:lnSpc>
                <a:spcPct val="80000"/>
              </a:lnSpc>
            </a:pPr>
            <a:r>
              <a:rPr lang="en-US" sz="1800" dirty="0">
                <a:latin typeface="Arial" charset="0"/>
              </a:rPr>
              <a:t>Information measures</a:t>
            </a:r>
          </a:p>
          <a:p>
            <a:pPr eaLnBrk="1" hangingPunct="1">
              <a:lnSpc>
                <a:spcPct val="80000"/>
              </a:lnSpc>
            </a:pPr>
            <a:endParaRPr lang="en-US" sz="2000" dirty="0">
              <a:latin typeface="Arial" charset="0"/>
            </a:endParaRPr>
          </a:p>
          <a:p>
            <a:pPr eaLnBrk="1" hangingPunct="1">
              <a:lnSpc>
                <a:spcPct val="80000"/>
              </a:lnSpc>
            </a:pPr>
            <a:endParaRPr lang="en-US" sz="2000" dirty="0">
              <a:latin typeface="Arial" charset="0"/>
            </a:endParaRPr>
          </a:p>
          <a:p>
            <a:pPr eaLnBrk="1" hangingPunct="1">
              <a:lnSpc>
                <a:spcPct val="80000"/>
              </a:lnSpc>
            </a:pPr>
            <a:endParaRPr lang="en-US" sz="2000" dirty="0">
              <a:latin typeface="Arial" charset="0"/>
            </a:endParaRPr>
          </a:p>
          <a:p>
            <a:pPr eaLnBrk="1" hangingPunct="1">
              <a:lnSpc>
                <a:spcPct val="80000"/>
              </a:lnSpc>
            </a:pPr>
            <a:endParaRPr lang="en-US" sz="2000" dirty="0">
              <a:latin typeface="Arial" charset="0"/>
            </a:endParaRPr>
          </a:p>
          <a:p>
            <a:pPr eaLnBrk="1" hangingPunct="1">
              <a:lnSpc>
                <a:spcPct val="80000"/>
              </a:lnSpc>
            </a:pPr>
            <a:endParaRPr lang="en-US" sz="2000" dirty="0">
              <a:latin typeface="Arial" charset="0"/>
            </a:endParaRPr>
          </a:p>
          <a:p>
            <a:pPr eaLnBrk="1" hangingPunct="1">
              <a:lnSpc>
                <a:spcPct val="80000"/>
              </a:lnSpc>
            </a:pPr>
            <a:endParaRPr lang="en-US" sz="2000" dirty="0">
              <a:latin typeface="Arial" charset="0"/>
            </a:endParaRPr>
          </a:p>
          <a:p>
            <a:pPr eaLnBrk="1" hangingPunct="1">
              <a:lnSpc>
                <a:spcPct val="80000"/>
              </a:lnSpc>
            </a:pPr>
            <a:endParaRPr lang="en-US" sz="2000" dirty="0">
              <a:latin typeface="Arial" charset="0"/>
            </a:endParaRPr>
          </a:p>
          <a:p>
            <a:pPr eaLnBrk="1" hangingPunct="1">
              <a:lnSpc>
                <a:spcPct val="80000"/>
              </a:lnSpc>
            </a:pPr>
            <a:endParaRPr lang="en-US" sz="2000" dirty="0">
              <a:latin typeface="Arial" charset="0"/>
            </a:endParaRPr>
          </a:p>
          <a:p>
            <a:pPr eaLnBrk="1" hangingPunct="1">
              <a:lnSpc>
                <a:spcPct val="80000"/>
              </a:lnSpc>
            </a:pPr>
            <a:r>
              <a:rPr lang="en-US" sz="2000" dirty="0">
                <a:latin typeface="Arial" charset="0"/>
              </a:rPr>
              <a:t>Embed information in the weights of the adaptive system</a:t>
            </a:r>
          </a:p>
        </p:txBody>
      </p:sp>
      <p:sp>
        <p:nvSpPr>
          <p:cNvPr id="39940" name="Text Box 4"/>
          <p:cNvSpPr txBox="1">
            <a:spLocks noChangeArrowheads="1"/>
          </p:cNvSpPr>
          <p:nvPr/>
        </p:nvSpPr>
        <p:spPr bwMode="auto">
          <a:xfrm>
            <a:off x="5962931" y="3597277"/>
            <a:ext cx="1450422" cy="338498"/>
          </a:xfrm>
          <a:prstGeom prst="rect">
            <a:avLst/>
          </a:prstGeom>
          <a:noFill/>
          <a:ln w="2540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lIns="91383" tIns="45692" rIns="91383" bIns="45692">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dirty="0">
                <a:solidFill>
                  <a:schemeClr val="tx2"/>
                </a:solidFill>
                <a:latin typeface="Arial" charset="0"/>
              </a:rPr>
              <a:t>Cost Function</a:t>
            </a:r>
          </a:p>
        </p:txBody>
      </p:sp>
      <p:sp>
        <p:nvSpPr>
          <p:cNvPr id="39941" name="Text Box 5"/>
          <p:cNvSpPr txBox="1">
            <a:spLocks noChangeArrowheads="1"/>
          </p:cNvSpPr>
          <p:nvPr/>
        </p:nvSpPr>
        <p:spPr bwMode="auto">
          <a:xfrm>
            <a:off x="4367025" y="2955927"/>
            <a:ext cx="983047" cy="584719"/>
          </a:xfrm>
          <a:prstGeom prst="rect">
            <a:avLst/>
          </a:prstGeom>
          <a:noFill/>
          <a:ln w="2540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lIns="91383" tIns="45692" rIns="91383" bIns="45692">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dirty="0">
                <a:solidFill>
                  <a:schemeClr val="tx2"/>
                </a:solidFill>
                <a:latin typeface="Arial" charset="0"/>
              </a:rPr>
              <a:t>Adaptive</a:t>
            </a:r>
          </a:p>
          <a:p>
            <a:pPr algn="ctr" eaLnBrk="1" hangingPunct="1"/>
            <a:r>
              <a:rPr lang="en-US" sz="1600" dirty="0">
                <a:solidFill>
                  <a:schemeClr val="tx2"/>
                </a:solidFill>
                <a:latin typeface="Arial" charset="0"/>
              </a:rPr>
              <a:t>System</a:t>
            </a:r>
          </a:p>
        </p:txBody>
      </p:sp>
      <p:sp>
        <p:nvSpPr>
          <p:cNvPr id="39942" name="Line 6"/>
          <p:cNvSpPr>
            <a:spLocks noChangeShapeType="1"/>
          </p:cNvSpPr>
          <p:nvPr/>
        </p:nvSpPr>
        <p:spPr bwMode="auto">
          <a:xfrm>
            <a:off x="5349875" y="3276600"/>
            <a:ext cx="782638" cy="0"/>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wrap="none" lIns="91383" tIns="45692" rIns="91383" bIns="45692"/>
          <a:lstStyle/>
          <a:p>
            <a:endParaRPr lang="en-US"/>
          </a:p>
        </p:txBody>
      </p:sp>
      <p:sp>
        <p:nvSpPr>
          <p:cNvPr id="39943" name="Line 7"/>
          <p:cNvSpPr>
            <a:spLocks noChangeShapeType="1"/>
          </p:cNvSpPr>
          <p:nvPr/>
        </p:nvSpPr>
        <p:spPr bwMode="auto">
          <a:xfrm>
            <a:off x="3154370" y="3281363"/>
            <a:ext cx="1214437" cy="0"/>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wrap="none" lIns="91383" tIns="45692" rIns="91383" bIns="45692"/>
          <a:lstStyle/>
          <a:p>
            <a:endParaRPr lang="en-US"/>
          </a:p>
        </p:txBody>
      </p:sp>
      <p:sp>
        <p:nvSpPr>
          <p:cNvPr id="39944" name="Text Box 8"/>
          <p:cNvSpPr txBox="1">
            <a:spLocks noChangeArrowheads="1"/>
          </p:cNvSpPr>
          <p:nvPr/>
        </p:nvSpPr>
        <p:spPr bwMode="auto">
          <a:xfrm>
            <a:off x="3122772" y="2941639"/>
            <a:ext cx="777562" cy="33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383" tIns="45692" rIns="91383" bIns="45692">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a:latin typeface="Arial" charset="0"/>
              </a:rPr>
              <a:t>Data x</a:t>
            </a:r>
          </a:p>
        </p:txBody>
      </p:sp>
      <p:sp>
        <p:nvSpPr>
          <p:cNvPr id="39945" name="Text Box 9"/>
          <p:cNvSpPr txBox="1">
            <a:spLocks noChangeArrowheads="1"/>
          </p:cNvSpPr>
          <p:nvPr/>
        </p:nvSpPr>
        <p:spPr bwMode="auto">
          <a:xfrm>
            <a:off x="4618385" y="3830645"/>
            <a:ext cx="10264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a:latin typeface="Arial" charset="0"/>
              </a:rPr>
              <a:t>Information</a:t>
            </a:r>
          </a:p>
        </p:txBody>
      </p:sp>
      <p:sp>
        <p:nvSpPr>
          <p:cNvPr id="39946" name="Text Box 10"/>
          <p:cNvSpPr txBox="1">
            <a:spLocks noChangeArrowheads="1"/>
          </p:cNvSpPr>
          <p:nvPr/>
        </p:nvSpPr>
        <p:spPr bwMode="auto">
          <a:xfrm>
            <a:off x="5356820" y="2941643"/>
            <a:ext cx="800505" cy="5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1383" tIns="45692" rIns="91383" bIns="45692">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a:latin typeface="Arial" charset="0"/>
              </a:rPr>
              <a:t>Output</a:t>
            </a:r>
          </a:p>
          <a:p>
            <a:pPr algn="ctr" eaLnBrk="1" hangingPunct="1"/>
            <a:r>
              <a:rPr lang="en-US" sz="1600">
                <a:latin typeface="Arial" charset="0"/>
              </a:rPr>
              <a:t>y</a:t>
            </a:r>
          </a:p>
        </p:txBody>
      </p:sp>
      <p:sp>
        <p:nvSpPr>
          <p:cNvPr id="39948" name="Line 12"/>
          <p:cNvSpPr>
            <a:spLocks noChangeShapeType="1"/>
          </p:cNvSpPr>
          <p:nvPr/>
        </p:nvSpPr>
        <p:spPr bwMode="auto">
          <a:xfrm flipH="1">
            <a:off x="5145088" y="4489450"/>
            <a:ext cx="1495425" cy="0"/>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lIns="91383" tIns="45692" rIns="91383" bIns="45692"/>
          <a:lstStyle/>
          <a:p>
            <a:endParaRPr lang="en-US"/>
          </a:p>
        </p:txBody>
      </p:sp>
      <p:sp>
        <p:nvSpPr>
          <p:cNvPr id="39949" name="Line 13"/>
          <p:cNvSpPr>
            <a:spLocks noChangeShapeType="1"/>
          </p:cNvSpPr>
          <p:nvPr/>
        </p:nvSpPr>
        <p:spPr bwMode="auto">
          <a:xfrm>
            <a:off x="3392488" y="3282950"/>
            <a:ext cx="0" cy="1219200"/>
          </a:xfrm>
          <a:prstGeom prst="line">
            <a:avLst/>
          </a:prstGeom>
          <a:noFill/>
          <a:ln w="25400">
            <a:solidFill>
              <a:srgbClr val="663300"/>
            </a:solidFill>
            <a:round/>
            <a:headEnd/>
            <a:tailEnd/>
          </a:ln>
          <a:extLst>
            <a:ext uri="{909E8E84-426E-40dd-AFC4-6F175D3DCCD1}">
              <a14:hiddenFill xmlns:a14="http://schemas.microsoft.com/office/drawing/2010/main">
                <a:noFill/>
              </a14:hiddenFill>
            </a:ext>
          </a:extLst>
        </p:spPr>
        <p:txBody>
          <a:bodyPr lIns="91383" tIns="45692" rIns="91383" bIns="45692"/>
          <a:lstStyle/>
          <a:p>
            <a:endParaRPr lang="en-US"/>
          </a:p>
        </p:txBody>
      </p:sp>
      <p:sp>
        <p:nvSpPr>
          <p:cNvPr id="39950" name="Line 14"/>
          <p:cNvSpPr>
            <a:spLocks noChangeShapeType="1"/>
          </p:cNvSpPr>
          <p:nvPr/>
        </p:nvSpPr>
        <p:spPr bwMode="auto">
          <a:xfrm>
            <a:off x="3379788" y="4502150"/>
            <a:ext cx="546100" cy="0"/>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lIns="91383" tIns="45692" rIns="91383" bIns="45692"/>
          <a:lstStyle/>
          <a:p>
            <a:endParaRPr lang="en-US"/>
          </a:p>
        </p:txBody>
      </p:sp>
      <p:sp>
        <p:nvSpPr>
          <p:cNvPr id="39951" name="Line 15"/>
          <p:cNvSpPr>
            <a:spLocks noChangeShapeType="1"/>
          </p:cNvSpPr>
          <p:nvPr/>
        </p:nvSpPr>
        <p:spPr bwMode="auto">
          <a:xfrm flipV="1">
            <a:off x="4560888" y="2800354"/>
            <a:ext cx="660400" cy="1041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lIns="91383" tIns="45692" rIns="91383" bIns="45692"/>
          <a:lstStyle/>
          <a:p>
            <a:endParaRPr lang="en-US"/>
          </a:p>
        </p:txBody>
      </p:sp>
      <p:sp>
        <p:nvSpPr>
          <p:cNvPr id="39952" name="Line 16"/>
          <p:cNvSpPr>
            <a:spLocks noChangeShapeType="1"/>
          </p:cNvSpPr>
          <p:nvPr/>
        </p:nvSpPr>
        <p:spPr bwMode="auto">
          <a:xfrm flipV="1">
            <a:off x="4560888" y="3841750"/>
            <a:ext cx="0" cy="3175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lIns="91383" tIns="45692" rIns="91383" bIns="45692"/>
          <a:lstStyle/>
          <a:p>
            <a:endParaRPr lang="en-US"/>
          </a:p>
        </p:txBody>
      </p:sp>
      <p:sp>
        <p:nvSpPr>
          <p:cNvPr id="39953" name="Line 17"/>
          <p:cNvSpPr>
            <a:spLocks noChangeShapeType="1"/>
          </p:cNvSpPr>
          <p:nvPr/>
        </p:nvSpPr>
        <p:spPr bwMode="auto">
          <a:xfrm>
            <a:off x="6270625" y="2168525"/>
            <a:ext cx="0" cy="9271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lIns="91383" tIns="45692" rIns="91383" bIns="45692"/>
          <a:lstStyle/>
          <a:p>
            <a:endParaRPr lang="en-US"/>
          </a:p>
        </p:txBody>
      </p:sp>
      <p:sp>
        <p:nvSpPr>
          <p:cNvPr id="39954" name="Text Box 18"/>
          <p:cNvSpPr txBox="1">
            <a:spLocks noChangeArrowheads="1"/>
          </p:cNvSpPr>
          <p:nvPr/>
        </p:nvSpPr>
        <p:spPr bwMode="auto">
          <a:xfrm>
            <a:off x="6465890" y="1924055"/>
            <a:ext cx="789083" cy="33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Data d</a:t>
            </a:r>
          </a:p>
        </p:txBody>
      </p:sp>
      <p:sp>
        <p:nvSpPr>
          <p:cNvPr id="39955" name="Oval 19"/>
          <p:cNvSpPr>
            <a:spLocks noChangeArrowheads="1"/>
          </p:cNvSpPr>
          <p:nvPr/>
        </p:nvSpPr>
        <p:spPr bwMode="auto">
          <a:xfrm>
            <a:off x="6100763" y="3055945"/>
            <a:ext cx="325437" cy="314325"/>
          </a:xfrm>
          <a:prstGeom prst="ellipse">
            <a:avLst/>
          </a:prstGeom>
          <a:solidFill>
            <a:schemeClr val="accent1"/>
          </a:solidFill>
          <a:ln w="9525">
            <a:solidFill>
              <a:schemeClr val="hlink"/>
            </a:solidFill>
            <a:round/>
            <a:headEnd/>
            <a:tailEnd/>
          </a:ln>
        </p:spPr>
        <p:txBody>
          <a:bodyPr wrap="none" lIns="91383" tIns="45692" rIns="91383" bIns="45692" anchor="ctr"/>
          <a:lstStyle/>
          <a:p>
            <a:endParaRPr lang="en-US"/>
          </a:p>
        </p:txBody>
      </p:sp>
      <p:sp>
        <p:nvSpPr>
          <p:cNvPr id="39956" name="Line 20"/>
          <p:cNvSpPr>
            <a:spLocks noChangeShapeType="1"/>
          </p:cNvSpPr>
          <p:nvPr/>
        </p:nvSpPr>
        <p:spPr bwMode="auto">
          <a:xfrm>
            <a:off x="6415090" y="3240088"/>
            <a:ext cx="222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83" tIns="45692" rIns="91383" bIns="45692"/>
          <a:lstStyle/>
          <a:p>
            <a:endParaRPr lang="en-US"/>
          </a:p>
        </p:txBody>
      </p:sp>
      <p:sp>
        <p:nvSpPr>
          <p:cNvPr id="39957" name="Text Box 22"/>
          <p:cNvSpPr txBox="1">
            <a:spLocks noChangeArrowheads="1"/>
          </p:cNvSpPr>
          <p:nvPr/>
        </p:nvSpPr>
        <p:spPr bwMode="auto">
          <a:xfrm>
            <a:off x="6824668" y="3014664"/>
            <a:ext cx="1216484" cy="33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Error d-y=e</a:t>
            </a:r>
          </a:p>
        </p:txBody>
      </p:sp>
      <p:sp>
        <p:nvSpPr>
          <p:cNvPr id="39958" name="Text Box 23"/>
          <p:cNvSpPr txBox="1">
            <a:spLocks noChangeArrowheads="1"/>
          </p:cNvSpPr>
          <p:nvPr/>
        </p:nvSpPr>
        <p:spPr bwMode="auto">
          <a:xfrm>
            <a:off x="4479928" y="2506663"/>
            <a:ext cx="685990" cy="33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f(x,w)</a:t>
            </a:r>
          </a:p>
        </p:txBody>
      </p:sp>
      <p:sp>
        <p:nvSpPr>
          <p:cNvPr id="23" name="Text Box 4"/>
          <p:cNvSpPr txBox="1">
            <a:spLocks noChangeArrowheads="1"/>
          </p:cNvSpPr>
          <p:nvPr/>
        </p:nvSpPr>
        <p:spPr bwMode="auto">
          <a:xfrm>
            <a:off x="4005937" y="4170635"/>
            <a:ext cx="1051174" cy="584719"/>
          </a:xfrm>
          <a:prstGeom prst="rect">
            <a:avLst/>
          </a:prstGeom>
          <a:noFill/>
          <a:ln w="25400">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lIns="91383" tIns="45692" rIns="91383" bIns="45692">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eaLnBrk="1" hangingPunct="1"/>
            <a:r>
              <a:rPr lang="en-US" sz="1600" dirty="0">
                <a:solidFill>
                  <a:schemeClr val="tx2"/>
                </a:solidFill>
                <a:latin typeface="Arial" charset="0"/>
              </a:rPr>
              <a:t>Adaptive </a:t>
            </a:r>
          </a:p>
          <a:p>
            <a:pPr algn="ctr" eaLnBrk="1" hangingPunct="1"/>
            <a:r>
              <a:rPr lang="en-US" sz="1600" dirty="0">
                <a:solidFill>
                  <a:schemeClr val="tx2"/>
                </a:solidFill>
                <a:latin typeface="Arial" charset="0"/>
              </a:rPr>
              <a:t>Algorithm</a:t>
            </a:r>
          </a:p>
        </p:txBody>
      </p:sp>
      <p:sp>
        <p:nvSpPr>
          <p:cNvPr id="24" name="Line 12"/>
          <p:cNvSpPr>
            <a:spLocks noChangeShapeType="1"/>
          </p:cNvSpPr>
          <p:nvPr/>
        </p:nvSpPr>
        <p:spPr bwMode="auto">
          <a:xfrm rot="16200000" flipH="1" flipV="1">
            <a:off x="6357355" y="4218998"/>
            <a:ext cx="566322" cy="1"/>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lIns="91383" tIns="45692" rIns="91383" bIns="45692"/>
          <a:lstStyle/>
          <a:p>
            <a:endParaRPr lang="en-US"/>
          </a:p>
        </p:txBody>
      </p:sp>
      <p:sp>
        <p:nvSpPr>
          <p:cNvPr id="25" name="Line 12"/>
          <p:cNvSpPr>
            <a:spLocks noChangeShapeType="1"/>
          </p:cNvSpPr>
          <p:nvPr/>
        </p:nvSpPr>
        <p:spPr bwMode="auto">
          <a:xfrm rot="16200000" flipH="1" flipV="1">
            <a:off x="6454773" y="3425826"/>
            <a:ext cx="371476" cy="2"/>
          </a:xfrm>
          <a:prstGeom prst="line">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txBody>
          <a:bodyPr lIns="91383" tIns="45692" rIns="91383" bIns="45692"/>
          <a:lstStyle/>
          <a:p>
            <a:endParaRPr lang="en-US"/>
          </a:p>
        </p:txBody>
      </p:sp>
      <p:pic>
        <p:nvPicPr>
          <p:cNvPr id="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055" y="4176972"/>
            <a:ext cx="1888945" cy="26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79503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eqnarray}&#10;z_t&amp;=&amp;z_{t-1}+p_t \nonumber \\&#10;u_t&amp;=&amp;Gu_{t-1}+Dz_{t-1}+r_t \nonumber \\&#10;x_t&amp;=&amp;Fx_{t-1}+Bu_{t-1}+w_t \nonumber \\&#10;y_t&amp;=&amp;Hx_{t}+v_t \nonumber&#10;\label{eq:nested}&#10;\end{eqnarray}&#10;&#10;&#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begin{eqnarray}&#10;\tilde{X}_t&amp;=&amp;\tilde{F}\tilde{X}_{t-1}+\tilde{W}_t \nonumber \\&#10;\nonumber y_t&amp;=&amp;\tilde{H}\tilde{X}_t+v_t%\tilde{V}_t \nonumber \\&#10;\end{eqnarray}&#10;&#10;\end{document}"/>
  <p:tag name="IGUANATEXSIZ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912</TotalTime>
  <Words>3306</Words>
  <Application>Microsoft Macintosh PowerPoint</Application>
  <PresentationFormat>On-screen Show (4:3)</PresentationFormat>
  <Paragraphs>638</Paragraphs>
  <Slides>55</Slides>
  <Notes>47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Office Theme</vt:lpstr>
      <vt:lpstr>Equation</vt:lpstr>
      <vt:lpstr>Are Cognitive Architectures Useful for Power System Applications? </vt:lpstr>
      <vt:lpstr>Acknowledgements</vt:lpstr>
      <vt:lpstr>Data Mining: From data to Information</vt:lpstr>
      <vt:lpstr>From Data to Information </vt:lpstr>
      <vt:lpstr>Learning Paradigms</vt:lpstr>
      <vt:lpstr>Mapping Function  Feedforward Topology</vt:lpstr>
      <vt:lpstr>Mapping Function: General Continuous State-Space Model </vt:lpstr>
      <vt:lpstr>Nonlinear Mapping Functions Kernel Adaptive Filtering</vt:lpstr>
      <vt:lpstr>The Cost Function</vt:lpstr>
      <vt:lpstr>Application to Wind Power: Comparing error pdf for 3 wind farms </vt:lpstr>
      <vt:lpstr>Identifying Breaker Status</vt:lpstr>
      <vt:lpstr>Maximizing Information Flow Through Autoencoders</vt:lpstr>
      <vt:lpstr>Two-step ITL training</vt:lpstr>
      <vt:lpstr>Current Frontiers in Signal Processing </vt:lpstr>
      <vt:lpstr>Hierarchical Linear Dynamical System for unsupervised  time series segmentation </vt:lpstr>
      <vt:lpstr>State Estimation in Joint Space</vt:lpstr>
      <vt:lpstr>Point attractors for Trumpet Notes</vt:lpstr>
      <vt:lpstr>Performance in Music Clips</vt:lpstr>
      <vt:lpstr>Monophonic/Chord Note Classification</vt:lpstr>
      <vt:lpstr>Advantage of Continuous State Space</vt:lpstr>
      <vt:lpstr>Testing Musical Distances with HLDS</vt:lpstr>
      <vt:lpstr>General Continuous Nonlinear State-Space Model</vt:lpstr>
      <vt:lpstr>Theory of KAARMA</vt:lpstr>
      <vt:lpstr>Theory of KAARMA</vt:lpstr>
      <vt:lpstr>Theory of KAARMA</vt:lpstr>
      <vt:lpstr>Real Time Recurrent Learning</vt:lpstr>
      <vt:lpstr>PowerPoint Presentation</vt:lpstr>
      <vt:lpstr>PowerPoint Presentation</vt:lpstr>
      <vt:lpstr>Syntactic Pattern Recognition</vt:lpstr>
      <vt:lpstr>The Solution is Surprisingly Simple</vt:lpstr>
      <vt:lpstr>Tomita Grammars</vt:lpstr>
      <vt:lpstr>Tomita Grammars</vt:lpstr>
      <vt:lpstr>Tomita Grammars</vt:lpstr>
      <vt:lpstr>Tomita Grammars</vt:lpstr>
      <vt:lpstr>Comparison to RNN</vt:lpstr>
      <vt:lpstr>KAARMA Speech Classification Result</vt:lpstr>
      <vt:lpstr>Neural Anatomy of the Visual System</vt:lpstr>
      <vt:lpstr>Cognitive Architecture for Object Recognition in Video</vt:lpstr>
      <vt:lpstr>Sensory Processing Functional Principles</vt:lpstr>
      <vt:lpstr>Multi-Layered Architecture</vt:lpstr>
      <vt:lpstr>Scalable Architecture with Convolutional Dynamic Models (CDNs)</vt:lpstr>
      <vt:lpstr>Convolution Dynamic Models </vt:lpstr>
      <vt:lpstr>Convolutional Dynamic Models</vt:lpstr>
      <vt:lpstr>Convolution Dynamic Models </vt:lpstr>
      <vt:lpstr>Object Recognition- Training </vt:lpstr>
      <vt:lpstr>Improving Discriminability in Occlusion</vt:lpstr>
      <vt:lpstr>Self Taught Learning</vt:lpstr>
      <vt:lpstr>Object Recognition with Time Context</vt:lpstr>
      <vt:lpstr>Object Recognition Results</vt:lpstr>
      <vt:lpstr>Testing Discriminability in Sequence Labeling</vt:lpstr>
      <vt:lpstr>Current Work</vt:lpstr>
      <vt:lpstr>Are Cognitive Architectures Useful for Power System Monitoring?</vt:lpstr>
      <vt:lpstr>PowerPoint Presentation</vt:lpstr>
      <vt:lpstr>Are Cognitive Architectures Useful for Power System Monitoring?</vt:lpstr>
      <vt:lpstr>Are Cognitive Architectures Useful for Power System Monitoring?</vt:lpstr>
    </vt:vector>
  </TitlesOfParts>
  <Company>u.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Cognitive Architectures Useful for Power System Applications? </dc:title>
  <dc:creator>Jose Principe</dc:creator>
  <cp:lastModifiedBy>Jose Principe</cp:lastModifiedBy>
  <cp:revision>34</cp:revision>
  <dcterms:created xsi:type="dcterms:W3CDTF">2015-09-13T15:26:14Z</dcterms:created>
  <dcterms:modified xsi:type="dcterms:W3CDTF">2015-10-02T21:01:45Z</dcterms:modified>
</cp:coreProperties>
</file>