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youtube.com/watch?v=z5ZYm_wJ37c&amp;index=56&amp;list=PL6Xpj9I5qXYEcOhn7TqghAJ6NAPrNmUBH" TargetMode="External"/><Relationship Id="rId4" Type="http://schemas.openxmlformats.org/officeDocument/2006/relationships/hyperlink" Target="https://www.youtube.com/watch?v=Oq38pINmddk&amp;index=53&amp;list=PL6Xpj9I5qXYEcOhn7TqghAJ6NAPrNmUBH" TargetMode="External"/><Relationship Id="rId5" Type="http://schemas.openxmlformats.org/officeDocument/2006/relationships/hyperlink" Target="https://www.youtube.com/watch?v=g4ZmJJWR34Q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png"/><Relationship Id="rId4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1.png"/><Relationship Id="rId4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Training Neural Networks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with Unsupervised Learning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Eder Santana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311700" y="1152475"/>
            <a:ext cx="8448299" cy="56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Sparse Autoencoder: L = E[ ( x - d(e(x)) )</a:t>
            </a:r>
            <a:r>
              <a:rPr baseline="30000" lang="en"/>
              <a:t>2</a:t>
            </a:r>
            <a:r>
              <a:rPr lang="en"/>
              <a:t> ] + 𝜆|e(x)|</a:t>
            </a:r>
            <a:r>
              <a:rPr baseline="-25000" lang="en"/>
              <a:t>1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Encoder and Decoder as MLPs: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e(x) = tanh(Wx + b)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d(x) = W`e(x) + b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11700" y="115247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to go deeper?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8450" y="1454678"/>
            <a:ext cx="411369" cy="347842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/>
          <p:nvPr/>
        </p:nvSpPr>
        <p:spPr>
          <a:xfrm>
            <a:off x="3511007" y="1280425"/>
            <a:ext cx="206999" cy="696299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65" name="Shape 165"/>
          <p:cNvCxnSpPr>
            <a:stCxn id="163" idx="3"/>
          </p:cNvCxnSpPr>
          <p:nvPr/>
        </p:nvCxnSpPr>
        <p:spPr>
          <a:xfrm>
            <a:off x="3149819" y="1628599"/>
            <a:ext cx="3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66" name="Shape 166"/>
          <p:cNvCxnSpPr/>
          <p:nvPr/>
        </p:nvCxnSpPr>
        <p:spPr>
          <a:xfrm>
            <a:off x="3718105" y="1628593"/>
            <a:ext cx="3233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167" name="Shape 1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7580" y="1454678"/>
            <a:ext cx="411369" cy="3478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8" name="Shape 168"/>
          <p:cNvCxnSpPr/>
          <p:nvPr/>
        </p:nvCxnSpPr>
        <p:spPr>
          <a:xfrm>
            <a:off x="4286392" y="1628600"/>
            <a:ext cx="3233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69" name="Shape 169"/>
          <p:cNvSpPr/>
          <p:nvPr/>
        </p:nvSpPr>
        <p:spPr>
          <a:xfrm>
            <a:off x="3533401" y="2490254"/>
            <a:ext cx="222000" cy="783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4701346" y="2490254"/>
            <a:ext cx="222000" cy="7830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71" name="Shape 171"/>
          <p:cNvCxnSpPr/>
          <p:nvPr/>
        </p:nvCxnSpPr>
        <p:spPr>
          <a:xfrm>
            <a:off x="3755312" y="2881852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2" name="Shape 172"/>
          <p:cNvCxnSpPr/>
          <p:nvPr/>
        </p:nvCxnSpPr>
        <p:spPr>
          <a:xfrm>
            <a:off x="4923248" y="2881860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73" name="Shape 173"/>
          <p:cNvSpPr/>
          <p:nvPr/>
        </p:nvSpPr>
        <p:spPr>
          <a:xfrm>
            <a:off x="4117378" y="2480250"/>
            <a:ext cx="222000" cy="7830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74" name="Shape 174"/>
          <p:cNvCxnSpPr/>
          <p:nvPr/>
        </p:nvCxnSpPr>
        <p:spPr>
          <a:xfrm>
            <a:off x="4339289" y="2871848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75" name="Shape 175"/>
          <p:cNvSpPr/>
          <p:nvPr/>
        </p:nvSpPr>
        <p:spPr>
          <a:xfrm>
            <a:off x="4041598" y="1280425"/>
            <a:ext cx="206999" cy="696299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3300275" y="1004150"/>
            <a:ext cx="1177500" cy="1183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3944087" y="2290262"/>
            <a:ext cx="1177500" cy="1183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4728571" y="3916553"/>
            <a:ext cx="222000" cy="7830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79" name="Shape 179"/>
          <p:cNvCxnSpPr/>
          <p:nvPr/>
        </p:nvCxnSpPr>
        <p:spPr>
          <a:xfrm>
            <a:off x="4950473" y="4308160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80" name="Shape 180"/>
          <p:cNvSpPr/>
          <p:nvPr/>
        </p:nvSpPr>
        <p:spPr>
          <a:xfrm>
            <a:off x="4144603" y="3906550"/>
            <a:ext cx="222000" cy="7830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81" name="Shape 181"/>
          <p:cNvCxnSpPr/>
          <p:nvPr/>
        </p:nvCxnSpPr>
        <p:spPr>
          <a:xfrm>
            <a:off x="4366514" y="4298148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82" name="Shape 182"/>
          <p:cNvSpPr/>
          <p:nvPr/>
        </p:nvSpPr>
        <p:spPr>
          <a:xfrm>
            <a:off x="5345808" y="3916653"/>
            <a:ext cx="222000" cy="7830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83" name="Shape 183"/>
          <p:cNvCxnSpPr/>
          <p:nvPr/>
        </p:nvCxnSpPr>
        <p:spPr>
          <a:xfrm>
            <a:off x="5567710" y="4308260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84" name="Shape 184"/>
          <p:cNvSpPr/>
          <p:nvPr/>
        </p:nvSpPr>
        <p:spPr>
          <a:xfrm>
            <a:off x="4535112" y="3716637"/>
            <a:ext cx="1177500" cy="1183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5345801" y="2490379"/>
            <a:ext cx="222000" cy="783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5963028" y="3916750"/>
            <a:ext cx="222000" cy="7830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311700" y="115247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to go deeper?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3" name="Shape 1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1075" y="2707928"/>
            <a:ext cx="411369" cy="3478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4" name="Shape 194"/>
          <p:cNvCxnSpPr>
            <a:stCxn id="193" idx="3"/>
          </p:cNvCxnSpPr>
          <p:nvPr/>
        </p:nvCxnSpPr>
        <p:spPr>
          <a:xfrm>
            <a:off x="3192444" y="2881849"/>
            <a:ext cx="318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5" name="Shape 195"/>
          <p:cNvSpPr/>
          <p:nvPr/>
        </p:nvSpPr>
        <p:spPr>
          <a:xfrm>
            <a:off x="3533401" y="2490254"/>
            <a:ext cx="222000" cy="783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6" name="Shape 196"/>
          <p:cNvCxnSpPr/>
          <p:nvPr/>
        </p:nvCxnSpPr>
        <p:spPr>
          <a:xfrm>
            <a:off x="3755312" y="2881852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7" name="Shape 197"/>
          <p:cNvSpPr/>
          <p:nvPr/>
        </p:nvSpPr>
        <p:spPr>
          <a:xfrm>
            <a:off x="4117378" y="2480250"/>
            <a:ext cx="222000" cy="7830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8" name="Shape 198"/>
          <p:cNvCxnSpPr/>
          <p:nvPr/>
        </p:nvCxnSpPr>
        <p:spPr>
          <a:xfrm>
            <a:off x="4339289" y="2871848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9" name="Shape 199"/>
          <p:cNvSpPr/>
          <p:nvPr/>
        </p:nvSpPr>
        <p:spPr>
          <a:xfrm>
            <a:off x="4713321" y="2480354"/>
            <a:ext cx="222000" cy="7830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00" name="Shape 200"/>
          <p:cNvCxnSpPr/>
          <p:nvPr/>
        </p:nvCxnSpPr>
        <p:spPr>
          <a:xfrm>
            <a:off x="4958198" y="2871860"/>
            <a:ext cx="3467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More videos</a:t>
            </a:r>
          </a:p>
        </p:txBody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Hugo Larochelle: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Neural networks [7.6] : Deep learning - deep autoencoder Hugo Larochelle       </a:t>
            </a: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Neural networks [7.3] : Deep learning - unsupervised pre-training Hugo Larochelle                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Nando de Freitas: </a:t>
            </a:r>
            <a:r>
              <a:rPr lang="en" sz="1100" u="sng">
                <a:solidFill>
                  <a:schemeClr val="hlink"/>
                </a:solidFill>
                <a:hlinkClick r:id="rId5"/>
              </a:rPr>
              <a:t>Machine learning - Deep learning II, the Google autoencoders and dropout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Supervised vs Unsupervised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Supervised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Requires input x desired output pairs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If you have data enough, you are more likely to solve your problems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Unsupervised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Considers only input data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Unlabeled data is almost gauranteed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Unsupervised learning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Clustering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Principal Component Analysis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Independent Component Analysis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Dimensionality reduction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Filtering, noise reduction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Metric learning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Autoencoders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Restricted Boltzman Machines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Adversarial Networks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Siamese Networks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Finding modes in the data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0425" y="1017725"/>
            <a:ext cx="4010749" cy="4010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69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/>
          <p:nvPr/>
        </p:nvSpPr>
        <p:spPr>
          <a:xfrm>
            <a:off x="2713937" y="2567625"/>
            <a:ext cx="302099" cy="1258499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6150900" y="2567625"/>
            <a:ext cx="302099" cy="1258499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89" name="Shape 89"/>
          <p:cNvCxnSpPr>
            <a:stCxn id="86" idx="3"/>
          </p:cNvCxnSpPr>
          <p:nvPr/>
        </p:nvCxnSpPr>
        <p:spPr>
          <a:xfrm>
            <a:off x="2187062" y="3196875"/>
            <a:ext cx="46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90" name="Shape 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6690" y="2136586"/>
            <a:ext cx="2120574" cy="21205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Shape 91"/>
          <p:cNvCxnSpPr/>
          <p:nvPr/>
        </p:nvCxnSpPr>
        <p:spPr>
          <a:xfrm>
            <a:off x="3147187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2" name="Shape 92"/>
          <p:cNvCxnSpPr/>
          <p:nvPr/>
        </p:nvCxnSpPr>
        <p:spPr>
          <a:xfrm>
            <a:off x="5481162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74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Shape 94"/>
          <p:cNvCxnSpPr/>
          <p:nvPr/>
        </p:nvCxnSpPr>
        <p:spPr>
          <a:xfrm>
            <a:off x="6595587" y="3196850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Autoencoder: L = E[ ( x - d(e(x)) )</a:t>
            </a:r>
            <a:r>
              <a:rPr baseline="30000" lang="en"/>
              <a:t>2</a:t>
            </a:r>
            <a:r>
              <a:rPr lang="en"/>
              <a:t> ]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586140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decoder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242445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encoder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69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/>
          <p:nvPr/>
        </p:nvSpPr>
        <p:spPr>
          <a:xfrm>
            <a:off x="2713937" y="2567625"/>
            <a:ext cx="302099" cy="1258499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6150900" y="2567625"/>
            <a:ext cx="302099" cy="1258499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06" name="Shape 106"/>
          <p:cNvCxnSpPr>
            <a:stCxn id="103" idx="3"/>
          </p:cNvCxnSpPr>
          <p:nvPr/>
        </p:nvCxnSpPr>
        <p:spPr>
          <a:xfrm>
            <a:off x="2187062" y="3196875"/>
            <a:ext cx="46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107" name="Shape 10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6690" y="2136586"/>
            <a:ext cx="2120574" cy="21205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Shape 108"/>
          <p:cNvCxnSpPr/>
          <p:nvPr/>
        </p:nvCxnSpPr>
        <p:spPr>
          <a:xfrm>
            <a:off x="3147187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9" name="Shape 109"/>
          <p:cNvCxnSpPr/>
          <p:nvPr/>
        </p:nvCxnSpPr>
        <p:spPr>
          <a:xfrm>
            <a:off x="5481162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74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Shape 111"/>
          <p:cNvCxnSpPr/>
          <p:nvPr/>
        </p:nvCxnSpPr>
        <p:spPr>
          <a:xfrm>
            <a:off x="6595587" y="3196850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Denoising Autoencoder: L = E[ ( x - d(e(x + n)) )</a:t>
            </a:r>
            <a:r>
              <a:rPr baseline="30000" lang="en"/>
              <a:t>2</a:t>
            </a:r>
            <a:r>
              <a:rPr lang="en"/>
              <a:t> ]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586140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decoder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242445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encoder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2085075" y="205387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noise</a:t>
            </a:r>
          </a:p>
        </p:txBody>
      </p:sp>
      <p:cxnSp>
        <p:nvCxnSpPr>
          <p:cNvPr id="116" name="Shape 116"/>
          <p:cNvCxnSpPr/>
          <p:nvPr/>
        </p:nvCxnSpPr>
        <p:spPr>
          <a:xfrm>
            <a:off x="2408125" y="2542375"/>
            <a:ext cx="8399" cy="511799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/>
          <p:nvPr/>
        </p:nvSpPr>
        <p:spPr>
          <a:xfrm>
            <a:off x="1723337" y="2567625"/>
            <a:ext cx="302099" cy="1258499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6227100" y="2567625"/>
            <a:ext cx="302099" cy="1258499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5" name="Shape 125"/>
          <p:cNvCxnSpPr>
            <a:stCxn id="122" idx="3"/>
          </p:cNvCxnSpPr>
          <p:nvPr/>
        </p:nvCxnSpPr>
        <p:spPr>
          <a:xfrm>
            <a:off x="1196462" y="3196875"/>
            <a:ext cx="46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6" name="Shape 126"/>
          <p:cNvCxnSpPr/>
          <p:nvPr/>
        </p:nvCxnSpPr>
        <p:spPr>
          <a:xfrm>
            <a:off x="2156587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7" name="Shape 127"/>
          <p:cNvCxnSpPr/>
          <p:nvPr/>
        </p:nvCxnSpPr>
        <p:spPr>
          <a:xfrm>
            <a:off x="5557362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36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Shape 129"/>
          <p:cNvCxnSpPr/>
          <p:nvPr/>
        </p:nvCxnSpPr>
        <p:spPr>
          <a:xfrm>
            <a:off x="6671787" y="3196850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152475"/>
            <a:ext cx="8448299" cy="56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Sparse Autoencoder: L = E[ ( x - d(e(x)) )</a:t>
            </a:r>
            <a:r>
              <a:rPr baseline="30000" lang="en"/>
              <a:t>2</a:t>
            </a:r>
            <a:r>
              <a:rPr lang="en"/>
              <a:t> ] + 𝜆|e(x)|</a:t>
            </a:r>
            <a:r>
              <a:rPr baseline="-25000" lang="en"/>
              <a:t>1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93760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decoder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143385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encoder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3474" y="2062832"/>
            <a:ext cx="2890549" cy="2388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Unsupervised Learning and neural networks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/>
          <p:nvPr/>
        </p:nvSpPr>
        <p:spPr>
          <a:xfrm>
            <a:off x="1723337" y="2567625"/>
            <a:ext cx="302099" cy="1258499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6227100" y="2567625"/>
            <a:ext cx="302099" cy="1258499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42" name="Shape 142"/>
          <p:cNvCxnSpPr>
            <a:stCxn id="139" idx="3"/>
          </p:cNvCxnSpPr>
          <p:nvPr/>
        </p:nvCxnSpPr>
        <p:spPr>
          <a:xfrm>
            <a:off x="1196462" y="3196875"/>
            <a:ext cx="464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3" name="Shape 143"/>
          <p:cNvCxnSpPr/>
          <p:nvPr/>
        </p:nvCxnSpPr>
        <p:spPr>
          <a:xfrm>
            <a:off x="2156587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4" name="Shape 144"/>
          <p:cNvCxnSpPr/>
          <p:nvPr/>
        </p:nvCxnSpPr>
        <p:spPr>
          <a:xfrm>
            <a:off x="5557362" y="3196862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3687" y="2882550"/>
            <a:ext cx="600075" cy="628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Shape 146"/>
          <p:cNvCxnSpPr/>
          <p:nvPr/>
        </p:nvCxnSpPr>
        <p:spPr>
          <a:xfrm>
            <a:off x="6671787" y="3196850"/>
            <a:ext cx="4718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152475"/>
            <a:ext cx="8448299" cy="56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Functional regularization for Autoencoder: L = E[ ( x - d(e(x)) )</a:t>
            </a:r>
            <a:r>
              <a:rPr baseline="30000" lang="en"/>
              <a:t>2</a:t>
            </a:r>
            <a:r>
              <a:rPr lang="en"/>
              <a:t> ] + 𝜆 D(e, p</a:t>
            </a:r>
            <a:r>
              <a:rPr baseline="-25000" lang="en"/>
              <a:t>0</a:t>
            </a:r>
            <a:r>
              <a:rPr lang="en"/>
              <a:t>)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593760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decoder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1433850" y="4338025"/>
            <a:ext cx="881100" cy="56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encoder</a:t>
            </a:r>
          </a:p>
        </p:txBody>
      </p:sp>
      <p:pic>
        <p:nvPicPr>
          <p:cNvPr id="150" name="Shape 1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3474" y="2062832"/>
            <a:ext cx="2890549" cy="2388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