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E02F3E2-E522-40A3-94F4-0B787D0FB063}">
  <a:tblStyle styleId="{2E02F3E2-E522-40A3-94F4-0B787D0FB06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rxiv.org/pdf/1412.5567v2.pdf" TargetMode="External"/><Relationship Id="rId3" Type="http://schemas.openxmlformats.org/officeDocument/2006/relationships/hyperlink" Target="http://www.cs.toronto.edu/~graves/icml_2006.pdf" TargetMode="External"/><Relationship Id="rId4" Type="http://schemas.openxmlformats.org/officeDocument/2006/relationships/hyperlink" Target="http://www.ifp.illinois.edu/~hajek/Papers/randomprocDec11.pdf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rxiv.org/pdf/1412.6544v6.pdf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nature.com/neuro/journal/v19/n3/pdf/nn.4244.pdf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ImageNet Classification with Deep Convolutional Neural Networks</a:t>
            </a:r>
            <a:r>
              <a:rPr lang="en"/>
              <a:t>: http://papers.nips.cc/paper/4824-imagenet-classification-with-deep-convolutional-neural-networks.pdf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Visualizing and understanding convolutional neural networks</a:t>
            </a:r>
            <a:r>
              <a:rPr lang="en"/>
              <a:t>: https://www.cs.nyu.edu/~fergus/papers/zeilerECCV2014.pdf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Visualizing and understanding convolutional neural networks: https://www.cs.nyu.edu/~fergus/papers/zeilerECCV2014.pdf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Visualizing and understanding convolutional neural networks: https://www.cs.nyu.edu/~fergus/papers/zeilerECCV2014.pdf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Karpathy convnet features t-SNE: http://cs.stanford.edu/people/karpathy/cnnembed/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http://cs229.stanford.edu/proj2013/zhang_Speech%20Recognition%20Using%20Deep%20Learning%20Algorithms.pdf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Deep Speech: Scaling up end-to-end speech recognition: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http://arxiv.org/pdf/1412.5567v2.pdf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Connectionist Temporal Classification: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http://www.cs.toronto.edu/~graves/icml_2006.pdf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you want to understand the theory of HMMs and how to train them I recommend Chapter 5 of Bruce Hayjk lecture notes: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http://www.ifp.illinois.edu/~hajek/Papers/randomprocDec11.pdf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Recommending music on Spotify with Deep Learning: http://benanne.github.io/2014/08/05/spotify-cnns.html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Recommending music on Spotify with Deep Learning: http://benanne.github.io/2014/08/05/spotify-cnns.html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Recommending music on Spotify with Deep Learning: http://benanne.github.io/2014/08/05/spotify-cnns.html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Distributed Representations of Words and Phrases and their Compositionality: https://papers.nips.cc/paper/5021-distributed-representations-of-words-and-phrases-and-their-compositionality.pdf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Distributed Representations of Words and Phrases and their Compositionality: https://papers.nips.cc/paper/5021-distributed-representations-of-words-and-phrases-and-their-compositionality.pdf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Unreasonable Effectiveness of Recurrent Neural Networks: http://karpathy.github.io/2015/05/21/rnn-effectiveness/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Unreasonable Effectiveness of Recurrent Neural Networks: http://karpathy.github.io/2015/05/21/rnn-effectiveness/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90500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Qualitatively characterizing neural network optimization problems: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http://arxiv.org/pdf/1412.6544v6.pdf</a:t>
            </a:r>
            <a:r>
              <a:rPr lang="en"/>
              <a:t> (if we are in a local minima it is actually good enough)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Unreasonable Effectiveness of Recurrent Neural Networks: http://karpathy.github.io/2015/05/21/rnn-effectiveness/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Representation learning: reviews and perspectives http://arxiv.org/pdf/1206.5538v3.pdf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dk1"/>
                </a:solidFill>
              </a:rPr>
              <a:t>Understanding the difficulty of training deep feedforward neural networks - http://jmlr.org/proceedings/papers/v9/glorot10a/glorot10a.pdf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Deep Sparse Rectifier Neural Networks</a:t>
            </a:r>
            <a:r>
              <a:rPr lang="en" sz="900">
                <a:solidFill>
                  <a:schemeClr val="dk1"/>
                </a:solidFill>
              </a:rPr>
              <a:t> - http://www.jmlr.org/proceedings/papers/v15/glorot11a/glorot11a.pdf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dk1"/>
                </a:solidFill>
              </a:rPr>
              <a:t>Deep Sparse Rectifier Neural Networks - http://www.jmlr.org/proceedings/papers/v15/glorot11a/glorot11a.pdf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Improving neural networks by preventing co-adaptation of feature detectors - http://arxiv.org/pdf/1207.0580v1.pdf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Improving neural networks by preventing co-adaptation of feature detectors - http://arxiv.org/pdf/1207.0580v1.pdf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Improving neural networks by preventing co-adaptation of feature detectors - http://arxiv.org/pdf/1207.0580v1.pdf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Representation learning: reviews and perspectives http://arxiv.org/pdf/1206.5538v3.pdf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Batch Normalization: Accelerating Deep Network Training by Reducing Internal Covariate Shift : http://arxiv.org/pdf/1502.03167v3.pdf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Batch Normalization: Accelerating Deep Network Training by Reducing Internal Covariate Shift : http://arxiv.org/pdf/1502.03167v3.pdf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For advanced augmentation techniques see Fractional max-pooling: http://arxiv.org/pdf/1412.6071v4.pdf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 the expressive power of deep learning:  http://arxiv.org/pdf/1509.05009v2.pdf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Using goal-driven deep learning models to understand sensory cortex http://www.nature.com/neuro/journal/v19/n3/pdf/nn.4244.pdf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Using goal-driven deep learning models to understand sensory cortex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http://www.nature.com/neuro/journal/v19/n3/pdf/nn.4244.pdf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This paper investigates the similarity in the representations of the brain and supervised convnets.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Deep Belief Networks for Scalable Unsupervised Learning of Hierarchical Representations: http://www.cs.toronto.edu/~rgrosse/icml09-cdbn.pdf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09.jpg"/><Relationship Id="rId10" Type="http://schemas.openxmlformats.org/officeDocument/2006/relationships/image" Target="../media/image04.jpg"/><Relationship Id="rId13" Type="http://schemas.openxmlformats.org/officeDocument/2006/relationships/image" Target="../media/image08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06.jpg"/><Relationship Id="rId9" Type="http://schemas.openxmlformats.org/officeDocument/2006/relationships/image" Target="../media/image05.jpg"/><Relationship Id="rId5" Type="http://schemas.openxmlformats.org/officeDocument/2006/relationships/image" Target="../media/image01.jpg"/><Relationship Id="rId6" Type="http://schemas.openxmlformats.org/officeDocument/2006/relationships/image" Target="../media/image02.jpg"/><Relationship Id="rId7" Type="http://schemas.openxmlformats.org/officeDocument/2006/relationships/image" Target="../media/image00.jpg"/><Relationship Id="rId8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Deep Learning - Introduction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Eder Santana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Neural Networks for Signal Processing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EEL 6504 - Spring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13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What do we learn on each layer of AlexNet (Zeiler variation)?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662" y="2454325"/>
            <a:ext cx="65436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908250" y="45688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808080"/>
                </a:solidFill>
                <a:highlight>
                  <a:srgbClr val="FFFFFF"/>
                </a:highlight>
              </a:rPr>
              <a:t>Krizhevsky et. al. 2012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13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200"/>
              <a:t>What do we learn on each layer of AlexNet (Zeiler variation)? Showing prefrered stimulus and images that drive highest activation.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3908250" y="46450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808080"/>
                </a:solidFill>
                <a:highlight>
                  <a:srgbClr val="FFFFFF"/>
                </a:highlight>
              </a:rPr>
              <a:t>Zeiler and Fergus, 2013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550" y="2284003"/>
            <a:ext cx="6119299" cy="239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13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200"/>
              <a:t>What do we learn on each layer of AlexNet (Zeiler variation)? Showing prefrered stimulus and images that drive highest activation.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908250" y="46450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808080"/>
                </a:solidFill>
                <a:highlight>
                  <a:srgbClr val="FFFFFF"/>
                </a:highlight>
              </a:rPr>
              <a:t>Zeiler and Fergus, 2013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400" y="2336249"/>
            <a:ext cx="6398450" cy="23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3038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200"/>
              <a:t>What do we learn on each layer of AlexNet (Zeiler variation)? Showing prefrered stimulus and images that drive highest activation.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3908250" y="46450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808080"/>
                </a:solidFill>
                <a:highlight>
                  <a:srgbClr val="FFFFFF"/>
                </a:highlight>
              </a:rPr>
              <a:t>Zeiler and Fergus, 2013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149" y="1036625"/>
            <a:ext cx="5653049" cy="368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Visualizing t-SNE embedding: </a:t>
            </a:r>
            <a:r>
              <a:rPr lang="en" sz="1100">
                <a:solidFill>
                  <a:schemeClr val="dk1"/>
                </a:solidFill>
              </a:rPr>
              <a:t>http://cs.stanford.edu/people/karpathy/cnnembed/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invariances in music and speech data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123550" y="2627000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you do that using what we already know?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invariances in music and speech data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“Spectogram is an image and we know convnets”. But what about the time component?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975" y="2176348"/>
            <a:ext cx="5192449" cy="27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3896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invariances in music and speech data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Speech recognition (before):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Get speech “windows”: phonemes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Represent phonemes using a Gaussian Process or Deep Belief Network (Deep Autoencoder)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Conect the windows: model phoneme transition using Hidden Markov Model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200" y="2075525"/>
            <a:ext cx="4666499" cy="21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6359225" y="4101275"/>
            <a:ext cx="3000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 	 	 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Yan Zhang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000075"/>
            <a:ext cx="4942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invariances in music and speech data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Speech recognition (after, end-to-end deep learning):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No windowing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First layers are convolutional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Middle layers are bidirectional recurrent neural networks to represent time context (future classes).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Cost function is </a:t>
            </a:r>
            <a:r>
              <a:rPr b="1" lang="en"/>
              <a:t>Connectionist Temporal Classification (CTC)</a:t>
            </a:r>
            <a:r>
              <a:rPr lang="en"/>
              <a:t>. It allows sequence inputs to be classifed as a sequence of labels without alignment of training set! i.e the network learns both alignment (where) and recognition (what).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774" y="1203475"/>
            <a:ext cx="3925249" cy="34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6666550" y="4642850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Hannun et. al. 2014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invariances in music and speech data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Content based music recommendation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1802350" y="4692900"/>
            <a:ext cx="6165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Sander Dieleman, 2014 </a:t>
            </a:r>
            <a:r>
              <a:rPr lang="en" sz="1100">
                <a:solidFill>
                  <a:schemeClr val="dk1"/>
                </a:solidFill>
              </a:rPr>
              <a:t>http://benanne.github.io/2014/08/05/spotify-cnns.html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175" y="1936374"/>
            <a:ext cx="4793751" cy="27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introduction is divided in two parts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On the need of deep architectures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Problems training deep architectures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Recent advances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Thus, we will cover the pros and cons of deep learning. Each topic contains links to reference papers in the speaker notes.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representations for text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How should a computer represent a character or a word?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Signal processing is about Algebra, but how can we represent something like “bread” + “butter” or “king” - “crown”?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We need to represent “words” as vectors! Vector Algebra is well defined.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representations for text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Process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Represent each word by an unique id (one-hot-encoding, sparse): x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Initialize word-to-vector embedding (dense): B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Get word representation in the new space: y = Bx 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Each y is just a row of B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Adapt B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How?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representations for text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50" y="1517525"/>
            <a:ext cx="6537774" cy="29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3277550" y="4568875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Mikolov et. al. 2013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962" y="2260675"/>
            <a:ext cx="35528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representations for text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65950" y="4492350"/>
            <a:ext cx="1678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Mikolov et. al. 2013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825" y="1397775"/>
            <a:ext cx="6180699" cy="36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representations for text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It also works in character level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176" y="2023250"/>
            <a:ext cx="3324150" cy="28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6044675" y="4497350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Andrej Karpathy, 2015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representations for text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It also works in character level: Paul Graham generator (one char at time!)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628100" y="4454850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Andrej Karpathy, 2015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790650" y="1862800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i="1" lang="en" sz="1200">
                <a:solidFill>
                  <a:schemeClr val="dk1"/>
                </a:solidFill>
              </a:rPr>
              <a:t>The surprised in investors weren't going to raise money. I'm not the company with the time there are all interesting quickly, don't have to get off the same programmers. There's a super-angel round fundraising, why do you can do. If you have a different physical investment are become in people who reduced in a startup with the way to argument the acquirer could see them just that you're also the founders will part of users' affords that and an alternation to the idea. [2] Don't work at first member to see the way kids will seem in advance of a bad successful startup. And if you have to act the big company too."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training deep architectures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Is this free lunch?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Note: Some of the following problems were addressed to some extent. In </a:t>
            </a:r>
            <a:r>
              <a:rPr lang="en">
                <a:solidFill>
                  <a:srgbClr val="FF0000"/>
                </a:solidFill>
              </a:rPr>
              <a:t>red </a:t>
            </a:r>
            <a:r>
              <a:rPr lang="en"/>
              <a:t>we show possible ways to address the problems.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Feature design -&gt; Neural networks architecture design </a:t>
            </a:r>
            <a:r>
              <a:rPr lang="en">
                <a:solidFill>
                  <a:srgbClr val="FF0000"/>
                </a:solidFill>
              </a:rPr>
              <a:t>(experience)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How many neurons per layer, convolutions?, max-pooling?, recurrent?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Computational cost </a:t>
            </a:r>
            <a:r>
              <a:rPr lang="en">
                <a:solidFill>
                  <a:srgbClr val="FF0000"/>
                </a:solidFill>
              </a:rPr>
              <a:t>(gpus, ASIC)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Several matrix multiplications and convolutions and they are not all embarrassingly parallel.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Curse of dimensionality </a:t>
            </a:r>
            <a:r>
              <a:rPr lang="en">
                <a:solidFill>
                  <a:srgbClr val="FF0000"/>
                </a:solidFill>
              </a:rPr>
              <a:t>(big data)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The number of trainable weights sums up to millions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Is this free lunch?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Non-convex problem </a:t>
            </a:r>
            <a:r>
              <a:rPr lang="en">
                <a:solidFill>
                  <a:srgbClr val="FF0000"/>
                </a:solidFill>
              </a:rPr>
              <a:t>(problem?)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Local minima problems seemed to be due to bad initialization and wrong activation function choices.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Vanishing gradients in backpropagation </a:t>
            </a:r>
            <a:r>
              <a:rPr lang="en">
                <a:solidFill>
                  <a:srgbClr val="FF0000"/>
                </a:solidFill>
              </a:rPr>
              <a:t>(improved SGD, LSTM)</a:t>
            </a:r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training deep architectures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225" y="2855262"/>
            <a:ext cx="58864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training deep architectures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000075"/>
            <a:ext cx="841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Is this free lunch?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Need different learning rates for different layers </a:t>
            </a:r>
            <a:r>
              <a:rPr lang="en">
                <a:solidFill>
                  <a:srgbClr val="FF0000"/>
                </a:solidFill>
              </a:rPr>
              <a:t>(improved SGD)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Output layer needs a stable representation to draw a separation surface (remember our example above)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024" y="2509449"/>
            <a:ext cx="3569500" cy="23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Recent advances (or why now?)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52475"/>
            <a:ext cx="8520600" cy="38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Since deep learning is “just” neural networks, why is it happening only now?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Community acceptance (neural networks were labeled brute force and unreliable due to non-convex optimization, data descriptors + kernel machines were the prefered approach.)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https://plus.google.com/+YannLeCunPhD/posts/gurGyczzsJ7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Faster computers with more memory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Larger datasets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Also, there were A LOT of incremental contributions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To the beginner this may look like black magic, superstition or any other term for “not science”. But this is not true! Everything has a first principled foundation. Lets check it out!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success of machine learning applications (regression, classification, etc) is tied to the quality of the data representation.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Courier New"/>
              <a:buChar char="-"/>
            </a:pPr>
            <a:r>
              <a:rPr i="1" lang="en" sz="1400">
                <a:latin typeface="Courier New"/>
                <a:ea typeface="Courier New"/>
                <a:cs typeface="Courier New"/>
                <a:sym typeface="Courier New"/>
              </a:rPr>
              <a:t>Remember the Iris dataset, some of the dimensions were easier to classify then others.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For complex problems where no single dimension of the raw data is discriminative enough, domain knowledge for feature representation is fundamental.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Courier New"/>
              <a:buChar char="-"/>
            </a:pPr>
            <a:r>
              <a:rPr i="1" lang="en" sz="1400">
                <a:latin typeface="Courier New"/>
                <a:ea typeface="Courier New"/>
                <a:cs typeface="Courier New"/>
                <a:sym typeface="Courier New"/>
              </a:rPr>
              <a:t>For example, frequency domain representations for speech recognition.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Recent advances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Weight initialization techniques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Activation functions (relu, maxout, etc)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Regularization (dropout, batch normalization, multi-task learning)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agumentation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Optimization algorithms (momentum, adagrad, rmsprop, adam, etc)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Architectures (recurrent, convolutional, inception, residual, etc)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Deep learning software (CUDA, Caffe, Theano, Tensorflow, Keras, Torch, etc)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Deep learning hardware (CPU clusters, GPUs, ASIC, phones, etc)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 us cover each topic individually!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Recent advances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Weight initialization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554" y="1849325"/>
            <a:ext cx="4647224" cy="27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Weight initialization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079" y="1817425"/>
            <a:ext cx="4647224" cy="2719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Shape 289"/>
          <p:cNvCxnSpPr/>
          <p:nvPr/>
        </p:nvCxnSpPr>
        <p:spPr>
          <a:xfrm flipH="1" rot="10800000">
            <a:off x="5422450" y="2640950"/>
            <a:ext cx="1976400" cy="14697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0" name="Shape 290"/>
          <p:cNvCxnSpPr/>
          <p:nvPr/>
        </p:nvCxnSpPr>
        <p:spPr>
          <a:xfrm flipH="1" rot="10800000">
            <a:off x="4229700" y="3770875"/>
            <a:ext cx="1680600" cy="4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1" name="Shape 291"/>
          <p:cNvCxnSpPr/>
          <p:nvPr/>
        </p:nvCxnSpPr>
        <p:spPr>
          <a:xfrm flipH="1" rot="10800000">
            <a:off x="7075500" y="2839525"/>
            <a:ext cx="1680600" cy="4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2" name="Shape 292"/>
          <p:cNvSpPr txBox="1"/>
          <p:nvPr/>
        </p:nvSpPr>
        <p:spPr>
          <a:xfrm>
            <a:off x="344600" y="2118675"/>
            <a:ext cx="3675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Too large: neurons get stuck into low gradient range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small: neurons are too correlated which slows down learning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Glorot uniform initialization: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682825" y="3471550"/>
            <a:ext cx="3675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</a:t>
            </a:r>
            <a:r>
              <a:rPr baseline="-25000" i="1" lang="en"/>
              <a:t>ij</a:t>
            </a:r>
            <a:r>
              <a:rPr lang="en"/>
              <a:t> ~ U 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775" y="3523975"/>
            <a:ext cx="2286000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1643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Activation functions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825" y="1671693"/>
            <a:ext cx="2766750" cy="21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125" y="1671699"/>
            <a:ext cx="2941799" cy="225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675" y="4481837"/>
            <a:ext cx="1362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0150" y="4073162"/>
            <a:ext cx="13811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4570400" y="3972375"/>
            <a:ext cx="1054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Softplus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643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Activation functions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825" y="1671693"/>
            <a:ext cx="2766750" cy="21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125" y="1671699"/>
            <a:ext cx="2941799" cy="225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675" y="4481837"/>
            <a:ext cx="1362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0150" y="4073162"/>
            <a:ext cx="13811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4570400" y="3972375"/>
            <a:ext cx="1054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Softplus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-12475" y="4387675"/>
            <a:ext cx="3908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Approximate gradient doesn’t vanish for x&gt;0.</a:t>
            </a:r>
          </a:p>
        </p:txBody>
      </p:sp>
      <p:cxnSp>
        <p:nvCxnSpPr>
          <p:cNvPr id="318" name="Shape 318"/>
          <p:cNvCxnSpPr/>
          <p:nvPr/>
        </p:nvCxnSpPr>
        <p:spPr>
          <a:xfrm>
            <a:off x="3759225" y="4593875"/>
            <a:ext cx="57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311700" y="11643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(Dropout)</a:t>
            </a:r>
          </a:p>
          <a:p>
            <a:pPr lv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“If you’re not overfitting, your network isn’t big enough” - attributed to Geoff Hitton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How to design a Neural Network: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Before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Start with a small network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Increase number of neurons (and rarely number of layers) until you start overfitting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Now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Start with a network big enough to overfit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Increase regularization and data agumentation until you stop overfitting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Increase network go back to step one until your hardware or other constraints are met.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(Dropout)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Dropout: randomly multiply by zero the outputs of the network during training. During test time rescale the learned weights down.</a:t>
            </a:r>
          </a:p>
        </p:txBody>
      </p:sp>
      <p:graphicFrame>
        <p:nvGraphicFramePr>
          <p:cNvPr id="331" name="Shape 331"/>
          <p:cNvGraphicFramePr/>
          <p:nvPr/>
        </p:nvGraphicFramePr>
        <p:xfrm>
          <a:off x="2110400" y="21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{2E02F3E2-E522-40A3-94F4-0B787D0FB063}</a:tableStyleId>
              </a:tblPr>
              <a:tblGrid>
                <a:gridCol w="652325"/>
              </a:tblGrid>
              <a:tr h="1544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0.01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2" name="Shape 332"/>
          <p:cNvSpPr txBox="1"/>
          <p:nvPr/>
        </p:nvSpPr>
        <p:spPr>
          <a:xfrm>
            <a:off x="1135375" y="4579500"/>
            <a:ext cx="1862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222222"/>
                </a:solidFill>
              </a:rPr>
              <a:t>Layer Output = f(w</a:t>
            </a:r>
            <a:r>
              <a:rPr baseline="30000" lang="en" sz="1200">
                <a:solidFill>
                  <a:srgbClr val="222222"/>
                </a:solidFill>
              </a:rPr>
              <a:t>T</a:t>
            </a:r>
            <a:r>
              <a:rPr lang="en" sz="1200">
                <a:solidFill>
                  <a:srgbClr val="222222"/>
                </a:solidFill>
              </a:rPr>
              <a:t>x)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333" name="Shape 333"/>
          <p:cNvGraphicFramePr/>
          <p:nvPr/>
        </p:nvGraphicFramePr>
        <p:xfrm>
          <a:off x="3823475" y="22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{2E02F3E2-E522-40A3-94F4-0B787D0FB063}</a:tableStyleId>
              </a:tblPr>
              <a:tblGrid>
                <a:gridCol w="522250"/>
              </a:tblGrid>
              <a:tr h="15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4" name="Shape 334"/>
          <p:cNvSpPr txBox="1"/>
          <p:nvPr/>
        </p:nvSpPr>
        <p:spPr>
          <a:xfrm>
            <a:off x="3047625" y="3195000"/>
            <a:ext cx="360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760675" y="3192350"/>
            <a:ext cx="360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=</a:t>
            </a:r>
          </a:p>
        </p:txBody>
      </p:sp>
      <p:graphicFrame>
        <p:nvGraphicFramePr>
          <p:cNvPr id="336" name="Shape 336"/>
          <p:cNvGraphicFramePr/>
          <p:nvPr/>
        </p:nvGraphicFramePr>
        <p:xfrm>
          <a:off x="5417725" y="22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{2E02F3E2-E522-40A3-94F4-0B787D0FB063}</a:tableStyleId>
              </a:tblPr>
              <a:tblGrid>
                <a:gridCol w="522250"/>
              </a:tblGrid>
              <a:tr h="15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7" name="Shape 337"/>
          <p:cNvSpPr txBox="1"/>
          <p:nvPr/>
        </p:nvSpPr>
        <p:spPr>
          <a:xfrm>
            <a:off x="3229450" y="4579500"/>
            <a:ext cx="1862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</a:rPr>
              <a:t>Dropout mask with probability 0.5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4899900" y="4546625"/>
            <a:ext cx="1862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</a:rPr>
              <a:t>New layer after masking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(Dropout)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Dropout: randomly multiply by zero the outputs of the network during training. During test time rescale the learned weights down.</a:t>
            </a:r>
          </a:p>
        </p:txBody>
      </p:sp>
      <p:graphicFrame>
        <p:nvGraphicFramePr>
          <p:cNvPr id="345" name="Shape 345"/>
          <p:cNvGraphicFramePr/>
          <p:nvPr/>
        </p:nvGraphicFramePr>
        <p:xfrm>
          <a:off x="2110400" y="21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{2E02F3E2-E522-40A3-94F4-0B787D0FB063}</a:tableStyleId>
              </a:tblPr>
              <a:tblGrid>
                <a:gridCol w="652325"/>
              </a:tblGrid>
              <a:tr h="15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0.01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6" name="Shape 346"/>
          <p:cNvSpPr txBox="1"/>
          <p:nvPr/>
        </p:nvSpPr>
        <p:spPr>
          <a:xfrm>
            <a:off x="1135375" y="4579500"/>
            <a:ext cx="1862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</a:rPr>
              <a:t>Layer Output = f(w</a:t>
            </a:r>
            <a:r>
              <a:rPr baseline="30000" lang="en" sz="1200">
                <a:solidFill>
                  <a:srgbClr val="222222"/>
                </a:solidFill>
              </a:rPr>
              <a:t>T</a:t>
            </a:r>
            <a:r>
              <a:rPr lang="en" sz="1200">
                <a:solidFill>
                  <a:srgbClr val="222222"/>
                </a:solidFill>
              </a:rPr>
              <a:t>x)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347" name="Shape 347"/>
          <p:cNvGraphicFramePr/>
          <p:nvPr/>
        </p:nvGraphicFramePr>
        <p:xfrm>
          <a:off x="3823475" y="22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{2E02F3E2-E522-40A3-94F4-0B787D0FB063}</a:tableStyleId>
              </a:tblPr>
              <a:tblGrid>
                <a:gridCol w="522250"/>
              </a:tblGrid>
              <a:tr h="15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8" name="Shape 348"/>
          <p:cNvSpPr txBox="1"/>
          <p:nvPr/>
        </p:nvSpPr>
        <p:spPr>
          <a:xfrm>
            <a:off x="3047625" y="3195000"/>
            <a:ext cx="360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*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4760675" y="3192350"/>
            <a:ext cx="360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=</a:t>
            </a:r>
          </a:p>
        </p:txBody>
      </p:sp>
      <p:graphicFrame>
        <p:nvGraphicFramePr>
          <p:cNvPr id="350" name="Shape 350"/>
          <p:cNvGraphicFramePr/>
          <p:nvPr/>
        </p:nvGraphicFramePr>
        <p:xfrm>
          <a:off x="5417725" y="222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{2E02F3E2-E522-40A3-94F4-0B787D0FB063}</a:tableStyleId>
              </a:tblPr>
              <a:tblGrid>
                <a:gridCol w="685875"/>
              </a:tblGrid>
              <a:tr h="15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1" name="Shape 351"/>
          <p:cNvSpPr txBox="1"/>
          <p:nvPr/>
        </p:nvSpPr>
        <p:spPr>
          <a:xfrm>
            <a:off x="3229450" y="4579500"/>
            <a:ext cx="1862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222222"/>
                </a:solidFill>
              </a:rPr>
              <a:t>Dropout mask with probability 0.5 and rescale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5171125" y="4579500"/>
            <a:ext cx="1862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</a:rPr>
              <a:t>New layer output after masking and rescale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7119525" y="2827650"/>
            <a:ext cx="18627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Note that there can be different dropout proababilities! We just sample and rescale accordingly.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(Dropout)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Dropout prevents coadaptation of features. Intuition: during traning we add noise to the gradient so the weights don’t learn rely on each as much. We train them to work alone and bring friends during test time.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825" y="2299069"/>
            <a:ext cx="3054199" cy="257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174" y="2299075"/>
            <a:ext cx="3120749" cy="26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258750" y="3339500"/>
            <a:ext cx="8391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training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7993200" y="3424775"/>
            <a:ext cx="8391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7600925" y="4489025"/>
            <a:ext cx="1503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Hinton et. al. 2013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(Batch Normalization)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359425" y="1718725"/>
            <a:ext cx="8239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us remember the error surface for MSE and how correlated features impair learning.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J = E[(d - w</a:t>
            </a:r>
            <a:r>
              <a:rPr baseline="30000" lang="en"/>
              <a:t>T</a:t>
            </a:r>
            <a:r>
              <a:rPr lang="en"/>
              <a:t>x)</a:t>
            </a:r>
            <a:r>
              <a:rPr baseline="30000" lang="en"/>
              <a:t>2</a:t>
            </a:r>
            <a:r>
              <a:rPr lang="en"/>
              <a:t>]= E[d</a:t>
            </a:r>
            <a:r>
              <a:rPr baseline="30000" lang="en"/>
              <a:t>2</a:t>
            </a:r>
            <a:r>
              <a:rPr lang="en"/>
              <a:t>] + w</a:t>
            </a:r>
            <a:r>
              <a:rPr baseline="30000" lang="en"/>
              <a:t>T</a:t>
            </a:r>
            <a:r>
              <a:rPr lang="en"/>
              <a:t>Cw - 2w</a:t>
            </a:r>
            <a:r>
              <a:rPr baseline="30000" lang="en"/>
              <a:t>T</a:t>
            </a:r>
            <a:r>
              <a:rPr lang="en"/>
              <a:t>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C is the autocorrelation matrix and P is the cross correlation matrix. This formula is quadradic with accelation matrix being a function of 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Let us focus on the quadratic term for the 2D case: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wTCw = (w</a:t>
            </a:r>
            <a:r>
              <a:rPr baseline="-25000" lang="en"/>
              <a:t>1</a:t>
            </a:r>
            <a:r>
              <a:rPr lang="en"/>
              <a:t>C</a:t>
            </a:r>
            <a:r>
              <a:rPr baseline="-25000" lang="en"/>
              <a:t>11</a:t>
            </a:r>
            <a:r>
              <a:rPr lang="en"/>
              <a:t> + w</a:t>
            </a:r>
            <a:r>
              <a:rPr baseline="-25000" lang="en"/>
              <a:t>2</a:t>
            </a:r>
            <a:r>
              <a:rPr lang="en"/>
              <a:t>C</a:t>
            </a:r>
            <a:r>
              <a:rPr baseline="-25000" lang="en"/>
              <a:t>21</a:t>
            </a:r>
            <a:r>
              <a:rPr lang="en"/>
              <a:t>)w</a:t>
            </a:r>
            <a:r>
              <a:rPr baseline="-25000" lang="en"/>
              <a:t>1</a:t>
            </a:r>
            <a:r>
              <a:rPr lang="en"/>
              <a:t> + </a:t>
            </a:r>
            <a:r>
              <a:rPr lang="en">
                <a:solidFill>
                  <a:schemeClr val="dk1"/>
                </a:solidFill>
              </a:rPr>
              <a:t>(w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12</a:t>
            </a:r>
            <a:r>
              <a:rPr lang="en">
                <a:solidFill>
                  <a:schemeClr val="dk1"/>
                </a:solidFill>
              </a:rPr>
              <a:t> + w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22</a:t>
            </a:r>
            <a:r>
              <a:rPr lang="en">
                <a:solidFill>
                  <a:schemeClr val="dk1"/>
                </a:solidFill>
              </a:rPr>
              <a:t>)w</a:t>
            </a:r>
            <a:r>
              <a:rPr baseline="-25000" lang="en">
                <a:solidFill>
                  <a:schemeClr val="dk1"/>
                </a:solidFill>
              </a:rPr>
              <a:t>2 </a:t>
            </a:r>
            <a:r>
              <a:rPr lang="en">
                <a:solidFill>
                  <a:schemeClr val="dk1"/>
                </a:solidFill>
              </a:rPr>
              <a:t>= w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11</a:t>
            </a:r>
            <a:r>
              <a:rPr lang="en">
                <a:solidFill>
                  <a:schemeClr val="dk1"/>
                </a:solidFill>
              </a:rPr>
              <a:t> + w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22 </a:t>
            </a:r>
            <a:r>
              <a:rPr lang="en">
                <a:solidFill>
                  <a:schemeClr val="dk1"/>
                </a:solidFill>
              </a:rPr>
              <a:t>+ w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w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21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architecrtues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696575"/>
            <a:ext cx="8520600" cy="141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"/>
              <a:t>But how much can we do with generic priors? Can we design a single algorithm that can be successfully applied to different data domains with minor modifications?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Deep Learning is tightly coupled with the need to learn better representations of data.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(Batch Normalization)</a:t>
            </a:r>
          </a:p>
        </p:txBody>
      </p:sp>
      <p:sp>
        <p:nvSpPr>
          <p:cNvPr id="378" name="Shape 378"/>
          <p:cNvSpPr/>
          <p:nvPr/>
        </p:nvSpPr>
        <p:spPr>
          <a:xfrm>
            <a:off x="493975" y="2434025"/>
            <a:ext cx="1250100" cy="1107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791725" y="2643825"/>
            <a:ext cx="684000" cy="687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1000225" y="2861225"/>
            <a:ext cx="267000" cy="253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4191061" y="2212522"/>
            <a:ext cx="333900" cy="160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224589" y="2460056"/>
            <a:ext cx="267300" cy="1107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4272168" y="2778473"/>
            <a:ext cx="171600" cy="47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359425" y="3656975"/>
            <a:ext cx="2106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</a:t>
            </a:r>
            <a:r>
              <a:rPr baseline="-25000" lang="en"/>
              <a:t>21</a:t>
            </a:r>
            <a:r>
              <a:rPr lang="en"/>
              <a:t>C</a:t>
            </a:r>
            <a:r>
              <a:rPr baseline="-25000" lang="en"/>
              <a:t>12</a:t>
            </a:r>
            <a:r>
              <a:rPr lang="en"/>
              <a:t> = 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 correlation on the input. We learn as fast in all directions. Same variance for x</a:t>
            </a:r>
            <a:r>
              <a:rPr baseline="-25000" lang="en"/>
              <a:t>1</a:t>
            </a:r>
            <a:r>
              <a:rPr lang="en"/>
              <a:t> and x</a:t>
            </a:r>
            <a:r>
              <a:rPr baseline="-25000" lang="en"/>
              <a:t>2</a:t>
            </a:r>
            <a:r>
              <a:rPr lang="en"/>
              <a:t>.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6741500" y="1734300"/>
            <a:ext cx="2345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Let us visualize contour level plots.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000"/>
              <a:t>Correlated inputs = “narrow valleys”: in the learning surface!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3519000" y="3878700"/>
            <a:ext cx="2106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</a:t>
            </a:r>
            <a:r>
              <a:rPr baseline="-25000" lang="en"/>
              <a:t>21</a:t>
            </a:r>
            <a:r>
              <a:rPr lang="en"/>
              <a:t>C</a:t>
            </a:r>
            <a:r>
              <a:rPr baseline="-25000" lang="en"/>
              <a:t>12</a:t>
            </a:r>
            <a:r>
              <a:rPr lang="en"/>
              <a:t> = 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But x</a:t>
            </a:r>
            <a:r>
              <a:rPr baseline="-25000" lang="en"/>
              <a:t>2</a:t>
            </a:r>
            <a:r>
              <a:rPr lang="en"/>
              <a:t> has higher variance than x</a:t>
            </a:r>
            <a:r>
              <a:rPr baseline="-25000" lang="en"/>
              <a:t>1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359425" y="1718725"/>
            <a:ext cx="8239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wTCw = (w</a:t>
            </a:r>
            <a:r>
              <a:rPr baseline="-25000" lang="en"/>
              <a:t>1</a:t>
            </a:r>
            <a:r>
              <a:rPr lang="en"/>
              <a:t>C</a:t>
            </a:r>
            <a:r>
              <a:rPr baseline="-25000" lang="en"/>
              <a:t>11</a:t>
            </a:r>
            <a:r>
              <a:rPr lang="en"/>
              <a:t> + w</a:t>
            </a:r>
            <a:r>
              <a:rPr baseline="-25000" lang="en"/>
              <a:t>2</a:t>
            </a:r>
            <a:r>
              <a:rPr lang="en"/>
              <a:t>C</a:t>
            </a:r>
            <a:r>
              <a:rPr baseline="-25000" lang="en"/>
              <a:t>21</a:t>
            </a:r>
            <a:r>
              <a:rPr lang="en"/>
              <a:t>)w</a:t>
            </a:r>
            <a:r>
              <a:rPr baseline="-25000" lang="en"/>
              <a:t>1</a:t>
            </a:r>
            <a:r>
              <a:rPr lang="en"/>
              <a:t> + </a:t>
            </a:r>
            <a:r>
              <a:rPr lang="en">
                <a:solidFill>
                  <a:schemeClr val="dk1"/>
                </a:solidFill>
              </a:rPr>
              <a:t>(w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12</a:t>
            </a:r>
            <a:r>
              <a:rPr lang="en">
                <a:solidFill>
                  <a:schemeClr val="dk1"/>
                </a:solidFill>
              </a:rPr>
              <a:t> + w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22</a:t>
            </a:r>
            <a:r>
              <a:rPr lang="en">
                <a:solidFill>
                  <a:schemeClr val="dk1"/>
                </a:solidFill>
              </a:rPr>
              <a:t>)w</a:t>
            </a:r>
            <a:r>
              <a:rPr baseline="-25000" lang="en">
                <a:solidFill>
                  <a:schemeClr val="dk1"/>
                </a:solidFill>
              </a:rPr>
              <a:t>2 </a:t>
            </a:r>
            <a:r>
              <a:rPr lang="en">
                <a:solidFill>
                  <a:schemeClr val="dk1"/>
                </a:solidFill>
              </a:rPr>
              <a:t>= w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11</a:t>
            </a:r>
            <a:r>
              <a:rPr lang="en">
                <a:solidFill>
                  <a:schemeClr val="dk1"/>
                </a:solidFill>
              </a:rPr>
              <a:t> + w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22 </a:t>
            </a:r>
            <a:r>
              <a:rPr lang="en">
                <a:solidFill>
                  <a:schemeClr val="dk1"/>
                </a:solidFill>
              </a:rPr>
              <a:t>+ w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w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21</a:t>
            </a: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12</a:t>
            </a:r>
          </a:p>
        </p:txBody>
      </p:sp>
      <p:sp>
        <p:nvSpPr>
          <p:cNvPr id="388" name="Shape 388"/>
          <p:cNvSpPr/>
          <p:nvPr/>
        </p:nvSpPr>
        <p:spPr>
          <a:xfrm rot="2695632">
            <a:off x="7350717" y="2212512"/>
            <a:ext cx="333896" cy="1602658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 rot="2697274">
            <a:off x="7383958" y="2460275"/>
            <a:ext cx="267498" cy="1107966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 rot="2695751">
            <a:off x="7431705" y="2778356"/>
            <a:ext cx="171614" cy="470721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6678575" y="3878700"/>
            <a:ext cx="2106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</a:t>
            </a:r>
            <a:r>
              <a:rPr baseline="-25000" lang="en"/>
              <a:t>21</a:t>
            </a:r>
            <a:r>
              <a:rPr lang="en"/>
              <a:t>C</a:t>
            </a:r>
            <a:r>
              <a:rPr baseline="-25000" lang="en"/>
              <a:t>12</a:t>
            </a:r>
            <a:r>
              <a:rPr lang="en"/>
              <a:t> = positive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and But x</a:t>
            </a:r>
            <a:r>
              <a:rPr baseline="-25000" lang="en"/>
              <a:t>2</a:t>
            </a:r>
            <a:r>
              <a:rPr lang="en"/>
              <a:t> has higher variance than x</a:t>
            </a:r>
            <a:r>
              <a:rPr baseline="-25000" lang="en"/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Regularization (Batch Normalization)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59425" y="1718725"/>
            <a:ext cx="8239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Also “eigenvalue spread” defines maximum learning rate, misadjustment, covergence time, etc.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Learning and correlated inputs are not friends! Batch normalization learns to “remove the mean and divide by std  </a:t>
            </a:r>
            <a:r>
              <a:rPr b="1" lang="en"/>
              <a:t>after every layer</a:t>
            </a:r>
            <a:r>
              <a:rPr lang="en"/>
              <a:t>”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450" y="2533299"/>
            <a:ext cx="3074549" cy="25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260125" y="3146525"/>
            <a:ext cx="3037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There is a version for conv layers too! In both cases, we learn a moving average approximation of the mean and variance that we use at test time </a:t>
            </a:r>
            <a:r>
              <a:rPr i="1" lang="en" sz="1200"/>
              <a:t>(It is not fair to calculate test batche statistics in your experiments. Don’t do that in your homeworks or publications)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11700" y="1164300"/>
            <a:ext cx="8520600" cy="12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Data agumentation (noise)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deep learning the more data the better! We already saw one way to increase the virutal size of our dataset: adding noise!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Dropout in the input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Adding Gaussian noise (works better for speech data)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59425" y="1718725"/>
            <a:ext cx="8239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Recent advances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311700" y="1164300"/>
            <a:ext cx="8520600" cy="377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Data agumentation (data distortion)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There are also small transformation in the input that help neural networks to generalize better: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50" y="2836074"/>
            <a:ext cx="1374400" cy="9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72150" y="2836075"/>
            <a:ext cx="1217000" cy="9620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897825" y="3960425"/>
            <a:ext cx="1543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Vertical axis flip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7500" y="2836750"/>
            <a:ext cx="1217000" cy="962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Shape 418"/>
          <p:cNvCxnSpPr/>
          <p:nvPr/>
        </p:nvCxnSpPr>
        <p:spPr>
          <a:xfrm>
            <a:off x="4994825" y="2836075"/>
            <a:ext cx="0" cy="663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19" name="Shape 419"/>
          <p:cNvCxnSpPr/>
          <p:nvPr/>
        </p:nvCxnSpPr>
        <p:spPr>
          <a:xfrm>
            <a:off x="4062100" y="2836075"/>
            <a:ext cx="0" cy="663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0" name="Shape 420"/>
          <p:cNvCxnSpPr/>
          <p:nvPr/>
        </p:nvCxnSpPr>
        <p:spPr>
          <a:xfrm flipH="1">
            <a:off x="4062150" y="3498925"/>
            <a:ext cx="938700" cy="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1" name="Shape 421"/>
          <p:cNvCxnSpPr/>
          <p:nvPr/>
        </p:nvCxnSpPr>
        <p:spPr>
          <a:xfrm rot="10800000">
            <a:off x="4060950" y="2852825"/>
            <a:ext cx="939900" cy="8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22" name="Shape 422"/>
          <p:cNvSpPr txBox="1"/>
          <p:nvPr/>
        </p:nvSpPr>
        <p:spPr>
          <a:xfrm>
            <a:off x="3820525" y="3960425"/>
            <a:ext cx="1543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Multipe crops (changes scale and position)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684382">
            <a:off x="6245050" y="2836075"/>
            <a:ext cx="1216999" cy="9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6081650" y="4012150"/>
            <a:ext cx="1543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Rotation, changes viewing angles.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1750" y="4576150"/>
            <a:ext cx="31368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they all can be combined for even more augmentation.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11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illustrate the problem of learning representations. Let us remember what each layer in a MLP does. Each line represents a processing element. The top most layer is a classifier.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125" y="1889250"/>
            <a:ext cx="4704324" cy="3136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47625" y="2482725"/>
            <a:ext cx="32769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i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Figure: MLP with 3 layers. Showing input to first hidden and output layers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layer learns a feature representation of the layer below. The final goal of those representations is to optimize the criterion being backpropagated.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Assume the problem of classification: The practical observation is that the number of neurons (connections, weights) required by a a single hidden layer MLP is larger than the number required by deep MLP.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latin typeface="Courier New"/>
                <a:ea typeface="Courier New"/>
                <a:cs typeface="Courier New"/>
                <a:sym typeface="Courier New"/>
              </a:rPr>
              <a:t>“Using tools from measure theory and matrix algebra, we prove that besides a negligible set, all functions that can be implemented by a deep network of polynomial size, require exponential size in order to be realized (or even approximated) by a shallow network.” - Cohen et. al.</a:t>
            </a: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4508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In image classification, we want to recognize objects in different view angles and scales.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715" y="1854620"/>
            <a:ext cx="649094" cy="5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632" y="2056257"/>
            <a:ext cx="379013" cy="57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0225" y="2644686"/>
            <a:ext cx="1421122" cy="108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4783" y="2690702"/>
            <a:ext cx="793872" cy="5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8824" y="2985536"/>
            <a:ext cx="714454" cy="98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7088" y="1674824"/>
            <a:ext cx="1021948" cy="9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8317" y="3366815"/>
            <a:ext cx="793874" cy="53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58652" y="2056259"/>
            <a:ext cx="332632" cy="25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95678" y="2745965"/>
            <a:ext cx="436621" cy="40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97596" y="2611586"/>
            <a:ext cx="304974" cy="40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63922" y="1909878"/>
            <a:ext cx="304973" cy="54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209250" y="4321725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/>
              <a:t>Images from the Microsoft ASIRRA dataset. Dogs vs Cats dataset on Kaggle: https://www.kaggle.com/c/dogs-vs-cats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462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How does the human brain image processing pipeline looks like?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600" y="2107475"/>
            <a:ext cx="6159149" cy="403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7362750" y="4656375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Yamins and DiCarlo, 2016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need of deep architectures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4865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Learning image multi-scale invariances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What do we learn on each layer?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Example an unsupervised convolutional autoencoer applied to faces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212" y="1208087"/>
            <a:ext cx="2600325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514375" y="4513250"/>
            <a:ext cx="4896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Lee et. al. ICML 2009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