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2.bin" ContentType="application/vnd.openxmlformats-officedocument.oleObject"/>
  <Override PartName="/ppt/notesSlides/notesSlide13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4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5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6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7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8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19.xml" ContentType="application/vnd.openxmlformats-officedocument.presentationml.notesSlide+xml"/>
  <Override PartName="/ppt/embeddings/oleObject43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22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23.xml" ContentType="application/vnd.openxmlformats-officedocument.presentationml.notesSlide+xml"/>
  <Override PartName="/ppt/embeddings/oleObject49.bin" ContentType="application/vnd.openxmlformats-officedocument.oleObject"/>
  <Override PartName="/ppt/notesSlides/notesSlide24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25.xml" ContentType="application/vnd.openxmlformats-officedocument.presentationml.notesSlide+xml"/>
  <Override PartName="/ppt/embeddings/oleObject54.bin" ContentType="application/vnd.openxmlformats-officedocument.oleObject"/>
  <Override PartName="/ppt/notesSlides/notesSlide26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27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28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31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notesSlides/notesSlide32.xml" ContentType="application/vnd.openxmlformats-officedocument.presentationml.notesSlide+xml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notesSlides/notesSlide33.xml" ContentType="application/vnd.openxmlformats-officedocument.presentationml.notesSlide+xml"/>
  <Override PartName="/ppt/embeddings/oleObject86.bin" ContentType="application/vnd.openxmlformats-officedocument.oleObject"/>
  <Override PartName="/ppt/notesSlides/notesSlide34.xml" ContentType="application/vnd.openxmlformats-officedocument.presentationml.notesSlide+xml"/>
  <Override PartName="/ppt/embeddings/oleObject87.bin" ContentType="application/vnd.openxmlformats-officedocument.oleObject"/>
  <Override PartName="/ppt/notesSlides/notesSlide35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notesSlides/notesSlide36.xml" ContentType="application/vnd.openxmlformats-officedocument.presentationml.notesSlide+xml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notesSlides/notesSlide37.xml" ContentType="application/vnd.openxmlformats-officedocument.presentationml.notesSlide+xml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notesSlides/notesSlide38.xml" ContentType="application/vnd.openxmlformats-officedocument.presentationml.notesSlide+xml"/>
  <Override PartName="/ppt/embeddings/oleObject105.bin" ContentType="application/vnd.openxmlformats-officedocument.oleObject"/>
  <Override PartName="/ppt/notesSlides/notesSlide39.xml" ContentType="application/vnd.openxmlformats-officedocument.presentationml.notesSlide+xml"/>
  <Override PartName="/ppt/tags/tag1.xml" ContentType="application/vnd.openxmlformats-officedocument.presentationml.tags+xml"/>
  <Override PartName="/ppt/notesSlides/notesSlide40.xml" ContentType="application/vnd.openxmlformats-officedocument.presentationml.notesSlide+xml"/>
  <Override PartName="/ppt/tags/tag2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notesSlides/notesSlide43.xml" ContentType="application/vnd.openxmlformats-officedocument.presentationml.notes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notesSlides/notesSlide44.xml" ContentType="application/vnd.openxmlformats-officedocument.presentationml.notesSlide+xml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notesSlides/notesSlide45.xml" ContentType="application/vnd.openxmlformats-officedocument.presentationml.notesSlide+xml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notesSlides/notesSlide46.xml" ContentType="application/vnd.openxmlformats-officedocument.presentationml.notesSlide+xml"/>
  <Override PartName="/ppt/embeddings/oleObject120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notesSlides/notesSlide51.xml" ContentType="application/vnd.openxmlformats-officedocument.presentationml.notesSlide+xml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127.bin" ContentType="application/vnd.openxmlformats-officedocument.oleObject"/>
  <Override PartName="/ppt/notesSlides/notesSlide54.xml" ContentType="application/vnd.openxmlformats-officedocument.presentationml.notesSlide+xml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notesSlides/notesSlide55.xml" ContentType="application/vnd.openxmlformats-officedocument.presentationml.notesSlide+xml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5"/>
  </p:notesMasterIdLst>
  <p:handoutMasterIdLst>
    <p:handoutMasterId r:id="rId66"/>
  </p:handoutMasterIdLst>
  <p:sldIdLst>
    <p:sldId id="256" r:id="rId2"/>
    <p:sldId id="349" r:id="rId3"/>
    <p:sldId id="325" r:id="rId4"/>
    <p:sldId id="432" r:id="rId5"/>
    <p:sldId id="590" r:id="rId6"/>
    <p:sldId id="589" r:id="rId7"/>
    <p:sldId id="559" r:id="rId8"/>
    <p:sldId id="560" r:id="rId9"/>
    <p:sldId id="375" r:id="rId10"/>
    <p:sldId id="376" r:id="rId11"/>
    <p:sldId id="493" r:id="rId12"/>
    <p:sldId id="497" r:id="rId13"/>
    <p:sldId id="380" r:id="rId14"/>
    <p:sldId id="468" r:id="rId15"/>
    <p:sldId id="382" r:id="rId16"/>
    <p:sldId id="383" r:id="rId17"/>
    <p:sldId id="379" r:id="rId18"/>
    <p:sldId id="467" r:id="rId19"/>
    <p:sldId id="490" r:id="rId20"/>
    <p:sldId id="505" r:id="rId21"/>
    <p:sldId id="495" r:id="rId22"/>
    <p:sldId id="479" r:id="rId23"/>
    <p:sldId id="515" r:id="rId24"/>
    <p:sldId id="516" r:id="rId25"/>
    <p:sldId id="517" r:id="rId26"/>
    <p:sldId id="384" r:id="rId27"/>
    <p:sldId id="520" r:id="rId28"/>
    <p:sldId id="518" r:id="rId29"/>
    <p:sldId id="386" r:id="rId30"/>
    <p:sldId id="416" r:id="rId31"/>
    <p:sldId id="433" r:id="rId32"/>
    <p:sldId id="485" r:id="rId33"/>
    <p:sldId id="486" r:id="rId34"/>
    <p:sldId id="585" r:id="rId35"/>
    <p:sldId id="596" r:id="rId36"/>
    <p:sldId id="597" r:id="rId37"/>
    <p:sldId id="561" r:id="rId38"/>
    <p:sldId id="588" r:id="rId39"/>
    <p:sldId id="562" r:id="rId40"/>
    <p:sldId id="563" r:id="rId41"/>
    <p:sldId id="564" r:id="rId42"/>
    <p:sldId id="565" r:id="rId43"/>
    <p:sldId id="566" r:id="rId44"/>
    <p:sldId id="437" r:id="rId45"/>
    <p:sldId id="506" r:id="rId46"/>
    <p:sldId id="439" r:id="rId47"/>
    <p:sldId id="457" r:id="rId48"/>
    <p:sldId id="443" r:id="rId49"/>
    <p:sldId id="444" r:id="rId50"/>
    <p:sldId id="573" r:id="rId51"/>
    <p:sldId id="574" r:id="rId52"/>
    <p:sldId id="577" r:id="rId53"/>
    <p:sldId id="579" r:id="rId54"/>
    <p:sldId id="551" r:id="rId55"/>
    <p:sldId id="552" r:id="rId56"/>
    <p:sldId id="553" r:id="rId57"/>
    <p:sldId id="556" r:id="rId58"/>
    <p:sldId id="591" r:id="rId59"/>
    <p:sldId id="593" r:id="rId60"/>
    <p:sldId id="595" r:id="rId61"/>
    <p:sldId id="594" r:id="rId62"/>
    <p:sldId id="592" r:id="rId63"/>
    <p:sldId id="581" r:id="rId6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  <a:srgbClr val="9966FF"/>
    <a:srgbClr val="0000FF"/>
    <a:srgbClr val="33CC33"/>
    <a:srgbClr val="00FF00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254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4" Type="http://schemas.openxmlformats.org/officeDocument/2006/relationships/slide" Target="slides/slide7.xml"/><Relationship Id="rId1" Type="http://schemas.openxmlformats.org/officeDocument/2006/relationships/slide" Target="slides/slide4.xml"/><Relationship Id="rId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Relationship Id="rId3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1" Type="http://schemas.openxmlformats.org/officeDocument/2006/relationships/image" Target="../media/image66.wmf"/><Relationship Id="rId2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Relationship Id="rId2" Type="http://schemas.openxmlformats.org/officeDocument/2006/relationships/image" Target="../media/image81.wmf"/><Relationship Id="rId3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Relationship Id="rId2" Type="http://schemas.openxmlformats.org/officeDocument/2006/relationships/image" Target="../media/image8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92.wmf"/><Relationship Id="rId6" Type="http://schemas.openxmlformats.org/officeDocument/2006/relationships/image" Target="../media/image93.wmf"/><Relationship Id="rId1" Type="http://schemas.openxmlformats.org/officeDocument/2006/relationships/image" Target="../media/image88.wmf"/><Relationship Id="rId2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5" Type="http://schemas.openxmlformats.org/officeDocument/2006/relationships/image" Target="../media/image98.emf"/><Relationship Id="rId6" Type="http://schemas.openxmlformats.org/officeDocument/2006/relationships/image" Target="../media/image99.emf"/><Relationship Id="rId1" Type="http://schemas.openxmlformats.org/officeDocument/2006/relationships/image" Target="../media/image94.emf"/><Relationship Id="rId2" Type="http://schemas.openxmlformats.org/officeDocument/2006/relationships/image" Target="../media/image9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4" Type="http://schemas.openxmlformats.org/officeDocument/2006/relationships/image" Target="../media/image107.wmf"/><Relationship Id="rId5" Type="http://schemas.openxmlformats.org/officeDocument/2006/relationships/image" Target="../media/image108.wmf"/><Relationship Id="rId6" Type="http://schemas.openxmlformats.org/officeDocument/2006/relationships/image" Target="../media/image109.wmf"/><Relationship Id="rId1" Type="http://schemas.openxmlformats.org/officeDocument/2006/relationships/image" Target="../media/image104.wmf"/><Relationship Id="rId2" Type="http://schemas.openxmlformats.org/officeDocument/2006/relationships/image" Target="../media/image10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4" Type="http://schemas.openxmlformats.org/officeDocument/2006/relationships/image" Target="../media/image113.wmf"/><Relationship Id="rId5" Type="http://schemas.openxmlformats.org/officeDocument/2006/relationships/image" Target="../media/image114.wmf"/><Relationship Id="rId6" Type="http://schemas.openxmlformats.org/officeDocument/2006/relationships/image" Target="../media/image115.wmf"/><Relationship Id="rId7" Type="http://schemas.openxmlformats.org/officeDocument/2006/relationships/image" Target="../media/image116.wmf"/><Relationship Id="rId8" Type="http://schemas.openxmlformats.org/officeDocument/2006/relationships/image" Target="../media/image117.wmf"/><Relationship Id="rId1" Type="http://schemas.openxmlformats.org/officeDocument/2006/relationships/image" Target="../media/image110.wmf"/><Relationship Id="rId2" Type="http://schemas.openxmlformats.org/officeDocument/2006/relationships/image" Target="../media/image11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Relationship Id="rId2" Type="http://schemas.openxmlformats.org/officeDocument/2006/relationships/image" Target="../media/image119.emf"/><Relationship Id="rId3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Relationship Id="rId2" Type="http://schemas.openxmlformats.org/officeDocument/2006/relationships/image" Target="../media/image125.wmf"/><Relationship Id="rId3" Type="http://schemas.openxmlformats.org/officeDocument/2006/relationships/image" Target="../media/image12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Relationship Id="rId2" Type="http://schemas.openxmlformats.org/officeDocument/2006/relationships/image" Target="../media/image128.wmf"/><Relationship Id="rId3" Type="http://schemas.openxmlformats.org/officeDocument/2006/relationships/image" Target="../media/image12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Relationship Id="rId2" Type="http://schemas.openxmlformats.org/officeDocument/2006/relationships/image" Target="../media/image130.wmf"/><Relationship Id="rId3" Type="http://schemas.openxmlformats.org/officeDocument/2006/relationships/image" Target="../media/image13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4" Type="http://schemas.openxmlformats.org/officeDocument/2006/relationships/image" Target="../media/image135.wmf"/><Relationship Id="rId1" Type="http://schemas.openxmlformats.org/officeDocument/2006/relationships/image" Target="../media/image132.wmf"/><Relationship Id="rId2" Type="http://schemas.openxmlformats.org/officeDocument/2006/relationships/image" Target="../media/image13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141.wmf"/><Relationship Id="rId3" Type="http://schemas.openxmlformats.org/officeDocument/2006/relationships/image" Target="../media/image14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Relationship Id="rId2" Type="http://schemas.openxmlformats.org/officeDocument/2006/relationships/image" Target="../media/image144.wmf"/><Relationship Id="rId3" Type="http://schemas.openxmlformats.org/officeDocument/2006/relationships/image" Target="../media/image14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Relationship Id="rId2" Type="http://schemas.openxmlformats.org/officeDocument/2006/relationships/image" Target="../media/image1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4" Type="http://schemas.openxmlformats.org/officeDocument/2006/relationships/image" Target="../media/image155.wmf"/><Relationship Id="rId5" Type="http://schemas.openxmlformats.org/officeDocument/2006/relationships/image" Target="../media/image156.wmf"/><Relationship Id="rId1" Type="http://schemas.openxmlformats.org/officeDocument/2006/relationships/image" Target="../media/image152.wmf"/><Relationship Id="rId2" Type="http://schemas.openxmlformats.org/officeDocument/2006/relationships/image" Target="../media/image1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1" Type="http://schemas.openxmlformats.org/officeDocument/2006/relationships/image" Target="../media/image34.wmf"/><Relationship Id="rId2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zh-CN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CN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1DE1D6C-A2AC-4E10-8C21-6D7ADD4BF32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730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en-US" altLang="zh-CN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endParaRPr lang="en-US" altLang="zh-CN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en-US" altLang="zh-CN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fld id="{992297C0-8D6A-4903-BE41-7C6888DD23F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193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8B600-19C0-45A6-A41F-6660D0AD3B85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61831-8B54-4DFB-9389-4289565E25D0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F107E-6CEF-4589-B5B0-7C936F8B4105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4E1E1-512F-4CF1-AF9F-7CC59E23BC27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50DC2-FBDB-488A-BA53-D70BDDE92F7F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D6078-58E5-474A-AA36-FC025C3B7BEF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49494-A6A2-4B18-8573-E9B3F83E14D9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14709-9E91-4E78-B2AC-9CF0B33FB1A6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14709-9E91-4E78-B2AC-9CF0B33FB1A6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E3EF9-F2D3-480C-A999-5C1B56888C78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14709-9E91-4E78-B2AC-9CF0B33FB1A6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CF796-D219-4D09-A561-FA0534DB7648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B6CF9-15E0-492F-843D-6B1C6769B9D7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B6CF9-15E0-492F-843D-6B1C6769B9D7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B6CF9-15E0-492F-843D-6B1C6769B9D7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D61EB-7FF1-4287-A63C-ECEE46BC4D10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D61EB-7FF1-4287-A63C-ECEE46BC4D10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7CD99-EA25-4870-9F64-4AD8C5F0DECB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35ABE-D2D0-443D-B592-21AF1FE0703E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1F18A-3E86-4CE7-AC3E-B77FB662FEEA}" type="slidenum">
              <a:rPr lang="zh-CN" altLang="en-US"/>
              <a:pPr/>
              <a:t>31</a:t>
            </a:fld>
            <a:endParaRPr lang="en-US" altLang="zh-CN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96DBA-3CB0-46A8-A56F-81CB28DF1E78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4029C-CA1D-4B67-858E-94962050D5E4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358E1-4F96-43D6-9037-2BE12C6157D1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98A40-83DD-4765-9973-20ADD00BB715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98A40-83DD-4765-9973-20ADD00BB715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98A40-83DD-4765-9973-20ADD00BB715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58365-3447-48CE-AF34-2450288C4402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46A67-39E8-4355-BD30-3BC199D85407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CFD9F-354A-45CD-8496-674625BFB454}" type="slidenum">
              <a:rPr lang="zh-CN" altLang="en-US"/>
              <a:pPr/>
              <a:t>39</a:t>
            </a:fld>
            <a:endParaRPr lang="en-US" altLang="zh-CN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CFD9F-354A-45CD-8496-674625BFB454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8A558-8CF0-4D50-B2C7-A9154D56EA44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CFD9F-354A-45CD-8496-674625BFB454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87E9-63B1-4AEE-A223-5562AD1D20D4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46654-5E95-4003-BB01-B49D55C4C58E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47891-E068-4900-9893-8FC98E24012C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47891-E068-4900-9893-8FC98E24012C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A0386-0A68-4CD7-851A-07BD186EF8E8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B2ECB-9D28-4C42-8A7E-BCF590237284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58A32-C37D-48D9-9FD1-C0E027C10B01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B03E-7A2A-4D6D-9B64-C5E432F59EA8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DC6B4-B3AE-43D3-8307-83D95DB91CA0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040EA-CDF7-4FFF-8D2C-5C7B148AF7D6}" type="slidenum">
              <a:rPr lang="zh-CN" altLang="en-US"/>
              <a:pPr/>
              <a:t>51</a:t>
            </a:fld>
            <a:endParaRPr lang="en-US" altLang="zh-CN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FC8FE-7788-43C1-81FF-B5503C7C9741}" type="slidenum">
              <a:rPr lang="zh-CN" altLang="en-US"/>
              <a:pPr/>
              <a:t>53</a:t>
            </a:fld>
            <a:endParaRPr lang="en-US" altLang="zh-CN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7D52D-4B06-4F9F-AA03-4C7054F8C068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solidFill>
                <a:schemeClr val="tx2"/>
              </a:solidFill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A4C7A-E7F3-4CDB-A854-4E4CBB4E779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62B21-EA7B-47E7-8BE4-172ECCB1279A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solidFill>
                <a:schemeClr val="tx2"/>
              </a:solidFill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41118-6400-4156-9A74-5870AB1533AE}" type="slidenum">
              <a:rPr lang="en-US" altLang="zh-CN"/>
              <a:pPr/>
              <a:t>56</a:t>
            </a:fld>
            <a:endParaRPr lang="en-US" altLang="zh-CN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solidFill>
                <a:schemeClr val="tx2"/>
              </a:solidFill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6D32C-953D-4F66-9BC8-92ED5C3F012D}" type="slidenum">
              <a:rPr lang="en-US" altLang="zh-CN"/>
              <a:pPr/>
              <a:t>57</a:t>
            </a:fld>
            <a:endParaRPr lang="en-US" altLang="zh-CN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solidFill>
                <a:schemeClr val="tx2"/>
              </a:solidFill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B9D39-1B26-470A-A02E-B9D4AEEE4DFC}" type="slidenum">
              <a:rPr lang="zh-CN" altLang="en-US"/>
              <a:pPr/>
              <a:t>58</a:t>
            </a:fld>
            <a:endParaRPr lang="en-US" altLang="zh-CN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B9D39-1B26-470A-A02E-B9D4AEEE4DFC}" type="slidenum">
              <a:rPr lang="zh-CN" altLang="en-US"/>
              <a:pPr/>
              <a:t>59</a:t>
            </a:fld>
            <a:endParaRPr lang="en-US" altLang="zh-CN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B9D39-1B26-470A-A02E-B9D4AEEE4DFC}" type="slidenum">
              <a:rPr lang="zh-CN" altLang="en-US"/>
              <a:pPr/>
              <a:t>60</a:t>
            </a:fld>
            <a:endParaRPr lang="en-US" altLang="zh-CN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B9D39-1B26-470A-A02E-B9D4AEEE4DFC}" type="slidenum">
              <a:rPr lang="zh-CN" altLang="en-US"/>
              <a:pPr/>
              <a:t>61</a:t>
            </a:fld>
            <a:endParaRPr lang="en-US" altLang="zh-CN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B9D39-1B26-470A-A02E-B9D4AEEE4DFC}" type="slidenum">
              <a:rPr lang="zh-CN" altLang="en-US"/>
              <a:pPr/>
              <a:t>62</a:t>
            </a:fld>
            <a:endParaRPr lang="en-US" altLang="zh-CN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B9D39-1B26-470A-A02E-B9D4AEEE4DFC}" type="slidenum">
              <a:rPr lang="zh-CN" altLang="en-US"/>
              <a:pPr/>
              <a:t>63</a:t>
            </a:fld>
            <a:endParaRPr lang="en-US" altLang="zh-CN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BE51E-87D1-43C6-A3FC-462D2967B072}" type="slidenum">
              <a:rPr lang="en-US"/>
              <a:pPr/>
              <a:t>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B8317-1415-4FD6-95EC-6D960F5EEB9F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448C6-3586-4B64-A9E6-EFB197BF0E88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F1B2A-431D-46BE-AF60-683B43EC4394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FB25D654-5113-4FA1-BB54-BC54FBCA04B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1E47-3150-49EB-BA51-792E7D122EE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876AC-1762-4ECD-91B2-5A6CCAA1BFF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041818-0842-40D4-A20C-19CEF541E0C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2850" y="1766888"/>
            <a:ext cx="3808413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2850" y="38989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A93B0D-396C-49ED-BAE5-9DDE8B5903A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D0ACB-A43E-4734-BB57-9376E115C47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E0335-88DA-448A-9129-3D5B7BB8316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4B540-9383-42F9-8EE8-5E91300A3DE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EF56E-FB62-43E7-A311-96B5B9BDB51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0660C-FE24-4C92-A950-691DFAE7760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C9DA1-3AD3-4CAA-A01D-80A5AAF2F28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80226-E27C-45C5-89CB-1707720A458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0AC5-E305-48F3-9A42-78AF4C6326D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pbann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  <a:ea typeface="宋体" pitchFamily="2" charset="-122"/>
              </a:defRPr>
            </a:lvl1pPr>
          </a:lstStyle>
          <a:p>
            <a:fld id="{D8223FA0-6583-4455-BD3E-2C2193BEB5E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2.wmf"/><Relationship Id="rId10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w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7.w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38.wmf"/><Relationship Id="rId16" Type="http://schemas.openxmlformats.org/officeDocument/2006/relationships/oleObject" Target="../embeddings/oleObject32.bin"/><Relationship Id="rId17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5.wmf"/><Relationship Id="rId10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2.w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3.wmf"/><Relationship Id="rId10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52.w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3.w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5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5.wmf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6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62.emf"/><Relationship Id="rId10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65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70.wmf"/><Relationship Id="rId14" Type="http://schemas.openxmlformats.org/officeDocument/2006/relationships/oleObject" Target="../embeddings/oleObject60.bin"/><Relationship Id="rId15" Type="http://schemas.openxmlformats.org/officeDocument/2006/relationships/image" Target="../media/image71.wmf"/><Relationship Id="rId16" Type="http://schemas.openxmlformats.org/officeDocument/2006/relationships/oleObject" Target="../embeddings/oleObject61.bin"/><Relationship Id="rId17" Type="http://schemas.openxmlformats.org/officeDocument/2006/relationships/image" Target="../media/image72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66.w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67.w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68.wmf"/><Relationship Id="rId10" Type="http://schemas.openxmlformats.org/officeDocument/2006/relationships/oleObject" Target="../embeddings/oleObject58.bin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wmf"/><Relationship Id="rId12" Type="http://schemas.openxmlformats.org/officeDocument/2006/relationships/oleObject" Target="../embeddings/oleObject66.bin"/><Relationship Id="rId13" Type="http://schemas.openxmlformats.org/officeDocument/2006/relationships/image" Target="../media/image77.wmf"/><Relationship Id="rId14" Type="http://schemas.openxmlformats.org/officeDocument/2006/relationships/oleObject" Target="../embeddings/oleObject67.bin"/><Relationship Id="rId15" Type="http://schemas.openxmlformats.org/officeDocument/2006/relationships/image" Target="../media/image78.wmf"/><Relationship Id="rId16" Type="http://schemas.openxmlformats.org/officeDocument/2006/relationships/oleObject" Target="../embeddings/oleObject68.bin"/><Relationship Id="rId17" Type="http://schemas.openxmlformats.org/officeDocument/2006/relationships/image" Target="../media/image7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73.w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74.wmf"/><Relationship Id="rId8" Type="http://schemas.openxmlformats.org/officeDocument/2006/relationships/oleObject" Target="../embeddings/oleObject64.bin"/><Relationship Id="rId9" Type="http://schemas.openxmlformats.org/officeDocument/2006/relationships/image" Target="../media/image75.wmf"/><Relationship Id="rId10" Type="http://schemas.openxmlformats.org/officeDocument/2006/relationships/oleObject" Target="../embeddings/oleObject6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80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81.wmf"/><Relationship Id="rId8" Type="http://schemas.openxmlformats.org/officeDocument/2006/relationships/oleObject" Target="../embeddings/oleObject71.bin"/><Relationship Id="rId9" Type="http://schemas.openxmlformats.org/officeDocument/2006/relationships/image" Target="../media/image82.wmf"/><Relationship Id="rId10" Type="http://schemas.openxmlformats.org/officeDocument/2006/relationships/image" Target="../media/image8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86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8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wmf"/><Relationship Id="rId12" Type="http://schemas.openxmlformats.org/officeDocument/2006/relationships/oleObject" Target="../embeddings/oleObject78.bin"/><Relationship Id="rId13" Type="http://schemas.openxmlformats.org/officeDocument/2006/relationships/image" Target="../media/image92.wmf"/><Relationship Id="rId14" Type="http://schemas.openxmlformats.org/officeDocument/2006/relationships/oleObject" Target="../embeddings/oleObject79.bin"/><Relationship Id="rId15" Type="http://schemas.openxmlformats.org/officeDocument/2006/relationships/image" Target="../media/image93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88.w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89.w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90.wmf"/><Relationship Id="rId10" Type="http://schemas.openxmlformats.org/officeDocument/2006/relationships/oleObject" Target="../embeddings/oleObject77.bin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e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98.emf"/><Relationship Id="rId14" Type="http://schemas.openxmlformats.org/officeDocument/2006/relationships/oleObject" Target="../embeddings/oleObject85.bin"/><Relationship Id="rId15" Type="http://schemas.openxmlformats.org/officeDocument/2006/relationships/image" Target="../media/image9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80.bin"/><Relationship Id="rId5" Type="http://schemas.openxmlformats.org/officeDocument/2006/relationships/image" Target="../media/image94.emf"/><Relationship Id="rId6" Type="http://schemas.openxmlformats.org/officeDocument/2006/relationships/oleObject" Target="../embeddings/oleObject81.bin"/><Relationship Id="rId7" Type="http://schemas.openxmlformats.org/officeDocument/2006/relationships/image" Target="../media/image95.emf"/><Relationship Id="rId8" Type="http://schemas.openxmlformats.org/officeDocument/2006/relationships/oleObject" Target="../embeddings/oleObject82.bin"/><Relationship Id="rId9" Type="http://schemas.openxmlformats.org/officeDocument/2006/relationships/image" Target="../media/image96.emf"/><Relationship Id="rId10" Type="http://schemas.openxmlformats.org/officeDocument/2006/relationships/oleObject" Target="../embeddings/oleObject8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86.bin"/><Relationship Id="rId5" Type="http://schemas.openxmlformats.org/officeDocument/2006/relationships/image" Target="../media/image100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02.png"/><Relationship Id="rId5" Type="http://schemas.openxmlformats.org/officeDocument/2006/relationships/image" Target="../media/image103.wmf"/><Relationship Id="rId6" Type="http://schemas.openxmlformats.org/officeDocument/2006/relationships/oleObject" Target="../embeddings/oleObject87.bin"/><Relationship Id="rId7" Type="http://schemas.openxmlformats.org/officeDocument/2006/relationships/image" Target="../media/image101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wmf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108.wmf"/><Relationship Id="rId14" Type="http://schemas.openxmlformats.org/officeDocument/2006/relationships/oleObject" Target="../embeddings/oleObject93.bin"/><Relationship Id="rId15" Type="http://schemas.openxmlformats.org/officeDocument/2006/relationships/image" Target="../media/image109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104.w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105.wmf"/><Relationship Id="rId8" Type="http://schemas.openxmlformats.org/officeDocument/2006/relationships/oleObject" Target="../embeddings/oleObject90.bin"/><Relationship Id="rId9" Type="http://schemas.openxmlformats.org/officeDocument/2006/relationships/image" Target="../media/image106.wmf"/><Relationship Id="rId10" Type="http://schemas.openxmlformats.org/officeDocument/2006/relationships/oleObject" Target="../embeddings/oleObject9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wmf"/><Relationship Id="rId12" Type="http://schemas.openxmlformats.org/officeDocument/2006/relationships/oleObject" Target="../embeddings/oleObject98.bin"/><Relationship Id="rId13" Type="http://schemas.openxmlformats.org/officeDocument/2006/relationships/image" Target="../media/image114.wmf"/><Relationship Id="rId14" Type="http://schemas.openxmlformats.org/officeDocument/2006/relationships/oleObject" Target="../embeddings/oleObject99.bin"/><Relationship Id="rId15" Type="http://schemas.openxmlformats.org/officeDocument/2006/relationships/image" Target="../media/image115.wmf"/><Relationship Id="rId16" Type="http://schemas.openxmlformats.org/officeDocument/2006/relationships/oleObject" Target="../embeddings/oleObject100.bin"/><Relationship Id="rId17" Type="http://schemas.openxmlformats.org/officeDocument/2006/relationships/image" Target="../media/image116.wmf"/><Relationship Id="rId18" Type="http://schemas.openxmlformats.org/officeDocument/2006/relationships/oleObject" Target="../embeddings/oleObject101.bin"/><Relationship Id="rId19" Type="http://schemas.openxmlformats.org/officeDocument/2006/relationships/image" Target="../media/image117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94.bin"/><Relationship Id="rId5" Type="http://schemas.openxmlformats.org/officeDocument/2006/relationships/image" Target="../media/image110.wmf"/><Relationship Id="rId6" Type="http://schemas.openxmlformats.org/officeDocument/2006/relationships/oleObject" Target="../embeddings/oleObject95.bin"/><Relationship Id="rId7" Type="http://schemas.openxmlformats.org/officeDocument/2006/relationships/image" Target="../media/image111.wmf"/><Relationship Id="rId8" Type="http://schemas.openxmlformats.org/officeDocument/2006/relationships/oleObject" Target="../embeddings/oleObject96.bin"/><Relationship Id="rId9" Type="http://schemas.openxmlformats.org/officeDocument/2006/relationships/image" Target="../media/image112.wmf"/><Relationship Id="rId10" Type="http://schemas.openxmlformats.org/officeDocument/2006/relationships/oleObject" Target="../embeddings/oleObject9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118.wmf"/><Relationship Id="rId6" Type="http://schemas.openxmlformats.org/officeDocument/2006/relationships/oleObject" Target="../embeddings/oleObject103.bin"/><Relationship Id="rId7" Type="http://schemas.openxmlformats.org/officeDocument/2006/relationships/image" Target="../media/image119.emf"/><Relationship Id="rId8" Type="http://schemas.openxmlformats.org/officeDocument/2006/relationships/oleObject" Target="../embeddings/oleObject104.bin"/><Relationship Id="rId9" Type="http://schemas.openxmlformats.org/officeDocument/2006/relationships/image" Target="../media/image120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105.bin"/><Relationship Id="rId5" Type="http://schemas.openxmlformats.org/officeDocument/2006/relationships/image" Target="../media/image121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06.bin"/><Relationship Id="rId5" Type="http://schemas.openxmlformats.org/officeDocument/2006/relationships/image" Target="../media/image124.wmf"/><Relationship Id="rId6" Type="http://schemas.openxmlformats.org/officeDocument/2006/relationships/oleObject" Target="../embeddings/oleObject107.bin"/><Relationship Id="rId7" Type="http://schemas.openxmlformats.org/officeDocument/2006/relationships/image" Target="../media/image125.wmf"/><Relationship Id="rId8" Type="http://schemas.openxmlformats.org/officeDocument/2006/relationships/oleObject" Target="../embeddings/oleObject108.bin"/><Relationship Id="rId9" Type="http://schemas.openxmlformats.org/officeDocument/2006/relationships/image" Target="../media/image126.wmf"/><Relationship Id="rId10" Type="http://schemas.openxmlformats.org/officeDocument/2006/relationships/oleObject" Target="../embeddings/oleObject109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122.png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127.w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128.wmf"/><Relationship Id="rId9" Type="http://schemas.openxmlformats.org/officeDocument/2006/relationships/oleObject" Target="../embeddings/oleObject112.bin"/><Relationship Id="rId10" Type="http://schemas.openxmlformats.org/officeDocument/2006/relationships/image" Target="../media/image124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113.bin"/><Relationship Id="rId5" Type="http://schemas.openxmlformats.org/officeDocument/2006/relationships/image" Target="../media/image129.wmf"/><Relationship Id="rId6" Type="http://schemas.openxmlformats.org/officeDocument/2006/relationships/oleObject" Target="../embeddings/oleObject114.bin"/><Relationship Id="rId7" Type="http://schemas.openxmlformats.org/officeDocument/2006/relationships/image" Target="../media/image130.wmf"/><Relationship Id="rId8" Type="http://schemas.openxmlformats.org/officeDocument/2006/relationships/oleObject" Target="../embeddings/oleObject115.bin"/><Relationship Id="rId9" Type="http://schemas.openxmlformats.org/officeDocument/2006/relationships/image" Target="../media/image131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116.bin"/><Relationship Id="rId5" Type="http://schemas.openxmlformats.org/officeDocument/2006/relationships/image" Target="../media/image132.wmf"/><Relationship Id="rId6" Type="http://schemas.openxmlformats.org/officeDocument/2006/relationships/oleObject" Target="../embeddings/oleObject117.bin"/><Relationship Id="rId7" Type="http://schemas.openxmlformats.org/officeDocument/2006/relationships/image" Target="../media/image133.wmf"/><Relationship Id="rId8" Type="http://schemas.openxmlformats.org/officeDocument/2006/relationships/oleObject" Target="../embeddings/oleObject118.bin"/><Relationship Id="rId9" Type="http://schemas.openxmlformats.org/officeDocument/2006/relationships/image" Target="../media/image134.wmf"/><Relationship Id="rId10" Type="http://schemas.openxmlformats.org/officeDocument/2006/relationships/oleObject" Target="../embeddings/oleObject119.bin"/><Relationship Id="rId11" Type="http://schemas.openxmlformats.org/officeDocument/2006/relationships/image" Target="../media/image135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20.bin"/><Relationship Id="rId5" Type="http://schemas.openxmlformats.org/officeDocument/2006/relationships/image" Target="../media/image136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122.bin"/><Relationship Id="rId7" Type="http://schemas.openxmlformats.org/officeDocument/2006/relationships/image" Target="../media/image141.wmf"/><Relationship Id="rId8" Type="http://schemas.openxmlformats.org/officeDocument/2006/relationships/oleObject" Target="../embeddings/oleObject123.bin"/><Relationship Id="rId9" Type="http://schemas.openxmlformats.org/officeDocument/2006/relationships/image" Target="../media/image142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124.bin"/><Relationship Id="rId5" Type="http://schemas.openxmlformats.org/officeDocument/2006/relationships/image" Target="../media/image143.wmf"/><Relationship Id="rId6" Type="http://schemas.openxmlformats.org/officeDocument/2006/relationships/oleObject" Target="../embeddings/oleObject125.bin"/><Relationship Id="rId7" Type="http://schemas.openxmlformats.org/officeDocument/2006/relationships/image" Target="../media/image144.wmf"/><Relationship Id="rId8" Type="http://schemas.openxmlformats.org/officeDocument/2006/relationships/oleObject" Target="../embeddings/oleObject126.bin"/><Relationship Id="rId9" Type="http://schemas.openxmlformats.org/officeDocument/2006/relationships/image" Target="../media/image145.wmf"/><Relationship Id="rId10" Type="http://schemas.openxmlformats.org/officeDocument/2006/relationships/image" Target="../media/image146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4" Type="http://schemas.openxmlformats.org/officeDocument/2006/relationships/image" Target="../media/image14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127.bin"/><Relationship Id="rId5" Type="http://schemas.openxmlformats.org/officeDocument/2006/relationships/image" Target="../media/image149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128.bin"/><Relationship Id="rId5" Type="http://schemas.openxmlformats.org/officeDocument/2006/relationships/image" Target="../media/image150.wmf"/><Relationship Id="rId6" Type="http://schemas.openxmlformats.org/officeDocument/2006/relationships/oleObject" Target="../embeddings/oleObject129.bin"/><Relationship Id="rId7" Type="http://schemas.openxmlformats.org/officeDocument/2006/relationships/image" Target="../media/image151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wmf"/><Relationship Id="rId12" Type="http://schemas.openxmlformats.org/officeDocument/2006/relationships/oleObject" Target="../embeddings/oleObject134.bin"/><Relationship Id="rId13" Type="http://schemas.openxmlformats.org/officeDocument/2006/relationships/image" Target="../media/image156.w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152.wmf"/><Relationship Id="rId6" Type="http://schemas.openxmlformats.org/officeDocument/2006/relationships/oleObject" Target="../embeddings/oleObject131.bin"/><Relationship Id="rId7" Type="http://schemas.openxmlformats.org/officeDocument/2006/relationships/image" Target="../media/image153.wmf"/><Relationship Id="rId8" Type="http://schemas.openxmlformats.org/officeDocument/2006/relationships/oleObject" Target="../embeddings/oleObject132.bin"/><Relationship Id="rId9" Type="http://schemas.openxmlformats.org/officeDocument/2006/relationships/image" Target="../media/image154.wmf"/><Relationship Id="rId10" Type="http://schemas.openxmlformats.org/officeDocument/2006/relationships/oleObject" Target="../embeddings/oleObject13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wmf"/><Relationship Id="rId7" Type="http://schemas.openxmlformats.org/officeDocument/2006/relationships/image" Target="../media/image13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3500"/>
            <a:ext cx="9144000" cy="25146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Online Kernel Learning</a:t>
            </a:r>
            <a:r>
              <a:rPr lang="en-US" altLang="zh-CN" dirty="0">
                <a:ea typeface="宋体" pitchFamily="2" charset="-122"/>
              </a:rPr>
              <a:t/>
            </a:r>
            <a:br>
              <a:rPr lang="en-US" altLang="zh-CN" dirty="0">
                <a:ea typeface="宋体" pitchFamily="2" charset="-122"/>
              </a:rPr>
            </a:br>
            <a:endParaRPr lang="en-US" altLang="zh-CN" dirty="0"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08975"/>
            <a:ext cx="9144000" cy="2718033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Jose C. </a:t>
            </a:r>
            <a:r>
              <a:rPr lang="en-US" altLang="zh-CN" dirty="0" smtClean="0">
                <a:ea typeface="宋体" pitchFamily="2" charset="-122"/>
              </a:rPr>
              <a:t>Principe</a:t>
            </a:r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sz="1800" dirty="0">
                <a:ea typeface="宋体" pitchFamily="2" charset="-122"/>
              </a:rPr>
              <a:t>Computational </a:t>
            </a:r>
            <a:r>
              <a:rPr lang="en-US" altLang="zh-CN" sz="1800" dirty="0" err="1">
                <a:ea typeface="宋体" pitchFamily="2" charset="-122"/>
              </a:rPr>
              <a:t>NeuroEngineering</a:t>
            </a: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Laboratory (CNEL)</a:t>
            </a:r>
            <a:endParaRPr lang="en-US" altLang="zh-CN" sz="1800" dirty="0">
              <a:ea typeface="宋体" pitchFamily="2" charset="-122"/>
            </a:endParaRPr>
          </a:p>
          <a:p>
            <a:r>
              <a:rPr lang="en-US" altLang="zh-CN" sz="1800" dirty="0" smtClean="0">
                <a:ea typeface="宋体" pitchFamily="2" charset="-122"/>
              </a:rPr>
              <a:t>University </a:t>
            </a:r>
            <a:r>
              <a:rPr lang="en-US" altLang="zh-CN" sz="1800" dirty="0">
                <a:ea typeface="宋体" pitchFamily="2" charset="-122"/>
              </a:rPr>
              <a:t>of Florida</a:t>
            </a:r>
          </a:p>
          <a:p>
            <a:r>
              <a:rPr lang="en-US" altLang="zh-CN" sz="1800" dirty="0" smtClean="0">
                <a:ea typeface="宋体" pitchFamily="2" charset="-122"/>
              </a:rPr>
              <a:t>principe@cnel.ufl.edu</a:t>
            </a:r>
            <a:endParaRPr lang="en-US" altLang="zh-CN" sz="1800" dirty="0">
              <a:ea typeface="宋体" pitchFamily="2" charset="-122"/>
            </a:endParaRPr>
          </a:p>
        </p:txBody>
      </p:sp>
      <p:pic>
        <p:nvPicPr>
          <p:cNvPr id="4100" name="Picture 4" descr="CNEL_Color1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525" y="5799138"/>
            <a:ext cx="2522538" cy="91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Non-linear </a:t>
            </a:r>
            <a:r>
              <a:rPr lang="en-US" altLang="ko-KR" dirty="0" smtClean="0">
                <a:ea typeface="굴림" charset="-127"/>
              </a:rPr>
              <a:t>Modeling </a:t>
            </a:r>
            <a:r>
              <a:rPr lang="en-US" altLang="ko-KR" dirty="0">
                <a:ea typeface="굴림" charset="-127"/>
              </a:rPr>
              <a:t>with </a:t>
            </a:r>
            <a:r>
              <a:rPr lang="en-US" altLang="ko-KR" dirty="0" smtClean="0">
                <a:ea typeface="굴림" charset="-127"/>
              </a:rPr>
              <a:t>Kernels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4100" y="1377950"/>
            <a:ext cx="7769225" cy="17859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Universal approximation property (kernel dependent)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Convex optimization (no local minima)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Still easy to compute (kernel trick)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But </a:t>
            </a:r>
            <a:r>
              <a:rPr lang="en-US" altLang="zh-CN" sz="2000" dirty="0" smtClean="0">
                <a:ea typeface="宋体" pitchFamily="2" charset="-122"/>
              </a:rPr>
              <a:t>normally </a:t>
            </a: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require regularization</a:t>
            </a:r>
            <a:endParaRPr lang="en-US" altLang="zh-CN" sz="2000" dirty="0">
              <a:solidFill>
                <a:schemeClr val="hlink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b="1" dirty="0">
                <a:ea typeface="宋体" pitchFamily="2" charset="-122"/>
              </a:rPr>
              <a:t>Sequential (On-line) Learning with Kernels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en-US" altLang="ko-KR" dirty="0">
              <a:ea typeface="굴림" charset="-127"/>
            </a:endParaRP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32639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>
                <a:ea typeface="宋体" pitchFamily="2" charset="-122"/>
                <a:cs typeface="Times New Roman" pitchFamily="18" charset="0"/>
              </a:rPr>
              <a:t> </a:t>
            </a:r>
            <a:endParaRPr lang="zh-CN" altLang="en-US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1050925" y="3292475"/>
            <a:ext cx="6897688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Blip>
                <a:blip r:embed="rId3"/>
              </a:buBlip>
            </a:pPr>
            <a:r>
              <a:rPr lang="en-US" altLang="zh-CN" sz="1600" dirty="0">
                <a:latin typeface="Arial" charset="0"/>
                <a:ea typeface="宋体" pitchFamily="2" charset="-122"/>
              </a:rPr>
              <a:t>(Platt 1991) Resource-allocating networks</a:t>
            </a:r>
          </a:p>
          <a:p>
            <a:pPr marL="742950" lvl="1" indent="-285750">
              <a:buClr>
                <a:schemeClr val="accent2"/>
              </a:buClr>
              <a:buFont typeface="Wingdings" pitchFamily="2" charset="2"/>
              <a:buBlip>
                <a:blip r:embed="rId4"/>
              </a:buBlip>
            </a:pPr>
            <a:r>
              <a:rPr lang="en-US" altLang="zh-CN" sz="1400" dirty="0">
                <a:latin typeface="Arial" charset="0"/>
                <a:ea typeface="宋体" pitchFamily="2" charset="-122"/>
              </a:rPr>
              <a:t>Heuristic</a:t>
            </a:r>
          </a:p>
          <a:p>
            <a:pPr marL="742950" lvl="1" indent="-285750">
              <a:buClr>
                <a:schemeClr val="accent2"/>
              </a:buClr>
              <a:buFont typeface="Wingdings" pitchFamily="2" charset="2"/>
              <a:buBlip>
                <a:blip r:embed="rId4"/>
              </a:buBlip>
            </a:pPr>
            <a:r>
              <a:rPr lang="en-US" altLang="zh-CN" sz="1400" dirty="0">
                <a:latin typeface="Arial" charset="0"/>
                <a:ea typeface="宋体" pitchFamily="2" charset="-122"/>
              </a:rPr>
              <a:t>No convergence and well-</a:t>
            </a:r>
            <a:r>
              <a:rPr lang="en-US" altLang="zh-CN" sz="1400" dirty="0" err="1">
                <a:latin typeface="Arial" charset="0"/>
                <a:ea typeface="宋体" pitchFamily="2" charset="-122"/>
              </a:rPr>
              <a:t>posedness</a:t>
            </a:r>
            <a:r>
              <a:rPr lang="en-US" altLang="zh-CN" sz="1400" dirty="0">
                <a:latin typeface="Arial" charset="0"/>
                <a:ea typeface="宋体" pitchFamily="2" charset="-122"/>
              </a:rPr>
              <a:t> analysis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US" altLang="zh-CN" sz="1600" dirty="0">
                <a:latin typeface="Arial" charset="0"/>
                <a:ea typeface="宋体" pitchFamily="2" charset="-122"/>
              </a:rPr>
              <a:t>(</a:t>
            </a:r>
            <a:r>
              <a:rPr lang="en-US" altLang="zh-CN" sz="1600" dirty="0" err="1">
                <a:latin typeface="Arial" charset="0"/>
                <a:ea typeface="宋体" pitchFamily="2" charset="-122"/>
              </a:rPr>
              <a:t>Frieb</a:t>
            </a:r>
            <a:r>
              <a:rPr lang="en-US" altLang="zh-CN" sz="1600" dirty="0">
                <a:latin typeface="Arial" charset="0"/>
                <a:ea typeface="宋体" pitchFamily="2" charset="-122"/>
              </a:rPr>
              <a:t> 1999) Kernel </a:t>
            </a:r>
            <a:r>
              <a:rPr lang="en-US" altLang="zh-CN" sz="1600" dirty="0" err="1">
                <a:latin typeface="Arial" charset="0"/>
                <a:ea typeface="宋体" pitchFamily="2" charset="-122"/>
              </a:rPr>
              <a:t>adaline</a:t>
            </a:r>
            <a:endParaRPr lang="en-US" altLang="zh-CN" sz="1600" dirty="0">
              <a:latin typeface="Arial" charset="0"/>
              <a:ea typeface="宋体" pitchFamily="2" charset="-122"/>
            </a:endParaRPr>
          </a:p>
          <a:p>
            <a:pPr marL="742950" lvl="1" indent="-285750">
              <a:buClr>
                <a:schemeClr val="accent2"/>
              </a:buClr>
              <a:buFont typeface="Wingdings" pitchFamily="2" charset="2"/>
              <a:buBlip>
                <a:blip r:embed="rId4"/>
              </a:buBlip>
            </a:pPr>
            <a:r>
              <a:rPr lang="en-US" altLang="zh-CN" sz="1400" dirty="0">
                <a:latin typeface="Arial" charset="0"/>
                <a:ea typeface="宋体" pitchFamily="2" charset="-122"/>
              </a:rPr>
              <a:t>Formulated in a batch mode</a:t>
            </a:r>
          </a:p>
          <a:p>
            <a:pPr marL="742950" lvl="1" indent="-285750">
              <a:buClr>
                <a:schemeClr val="accent2"/>
              </a:buClr>
              <a:buFont typeface="Wingdings" pitchFamily="2" charset="2"/>
              <a:buBlip>
                <a:blip r:embed="rId4"/>
              </a:buBlip>
            </a:pPr>
            <a:r>
              <a:rPr lang="en-US" altLang="zh-CN" sz="1400" dirty="0">
                <a:latin typeface="Arial" charset="0"/>
                <a:ea typeface="宋体" pitchFamily="2" charset="-122"/>
              </a:rPr>
              <a:t>well-</a:t>
            </a:r>
            <a:r>
              <a:rPr lang="en-US" altLang="zh-CN" sz="1400" dirty="0" err="1">
                <a:latin typeface="Arial" charset="0"/>
                <a:ea typeface="宋体" pitchFamily="2" charset="-122"/>
              </a:rPr>
              <a:t>posedness</a:t>
            </a:r>
            <a:r>
              <a:rPr lang="en-US" altLang="zh-CN" sz="1400" dirty="0">
                <a:latin typeface="Arial" charset="0"/>
                <a:ea typeface="宋体" pitchFamily="2" charset="-122"/>
              </a:rPr>
              <a:t> not guaranteed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US" altLang="zh-CN" sz="1600" dirty="0">
                <a:latin typeface="Arial" charset="0"/>
                <a:ea typeface="宋体" pitchFamily="2" charset="-122"/>
              </a:rPr>
              <a:t>(</a:t>
            </a:r>
            <a:r>
              <a:rPr lang="en-US" altLang="zh-CN" sz="1600" dirty="0" err="1" smtClean="0">
                <a:latin typeface="Arial" charset="0"/>
                <a:ea typeface="宋体" pitchFamily="2" charset="-122"/>
              </a:rPr>
              <a:t>Kivinen</a:t>
            </a:r>
            <a:r>
              <a:rPr lang="en-US" altLang="zh-CN" sz="1600" dirty="0" smtClean="0">
                <a:latin typeface="Arial" charset="0"/>
                <a:ea typeface="宋体" pitchFamily="2" charset="-122"/>
              </a:rPr>
              <a:t> </a:t>
            </a:r>
            <a:r>
              <a:rPr lang="en-US" altLang="zh-CN" sz="1600" dirty="0">
                <a:latin typeface="Arial" charset="0"/>
                <a:ea typeface="宋体" pitchFamily="2" charset="-122"/>
              </a:rPr>
              <a:t>2004) Regularized kernel LMS</a:t>
            </a:r>
          </a:p>
          <a:p>
            <a:pPr marL="742950" lvl="1" indent="-285750">
              <a:buClr>
                <a:schemeClr val="accent2"/>
              </a:buClr>
              <a:buFont typeface="Wingdings" pitchFamily="2" charset="2"/>
              <a:buBlip>
                <a:blip r:embed="rId4"/>
              </a:buBlip>
            </a:pPr>
            <a:r>
              <a:rPr lang="en-US" altLang="zh-CN" sz="1400" dirty="0">
                <a:latin typeface="Arial" charset="0"/>
                <a:ea typeface="宋体" pitchFamily="2" charset="-122"/>
              </a:rPr>
              <a:t>with explicit regularization</a:t>
            </a:r>
          </a:p>
          <a:p>
            <a:pPr marL="742950" lvl="1" indent="-285750">
              <a:buClr>
                <a:schemeClr val="accent2"/>
              </a:buClr>
              <a:buFont typeface="Wingdings" pitchFamily="2" charset="2"/>
              <a:buBlip>
                <a:blip r:embed="rId4"/>
              </a:buBlip>
            </a:pPr>
            <a:r>
              <a:rPr lang="en-US" altLang="zh-CN" sz="1400" dirty="0">
                <a:latin typeface="Arial" charset="0"/>
                <a:ea typeface="宋体" pitchFamily="2" charset="-122"/>
              </a:rPr>
              <a:t>Solution is usually biased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US" altLang="zh-CN" sz="1600" dirty="0">
                <a:latin typeface="Arial" charset="0"/>
                <a:ea typeface="宋体" pitchFamily="2" charset="-122"/>
              </a:rPr>
              <a:t>(Engel 2004) Kernel Recursive Least-Squares 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US" altLang="ko-KR" sz="1600" dirty="0">
                <a:latin typeface="Arial" charset="0"/>
                <a:ea typeface="굴림" charset="-127"/>
              </a:rPr>
              <a:t>(</a:t>
            </a:r>
            <a:r>
              <a:rPr lang="en-US" altLang="ko-KR" sz="1600" dirty="0" err="1">
                <a:latin typeface="Arial" charset="0"/>
                <a:ea typeface="굴림" charset="-127"/>
              </a:rPr>
              <a:t>Vaerenbergh</a:t>
            </a:r>
            <a:r>
              <a:rPr lang="en-US" altLang="ko-KR" sz="1600" dirty="0">
                <a:latin typeface="Arial" charset="0"/>
                <a:ea typeface="굴림" charset="-127"/>
              </a:rPr>
              <a:t> 2006) Sliding-window kernel recursive </a:t>
            </a:r>
            <a:r>
              <a:rPr lang="en-US" altLang="ko-KR" sz="1600" dirty="0" smtClean="0">
                <a:latin typeface="Arial" charset="0"/>
                <a:ea typeface="굴림" charset="-127"/>
              </a:rPr>
              <a:t>least-squares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US" altLang="zh-CN" sz="1600" dirty="0" smtClean="0">
                <a:latin typeface="Arial" charset="0"/>
                <a:ea typeface="굴림" charset="-127"/>
              </a:rPr>
              <a:t>Liu, Principe 2008,2009, 2010. </a:t>
            </a:r>
            <a:endParaRPr lang="en-US" altLang="zh-CN" sz="1600" dirty="0"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Neural Networks versus Kernel Filters</a:t>
            </a:r>
            <a:br>
              <a:rPr lang="en-US" altLang="ko-KR" smtClean="0">
                <a:ea typeface="굴림" pitchFamily="34" charset="-127"/>
              </a:rPr>
            </a:br>
            <a:endParaRPr lang="en-US" altLang="ko-KR" smtClean="0">
              <a:ea typeface="굴림" pitchFamily="34" charset="-127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32639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>
              <a:latin typeface="Times New Roman" pitchFamily="18" charset="0"/>
            </a:endParaRPr>
          </a:p>
        </p:txBody>
      </p:sp>
      <p:graphicFrame>
        <p:nvGraphicFramePr>
          <p:cNvPr id="529479" name="Group 71"/>
          <p:cNvGraphicFramePr>
            <a:graphicFrameLocks noGrp="1"/>
          </p:cNvGraphicFramePr>
          <p:nvPr>
            <p:ph sz="half" idx="2"/>
          </p:nvPr>
        </p:nvGraphicFramePr>
        <p:xfrm>
          <a:off x="1035050" y="1955800"/>
          <a:ext cx="7502525" cy="3014982"/>
        </p:xfrm>
        <a:graphic>
          <a:graphicData uri="http://schemas.openxmlformats.org/drawingml/2006/table">
            <a:tbl>
              <a:tblPr/>
              <a:tblGrid>
                <a:gridCol w="4221163"/>
                <a:gridCol w="1289050"/>
                <a:gridCol w="1992312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ANNs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Kernel filters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Universal Approximators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Convex Optimization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Model Topology grows with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Require Explicit Regularization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YES/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(KLMS)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Online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YES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Computational Complexity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8" name="Rectangle 5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5195888"/>
            <a:ext cx="7075487" cy="1403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ANNs are semi-parametric, nonlinear approximators</a:t>
            </a:r>
          </a:p>
          <a:p>
            <a:pPr eaLnBrk="1" hangingPunct="1"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Kernel filters are non-parametric, nonlinear approximators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Kernel Methods</a:t>
            </a:r>
            <a:br>
              <a:rPr lang="en-US" altLang="ko-KR" smtClean="0">
                <a:ea typeface="굴림" pitchFamily="34" charset="-127"/>
              </a:rPr>
            </a:br>
            <a:endParaRPr lang="en-US" altLang="ko-KR" smtClean="0">
              <a:ea typeface="굴림" pitchFamily="34" charset="-127"/>
            </a:endParaRP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25775" y="4495800"/>
          <a:ext cx="380841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47" name="Equation" r:id="rId4" imgW="1955520" imgH="457200" progId="Equation.3">
                  <p:embed/>
                </p:oleObj>
              </mc:Choice>
              <mc:Fallback>
                <p:oleObj name="Equation" r:id="rId4" imgW="19555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4495800"/>
                        <a:ext cx="3808413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03300" y="1335088"/>
            <a:ext cx="7610475" cy="4113212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宋体" pitchFamily="2" charset="-122"/>
              </a:rPr>
              <a:t>Kernel filters operate in a very special Hilbert space of functions called a Reproducing Kernel Hilbert Space (RKHS).</a:t>
            </a:r>
          </a:p>
          <a:p>
            <a:pPr eaLnBrk="1" hangingPunct="1"/>
            <a:r>
              <a:rPr lang="en-US" altLang="zh-CN" sz="2000" smtClean="0">
                <a:ea typeface="宋体" pitchFamily="2" charset="-122"/>
              </a:rPr>
              <a:t>A RKHS is an Hilbert space where all function evaluations are finite</a:t>
            </a:r>
          </a:p>
          <a:p>
            <a:pPr eaLnBrk="1" hangingPunct="1"/>
            <a:r>
              <a:rPr lang="en-US" altLang="zh-CN" sz="2000" smtClean="0">
                <a:ea typeface="宋体" pitchFamily="2" charset="-122"/>
              </a:rPr>
              <a:t>Operating with functions seems complicated and it is! But it becomes much easier in RKHS if we restrict the computation to inner products. </a:t>
            </a:r>
          </a:p>
          <a:p>
            <a:pPr eaLnBrk="1" hangingPunct="1"/>
            <a:r>
              <a:rPr lang="en-US" altLang="zh-CN" sz="2000" smtClean="0">
                <a:ea typeface="宋体" pitchFamily="2" charset="-122"/>
              </a:rPr>
              <a:t>Most linear algorithms can be expressed as inner products. Remember the FIR</a:t>
            </a:r>
          </a:p>
          <a:p>
            <a:pPr eaLnBrk="1" hangingPunct="1"/>
            <a:endParaRPr lang="en-US" altLang="zh-CN" sz="200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3505200" y="5588000"/>
            <a:ext cx="2328333" cy="4402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Kernel methods</a:t>
            </a:r>
            <a:br>
              <a:rPr lang="en-US" altLang="ko-KR">
                <a:ea typeface="굴림" charset="-127"/>
              </a:rPr>
            </a:br>
            <a:endParaRPr lang="en-US" altLang="ko-KR">
              <a:ea typeface="굴림" charset="-127"/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520825"/>
            <a:ext cx="7769225" cy="4630738"/>
          </a:xfrm>
          <a:noFill/>
          <a:ln/>
        </p:spPr>
        <p:txBody>
          <a:bodyPr/>
          <a:lstStyle/>
          <a:p>
            <a:r>
              <a:rPr lang="en-US" altLang="ko-KR" sz="2000" dirty="0">
                <a:ea typeface="굴림" charset="-127"/>
              </a:rPr>
              <a:t>Moore-</a:t>
            </a:r>
            <a:r>
              <a:rPr lang="en-US" altLang="ko-KR" sz="2000" dirty="0" err="1">
                <a:ea typeface="굴림" charset="-127"/>
              </a:rPr>
              <a:t>Aronszajn</a:t>
            </a:r>
            <a:r>
              <a:rPr lang="en-US" altLang="ko-KR" sz="2000" dirty="0">
                <a:ea typeface="굴림" charset="-127"/>
              </a:rPr>
              <a:t> theorem</a:t>
            </a:r>
          </a:p>
          <a:p>
            <a:pPr lvl="1"/>
            <a:r>
              <a:rPr lang="en-US" altLang="ko-KR" sz="1800" dirty="0">
                <a:ea typeface="굴림" charset="-127"/>
              </a:rPr>
              <a:t>Every symmetric positive definite function of two real variables has a unique Reproducing Kernel Hilbert Space (RKHS</a:t>
            </a:r>
            <a:r>
              <a:rPr lang="en-US" altLang="ko-KR" sz="1800" dirty="0" smtClean="0">
                <a:ea typeface="굴림" charset="-127"/>
              </a:rPr>
              <a:t>), e.g. Gaussian function                                           . In this space </a:t>
            </a:r>
            <a:endParaRPr lang="en-US" altLang="ko-KR" sz="1800" dirty="0">
              <a:ea typeface="굴림" charset="-127"/>
            </a:endParaRPr>
          </a:p>
          <a:p>
            <a:pPr lvl="1"/>
            <a:endParaRPr lang="en-US" altLang="ko-KR" sz="1800" dirty="0">
              <a:ea typeface="굴림" charset="-127"/>
            </a:endParaRPr>
          </a:p>
          <a:p>
            <a:r>
              <a:rPr lang="en-US" altLang="ko-KR" sz="2000" dirty="0">
                <a:ea typeface="굴림" charset="-127"/>
              </a:rPr>
              <a:t>Mercer’s theorem</a:t>
            </a:r>
          </a:p>
          <a:p>
            <a:pPr lvl="1"/>
            <a:r>
              <a:rPr lang="en-US" altLang="ko-KR" sz="1800" dirty="0">
                <a:ea typeface="굴림" charset="-127"/>
              </a:rPr>
              <a:t>Let </a:t>
            </a:r>
            <a:r>
              <a:rPr lang="en-US" altLang="ko-KR" sz="1800" i="1" dirty="0">
                <a:ea typeface="굴림" charset="-127"/>
              </a:rPr>
              <a:t>K(</a:t>
            </a:r>
            <a:r>
              <a:rPr lang="en-US" altLang="ko-KR" sz="1800" i="1" dirty="0" err="1">
                <a:ea typeface="굴림" charset="-127"/>
              </a:rPr>
              <a:t>x,y</a:t>
            </a:r>
            <a:r>
              <a:rPr lang="en-US" altLang="ko-KR" sz="1800" i="1" dirty="0">
                <a:ea typeface="굴림" charset="-127"/>
              </a:rPr>
              <a:t>)</a:t>
            </a:r>
            <a:r>
              <a:rPr lang="en-US" altLang="ko-KR" sz="1800" dirty="0">
                <a:ea typeface="굴림" charset="-127"/>
              </a:rPr>
              <a:t> </a:t>
            </a:r>
            <a:r>
              <a:rPr lang="en-US" altLang="ko-KR" sz="1800" dirty="0" smtClean="0">
                <a:ea typeface="굴림" charset="-127"/>
              </a:rPr>
              <a:t>be symmetric </a:t>
            </a:r>
            <a:r>
              <a:rPr lang="en-US" altLang="ko-KR" sz="1800" dirty="0">
                <a:ea typeface="굴림" charset="-127"/>
              </a:rPr>
              <a:t>positive definite. The kernel can be expanded in the series</a:t>
            </a:r>
          </a:p>
          <a:p>
            <a:pPr lvl="1"/>
            <a:endParaRPr lang="en-US" altLang="ko-KR" sz="1800" dirty="0">
              <a:ea typeface="굴림" charset="-127"/>
            </a:endParaRPr>
          </a:p>
          <a:p>
            <a:pPr lvl="1"/>
            <a:r>
              <a:rPr lang="en-US" altLang="ko-KR" sz="1800" dirty="0">
                <a:ea typeface="굴림" charset="-127"/>
              </a:rPr>
              <a:t>Construct the transform as</a:t>
            </a:r>
          </a:p>
          <a:p>
            <a:pPr lvl="1"/>
            <a:endParaRPr lang="en-US" altLang="ko-KR" sz="1800" dirty="0">
              <a:ea typeface="굴림" charset="-127"/>
            </a:endParaRPr>
          </a:p>
          <a:p>
            <a:pPr lvl="1"/>
            <a:r>
              <a:rPr lang="en-US" altLang="ko-KR" sz="1800" dirty="0">
                <a:ea typeface="굴림" charset="-127"/>
              </a:rPr>
              <a:t>Inner product</a:t>
            </a:r>
          </a:p>
          <a:p>
            <a:pPr lvl="1"/>
            <a:endParaRPr lang="en-US" altLang="ko-KR" sz="1800" dirty="0">
              <a:ea typeface="굴림" charset="-127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US" altLang="ko-KR" dirty="0">
              <a:ea typeface="굴림" charset="-127"/>
            </a:endParaRPr>
          </a:p>
        </p:txBody>
      </p:sp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3581400" y="5599113"/>
          <a:ext cx="2208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35" name="Equation" r:id="rId4" imgW="2209800" imgH="355600" progId="">
                  <p:embed/>
                </p:oleObj>
              </mc:Choice>
              <mc:Fallback>
                <p:oleObj name="Equation" r:id="rId4" imgW="2209800" imgH="355600" progId="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99113"/>
                        <a:ext cx="2208213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0" name="Object 6"/>
          <p:cNvGraphicFramePr>
            <a:graphicFrameLocks noChangeAspect="1"/>
          </p:cNvGraphicFramePr>
          <p:nvPr/>
        </p:nvGraphicFramePr>
        <p:xfrm>
          <a:off x="3783013" y="3873500"/>
          <a:ext cx="254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36" name="Equation" r:id="rId6" imgW="2540000" imgH="685800" progId="">
                  <p:embed/>
                </p:oleObj>
              </mc:Choice>
              <mc:Fallback>
                <p:oleObj name="Equation" r:id="rId6" imgW="2540000" imgH="685800" progId="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3873500"/>
                        <a:ext cx="2540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3673475" y="4848225"/>
          <a:ext cx="435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37" name="Equation" r:id="rId8" imgW="4356100" imgH="393700" progId="">
                  <p:embed/>
                </p:oleObj>
              </mc:Choice>
              <mc:Fallback>
                <p:oleObj name="Equation" r:id="rId8" imgW="4356100" imgH="393700" progId="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4848225"/>
                        <a:ext cx="4356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808288" y="2378075"/>
          <a:ext cx="2605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38" name="Equation" r:id="rId10" imgW="2057400" imgH="342720" progId="Equation.3">
                  <p:embed/>
                </p:oleObj>
              </mc:Choice>
              <mc:Fallback>
                <p:oleObj name="Equation" r:id="rId10" imgW="2057400" imgH="342720" progId="Equation.3">
                  <p:embed/>
                  <p:pic>
                    <p:nvPicPr>
                      <p:cNvPr id="0" name="Picture 30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378075"/>
                        <a:ext cx="26050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806" name="Object 302"/>
          <p:cNvGraphicFramePr>
            <a:graphicFrameLocks noGrp="1" noChangeAspect="1"/>
          </p:cNvGraphicFramePr>
          <p:nvPr/>
        </p:nvGraphicFramePr>
        <p:xfrm>
          <a:off x="3629025" y="2797175"/>
          <a:ext cx="18764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39" name="Equation" r:id="rId12" imgW="1473120" imgH="304560" progId="Equation.3">
                  <p:embed/>
                </p:oleObj>
              </mc:Choice>
              <mc:Fallback>
                <p:oleObj name="Equation" r:id="rId12" imgW="1473120" imgH="304560" progId="Equation.3">
                  <p:embed/>
                  <p:pic>
                    <p:nvPicPr>
                      <p:cNvPr id="0" name="Picture 30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2797175"/>
                        <a:ext cx="18764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methods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84" y="2171700"/>
            <a:ext cx="7867650" cy="3200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5260" y="6070974"/>
            <a:ext cx="8508740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Mate L., Hilbert Space Methods in Science and Engineering, A. </a:t>
            </a:r>
            <a:r>
              <a:rPr lang="en-US" sz="1400" dirty="0" err="1" smtClean="0"/>
              <a:t>Hildger</a:t>
            </a:r>
            <a:r>
              <a:rPr lang="en-US" sz="1400" dirty="0" smtClean="0"/>
              <a:t>, 1989</a:t>
            </a:r>
          </a:p>
          <a:p>
            <a:r>
              <a:rPr lang="en-US" sz="1400" dirty="0" err="1" smtClean="0"/>
              <a:t>Berlinet</a:t>
            </a:r>
            <a:r>
              <a:rPr lang="en-US" sz="1400" dirty="0" smtClean="0"/>
              <a:t> A., and Thomas-</a:t>
            </a:r>
            <a:r>
              <a:rPr lang="en-US" sz="1400" dirty="0" err="1" smtClean="0"/>
              <a:t>Agnan</a:t>
            </a:r>
            <a:r>
              <a:rPr lang="en-US" sz="1400" dirty="0" smtClean="0"/>
              <a:t> C., “Reproducing kernel Hilbert Spaces in </a:t>
            </a:r>
            <a:r>
              <a:rPr lang="en-US" sz="1400" dirty="0" err="1" smtClean="0"/>
              <a:t>probaability</a:t>
            </a:r>
            <a:r>
              <a:rPr lang="en-US" sz="1400" dirty="0" smtClean="0"/>
              <a:t> and Statistics, </a:t>
            </a:r>
            <a:r>
              <a:rPr lang="en-US" sz="1400" dirty="0" err="1" smtClean="0"/>
              <a:t>Kluwer</a:t>
            </a:r>
            <a:r>
              <a:rPr lang="en-US" sz="1400" dirty="0" smtClean="0"/>
              <a:t> 2004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Basic idea of on-line kernel filtering</a:t>
            </a:r>
            <a:br>
              <a:rPr lang="en-US" altLang="ko-KR">
                <a:ea typeface="굴림" charset="-127"/>
              </a:rPr>
            </a:br>
            <a:endParaRPr lang="en-US" altLang="ko-KR">
              <a:ea typeface="굴림" charset="-127"/>
            </a:endParaRP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420813"/>
            <a:ext cx="7974012" cy="4883150"/>
          </a:xfrm>
          <a:noFill/>
          <a:ln/>
        </p:spPr>
        <p:txBody>
          <a:bodyPr/>
          <a:lstStyle/>
          <a:p>
            <a:r>
              <a:rPr lang="en-US" altLang="ko-KR" sz="2000">
                <a:solidFill>
                  <a:schemeClr val="hlink"/>
                </a:solidFill>
                <a:ea typeface="굴림" charset="-127"/>
              </a:rPr>
              <a:t>Transform data</a:t>
            </a:r>
            <a:r>
              <a:rPr lang="en-US" altLang="ko-KR" sz="2000">
                <a:ea typeface="굴림" charset="-127"/>
              </a:rPr>
              <a:t> into a high dimensional feature space </a:t>
            </a:r>
          </a:p>
          <a:p>
            <a:r>
              <a:rPr lang="en-US" altLang="ko-KR" sz="2000">
                <a:solidFill>
                  <a:schemeClr val="hlink"/>
                </a:solidFill>
                <a:ea typeface="굴림" charset="-127"/>
              </a:rPr>
              <a:t>Construct a linear model</a:t>
            </a:r>
            <a:r>
              <a:rPr lang="en-US" altLang="ko-KR" sz="2000">
                <a:ea typeface="굴림" charset="-127"/>
              </a:rPr>
              <a:t> in the feature space </a:t>
            </a:r>
            <a:r>
              <a:rPr lang="en-US" altLang="ko-KR" sz="2000" i="1">
                <a:ea typeface="굴림" charset="-127"/>
              </a:rPr>
              <a:t>F</a:t>
            </a: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r>
              <a:rPr lang="en-US" altLang="ko-KR" sz="2000">
                <a:solidFill>
                  <a:schemeClr val="hlink"/>
                </a:solidFill>
                <a:ea typeface="굴림" charset="-127"/>
              </a:rPr>
              <a:t>Adapt iteratively parameters with gradient information </a:t>
            </a:r>
          </a:p>
          <a:p>
            <a:endParaRPr lang="en-US" altLang="ko-KR" sz="2000">
              <a:ea typeface="굴림" charset="-127"/>
            </a:endParaRPr>
          </a:p>
          <a:p>
            <a:r>
              <a:rPr lang="en-US" altLang="ko-KR" sz="2000">
                <a:solidFill>
                  <a:schemeClr val="hlink"/>
                </a:solidFill>
                <a:ea typeface="굴림" charset="-127"/>
              </a:rPr>
              <a:t>Compute the output</a:t>
            </a: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r>
              <a:rPr lang="en-US" altLang="ko-KR" sz="2000">
                <a:ea typeface="굴림" charset="-127"/>
              </a:rPr>
              <a:t>Universal approximation theorem</a:t>
            </a:r>
          </a:p>
          <a:p>
            <a:pPr lvl="1"/>
            <a:r>
              <a:rPr lang="en-US" altLang="ko-KR" sz="1800">
                <a:ea typeface="굴림" charset="-127"/>
              </a:rPr>
              <a:t>For the Gaussian kernel and a sufficient large </a:t>
            </a:r>
            <a:r>
              <a:rPr lang="en-US" altLang="ko-KR" sz="1800" i="1">
                <a:ea typeface="굴림" charset="-127"/>
              </a:rPr>
              <a:t>m</a:t>
            </a:r>
            <a:r>
              <a:rPr lang="en-US" altLang="ko-KR" sz="1800" i="1" baseline="-25000">
                <a:ea typeface="굴림" charset="-127"/>
              </a:rPr>
              <a:t>i</a:t>
            </a:r>
            <a:r>
              <a:rPr lang="en-US" altLang="ko-KR" sz="1800">
                <a:ea typeface="굴림" charset="-127"/>
              </a:rPr>
              <a:t>, </a:t>
            </a:r>
            <a:r>
              <a:rPr lang="en-US" altLang="ko-KR" sz="1800" i="1">
                <a:ea typeface="굴림" charset="-127"/>
              </a:rPr>
              <a:t>f</a:t>
            </a:r>
            <a:r>
              <a:rPr lang="en-US" altLang="ko-KR" sz="1800" i="1" baseline="-25000">
                <a:ea typeface="굴림" charset="-127"/>
              </a:rPr>
              <a:t>i</a:t>
            </a:r>
            <a:r>
              <a:rPr lang="en-US" altLang="ko-KR" sz="1800" i="1">
                <a:ea typeface="굴림" charset="-127"/>
              </a:rPr>
              <a:t>(u)</a:t>
            </a:r>
            <a:r>
              <a:rPr lang="en-US" altLang="ko-KR" sz="1800">
                <a:ea typeface="굴림" charset="-127"/>
              </a:rPr>
              <a:t> can approximate any continuous input-output mapping arbitrarily close in the L</a:t>
            </a:r>
            <a:r>
              <a:rPr lang="en-US" altLang="ko-KR" sz="1800" baseline="-25000">
                <a:ea typeface="굴림" charset="-127"/>
              </a:rPr>
              <a:t>p</a:t>
            </a:r>
            <a:r>
              <a:rPr lang="en-US" altLang="ko-KR" sz="1800">
                <a:ea typeface="굴림" charset="-127"/>
              </a:rPr>
              <a:t> norm.</a:t>
            </a:r>
            <a:endParaRPr lang="en-US" altLang="ko-KR" sz="1800" baseline="-25000">
              <a:ea typeface="굴림" charset="-127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US" altLang="ko-KR">
              <a:ea typeface="굴림" charset="-127"/>
            </a:endParaRP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0" y="32639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>
                <a:ea typeface="宋体" pitchFamily="2" charset="-122"/>
                <a:cs typeface="Times New Roman" pitchFamily="18" charset="0"/>
              </a:rPr>
              <a:t> </a:t>
            </a:r>
            <a:endParaRPr lang="zh-CN" altLang="en-US"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7600950" y="1447800"/>
          <a:ext cx="13271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8" name="Equation" r:id="rId4" imgW="571252" imgH="190417" progId="">
                  <p:embed/>
                </p:oleObj>
              </mc:Choice>
              <mc:Fallback>
                <p:oleObj name="Equation" r:id="rId4" imgW="571252" imgH="190417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1447800"/>
                        <a:ext cx="13271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2746375" y="4021138"/>
          <a:ext cx="4495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9" name="Equation" r:id="rId6" imgW="1803400" imgH="393700" progId="">
                  <p:embed/>
                </p:oleObj>
              </mc:Choice>
              <mc:Fallback>
                <p:oleObj name="Equation" r:id="rId6" imgW="1803400" imgH="393700" progId="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4021138"/>
                        <a:ext cx="4495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3789363" y="2286000"/>
          <a:ext cx="19304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0" name="Equation" r:id="rId8" imgW="774364" imgH="190417" progId="">
                  <p:embed/>
                </p:oleObj>
              </mc:Choice>
              <mc:Fallback>
                <p:oleObj name="Equation" r:id="rId8" imgW="774364" imgH="190417" progId="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286000"/>
                        <a:ext cx="19304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2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76688" y="3340100"/>
          <a:ext cx="1851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1" name="Equation" r:id="rId10" imgW="1041120" imgH="228600" progId="Equation.3">
                  <p:embed/>
                </p:oleObj>
              </mc:Choice>
              <mc:Fallback>
                <p:oleObj name="Equation" r:id="rId10" imgW="1041120" imgH="228600" progId="Equation.3">
                  <p:embed/>
                  <p:pic>
                    <p:nvPicPr>
                      <p:cNvPr id="0" name="Picture 30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340100"/>
                        <a:ext cx="18510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11138"/>
            <a:ext cx="7772400" cy="11430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Growing network structure</a:t>
            </a:r>
            <a:br>
              <a:rPr lang="en-US" altLang="ko-KR" dirty="0" smtClean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graphicFrame>
        <p:nvGraphicFramePr>
          <p:cNvPr id="411651" name="Object 3"/>
          <p:cNvGraphicFramePr>
            <a:graphicFrameLocks noChangeAspect="1"/>
          </p:cNvGraphicFramePr>
          <p:nvPr/>
        </p:nvGraphicFramePr>
        <p:xfrm>
          <a:off x="900113" y="1196975"/>
          <a:ext cx="2706687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73" name="Visio" r:id="rId4" imgW="2706319" imgH="1592275" progId="">
                  <p:embed/>
                </p:oleObj>
              </mc:Choice>
              <mc:Fallback>
                <p:oleObj name="Visio" r:id="rId4" imgW="2706319" imgH="1592275" progId="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2706687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1009650" y="3003550"/>
          <a:ext cx="30575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74" name="Equation" r:id="rId6" imgW="1168400" imgH="190500" progId="">
                  <p:embed/>
                </p:oleObj>
              </mc:Choice>
              <mc:Fallback>
                <p:oleObj name="Equation" r:id="rId6" imgW="1168400" imgH="190500" progId="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003550"/>
                        <a:ext cx="30575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971550" y="4941888"/>
          <a:ext cx="30241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75" name="Equation" r:id="rId8" imgW="1155700" imgH="190500" progId="">
                  <p:embed/>
                </p:oleObj>
              </mc:Choice>
              <mc:Fallback>
                <p:oleObj name="Equation" r:id="rId8" imgW="1155700" imgH="190500" progId="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941888"/>
                        <a:ext cx="3024188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AutoShape 7"/>
          <p:cNvSpPr>
            <a:spLocks noChangeArrowheads="1"/>
          </p:cNvSpPr>
          <p:nvPr/>
        </p:nvSpPr>
        <p:spPr bwMode="auto">
          <a:xfrm>
            <a:off x="2124075" y="3644900"/>
            <a:ext cx="504825" cy="1223963"/>
          </a:xfrm>
          <a:prstGeom prst="upDownArrow">
            <a:avLst>
              <a:gd name="adj1" fmla="val 50000"/>
              <a:gd name="adj2" fmla="val 48491"/>
            </a:avLst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56" name="AutoShape 8"/>
          <p:cNvSpPr>
            <a:spLocks noChangeArrowheads="1"/>
          </p:cNvSpPr>
          <p:nvPr/>
        </p:nvSpPr>
        <p:spPr bwMode="auto">
          <a:xfrm>
            <a:off x="3348038" y="1196975"/>
            <a:ext cx="3168650" cy="647700"/>
          </a:xfrm>
          <a:prstGeom prst="curvedDownArrow">
            <a:avLst>
              <a:gd name="adj1" fmla="val 97843"/>
              <a:gd name="adj2" fmla="val 195686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1657" name="Object 9"/>
          <p:cNvGraphicFramePr>
            <a:graphicFrameLocks noChangeAspect="1"/>
          </p:cNvGraphicFramePr>
          <p:nvPr/>
        </p:nvGraphicFramePr>
        <p:xfrm>
          <a:off x="3708400" y="1933575"/>
          <a:ext cx="5441950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76" name="Visio" r:id="rId10" imgW="5441899" imgH="4375099" progId="">
                  <p:embed/>
                </p:oleObj>
              </mc:Choice>
              <mc:Fallback>
                <p:oleObj name="Visio" r:id="rId10" imgW="5441899" imgH="4375099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33575"/>
                        <a:ext cx="5441950" cy="437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animBg="1"/>
      <p:bldP spid="4116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91463" cy="1143000"/>
          </a:xfrm>
        </p:spPr>
        <p:txBody>
          <a:bodyPr/>
          <a:lstStyle/>
          <a:p>
            <a:r>
              <a:rPr lang="en-US" altLang="ko-KR">
                <a:ea typeface="굴림" charset="-127"/>
              </a:rPr>
              <a:t>Kernel Least-Mean-Square (KLMS)</a:t>
            </a:r>
            <a:br>
              <a:rPr lang="en-US" altLang="ko-KR">
                <a:ea typeface="굴림" charset="-127"/>
              </a:rPr>
            </a:br>
            <a:endParaRPr lang="en-US" altLang="ko-KR">
              <a:ea typeface="굴림" charset="-127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15975" y="1589088"/>
            <a:ext cx="8126413" cy="50673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>
                <a:ea typeface="굴림" charset="-127"/>
              </a:rPr>
              <a:t>Least-mean-square</a:t>
            </a: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>
                <a:ea typeface="굴림" charset="-127"/>
              </a:rPr>
              <a:t>Transform data into a high dimensional feature space </a:t>
            </a:r>
            <a:r>
              <a:rPr lang="en-US" altLang="ko-KR" sz="2000" i="1">
                <a:ea typeface="굴림" charset="-127"/>
              </a:rPr>
              <a:t>F</a:t>
            </a: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ko-KR" sz="2000">
              <a:ea typeface="굴림" charset="-127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>
                <a:solidFill>
                  <a:schemeClr val="hlink"/>
                </a:solidFill>
                <a:ea typeface="굴림" charset="-127"/>
              </a:rPr>
              <a:t>RBF Centers are the samples, and Weights are the errors!</a:t>
            </a:r>
          </a:p>
        </p:txBody>
      </p:sp>
      <p:graphicFrame>
        <p:nvGraphicFramePr>
          <p:cNvPr id="403469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73275" y="1981200"/>
          <a:ext cx="47815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25" name="Equation" r:id="rId4" imgW="2844800" imgH="254000" progId="Equation.3">
                  <p:embed/>
                </p:oleObj>
              </mc:Choice>
              <mc:Fallback>
                <p:oleObj name="Equation" r:id="rId4" imgW="2844800" imgH="254000" progId="Equation.3">
                  <p:embed/>
                  <p:pic>
                    <p:nvPicPr>
                      <p:cNvPr id="0" name="Picture 5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981200"/>
                        <a:ext cx="47815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7669213" y="2566988"/>
          <a:ext cx="13271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26" name="Equation" r:id="rId6" imgW="571252" imgH="190417" progId="">
                  <p:embed/>
                </p:oleObj>
              </mc:Choice>
              <mc:Fallback>
                <p:oleObj name="Equation" r:id="rId6" imgW="571252" imgH="190417" progId="">
                  <p:embed/>
                  <p:pic>
                    <p:nvPicPr>
                      <p:cNvPr id="0" name="Picture 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2566988"/>
                        <a:ext cx="13271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6" name="Object 10"/>
          <p:cNvGraphicFramePr>
            <a:graphicFrameLocks noChangeAspect="1"/>
          </p:cNvGraphicFramePr>
          <p:nvPr/>
        </p:nvGraphicFramePr>
        <p:xfrm>
          <a:off x="922338" y="2987675"/>
          <a:ext cx="3556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27" name="Equation" r:id="rId8" imgW="1358310" imgH="571252" progId="">
                  <p:embed/>
                </p:oleObj>
              </mc:Choice>
              <mc:Fallback>
                <p:oleObj name="Equation" r:id="rId8" imgW="1358310" imgH="571252" progId="">
                  <p:embed/>
                  <p:pic>
                    <p:nvPicPr>
                      <p:cNvPr id="0" name="Picture 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2987675"/>
                        <a:ext cx="3556000" cy="148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1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00800" y="3898900"/>
          <a:ext cx="10493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28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Picture 5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98900"/>
                        <a:ext cx="1049338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942975" y="4552950"/>
          <a:ext cx="2593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29" name="Equation" r:id="rId12" imgW="1040948" imgH="380835" progId="">
                  <p:embed/>
                </p:oleObj>
              </mc:Choice>
              <mc:Fallback>
                <p:oleObj name="Equation" r:id="rId12" imgW="1040948" imgH="380835" progId="">
                  <p:embed/>
                  <p:pic>
                    <p:nvPicPr>
                      <p:cNvPr id="0" name="Picture 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4552950"/>
                        <a:ext cx="2593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4" name="Object 18"/>
          <p:cNvGraphicFramePr>
            <a:graphicFrameLocks noChangeAspect="1"/>
          </p:cNvGraphicFramePr>
          <p:nvPr/>
        </p:nvGraphicFramePr>
        <p:xfrm>
          <a:off x="768350" y="5330825"/>
          <a:ext cx="49371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30" name="Equation" r:id="rId14" imgW="1981200" imgH="381000" progId="">
                  <p:embed/>
                </p:oleObj>
              </mc:Choice>
              <mc:Fallback>
                <p:oleObj name="Equation" r:id="rId14" imgW="1981200" imgH="381000" progId="">
                  <p:embed/>
                  <p:pic>
                    <p:nvPicPr>
                      <p:cNvPr id="0" name="Picture 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5330825"/>
                        <a:ext cx="493712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5" name="Object 19"/>
          <p:cNvGraphicFramePr>
            <a:graphicFrameLocks noChangeAspect="1"/>
          </p:cNvGraphicFramePr>
          <p:nvPr/>
        </p:nvGraphicFramePr>
        <p:xfrm>
          <a:off x="6016625" y="3429000"/>
          <a:ext cx="3000375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31" name="Equation" r:id="rId16" imgW="1651000" imgH="1714500" progId="">
                  <p:embed/>
                </p:oleObj>
              </mc:Choice>
              <mc:Fallback>
                <p:oleObj name="Equation" r:id="rId16" imgW="1651000" imgH="1714500" progId="">
                  <p:embed/>
                  <p:pic>
                    <p:nvPicPr>
                      <p:cNvPr id="0" name="Picture 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3429000"/>
                        <a:ext cx="3000375" cy="309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6" name="Line 20"/>
          <p:cNvSpPr>
            <a:spLocks noChangeShapeType="1"/>
          </p:cNvSpPr>
          <p:nvPr/>
        </p:nvSpPr>
        <p:spPr bwMode="auto">
          <a:xfrm flipH="1">
            <a:off x="5808663" y="3124200"/>
            <a:ext cx="7937" cy="3200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91463" cy="1143000"/>
          </a:xfrm>
        </p:spPr>
        <p:txBody>
          <a:bodyPr/>
          <a:lstStyle/>
          <a:p>
            <a:r>
              <a:rPr lang="en-US" altLang="ko-KR">
                <a:ea typeface="굴림" charset="-127"/>
              </a:rPr>
              <a:t>Kernel Least-Mean-Square (KLMS)</a:t>
            </a:r>
            <a:br>
              <a:rPr lang="en-US" altLang="ko-KR">
                <a:ea typeface="굴림" charset="-127"/>
              </a:rPr>
            </a:br>
            <a:endParaRPr lang="en-US" altLang="ko-KR">
              <a:ea typeface="굴림" charset="-127"/>
            </a:endParaRP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3471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00800" y="3898900"/>
          <a:ext cx="10493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6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7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98900"/>
                        <a:ext cx="1049338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16200" y="1525588"/>
          <a:ext cx="4949825" cy="392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70" name="Equation" r:id="rId6" imgW="2031840" imgH="1612800" progId="Equation.3">
                  <p:embed/>
                </p:oleObj>
              </mc:Choice>
              <mc:Fallback>
                <p:oleObj name="Equation" r:id="rId6" imgW="2031840" imgH="16128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525588"/>
                        <a:ext cx="4949825" cy="3929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479550"/>
            <a:ext cx="7769225" cy="4113213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The initialization               gives the minimum possible norm solution.</a:t>
            </a:r>
          </a:p>
          <a:p>
            <a:r>
              <a:rPr lang="en-US" altLang="zh-CN" dirty="0">
                <a:ea typeface="宋体" pitchFamily="2" charset="-122"/>
              </a:rPr>
              <a:t> </a:t>
            </a:r>
          </a:p>
        </p:txBody>
      </p:sp>
      <p:graphicFrame>
        <p:nvGraphicFramePr>
          <p:cNvPr id="475140" name="Object 4"/>
          <p:cNvGraphicFramePr>
            <a:graphicFrameLocks noChangeAspect="1"/>
          </p:cNvGraphicFramePr>
          <p:nvPr/>
        </p:nvGraphicFramePr>
        <p:xfrm>
          <a:off x="3830638" y="1489075"/>
          <a:ext cx="10080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5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1489075"/>
                        <a:ext cx="10080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41" name="Object 5"/>
          <p:cNvGraphicFramePr>
            <a:graphicFrameLocks noChangeAspect="1"/>
          </p:cNvGraphicFramePr>
          <p:nvPr/>
        </p:nvGraphicFramePr>
        <p:xfrm>
          <a:off x="1733550" y="2319338"/>
          <a:ext cx="23558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6" name="Equation" r:id="rId6" imgW="812447" imgH="253890" progId="">
                  <p:embed/>
                </p:oleObj>
              </mc:Choice>
              <mc:Fallback>
                <p:oleObj name="Equation" r:id="rId6" imgW="812447" imgH="25389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319338"/>
                        <a:ext cx="2355850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142" name="Object 6"/>
          <p:cNvGraphicFramePr>
            <a:graphicFrameLocks noChangeAspect="1"/>
          </p:cNvGraphicFramePr>
          <p:nvPr/>
        </p:nvGraphicFramePr>
        <p:xfrm>
          <a:off x="668338" y="4471988"/>
          <a:ext cx="48180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7" name="Equation" r:id="rId8" imgW="1854200" imgH="254000" progId="">
                  <p:embed/>
                </p:oleObj>
              </mc:Choice>
              <mc:Fallback>
                <p:oleObj name="Equation" r:id="rId8" imgW="1854200" imgH="254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471988"/>
                        <a:ext cx="4818062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5143" name="Picture 7" descr="minNorm"/>
          <p:cNvPicPr>
            <a:picLocks noChangeAspect="1" noChangeArrowheads="1"/>
          </p:cNvPicPr>
          <p:nvPr/>
        </p:nvPicPr>
        <p:blipFill>
          <a:blip r:embed="rId10" cstate="print"/>
          <a:srcRect l="16629" t="6400" r="16629" b="3200"/>
          <a:stretch>
            <a:fillRect/>
          </a:stretch>
        </p:blipFill>
        <p:spPr bwMode="auto">
          <a:xfrm>
            <a:off x="5597525" y="2459038"/>
            <a:ext cx="3546475" cy="3602037"/>
          </a:xfrm>
          <a:prstGeom prst="rect">
            <a:avLst/>
          </a:prstGeom>
          <a:noFill/>
        </p:spPr>
      </p:pic>
      <p:graphicFrame>
        <p:nvGraphicFramePr>
          <p:cNvPr id="475144" name="Object 8"/>
          <p:cNvGraphicFramePr>
            <a:graphicFrameLocks noChangeAspect="1"/>
          </p:cNvGraphicFramePr>
          <p:nvPr/>
        </p:nvGraphicFramePr>
        <p:xfrm>
          <a:off x="1673225" y="3152775"/>
          <a:ext cx="26479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8" name="Equation" r:id="rId11" imgW="914400" imgH="393700" progId="">
                  <p:embed/>
                </p:oleObj>
              </mc:Choice>
              <mc:Fallback>
                <p:oleObj name="Equation" r:id="rId11" imgW="914400" imgH="3937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152775"/>
                        <a:ext cx="2647950" cy="114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5148" name="Text Box 12"/>
          <p:cNvSpPr txBox="1">
            <a:spLocks noChangeArrowheads="1"/>
          </p:cNvSpPr>
          <p:nvPr/>
        </p:nvSpPr>
        <p:spPr bwMode="auto">
          <a:xfrm>
            <a:off x="652463" y="6088063"/>
            <a:ext cx="8491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200">
                <a:latin typeface="Arial" charset="0"/>
                <a:ea typeface="宋体" pitchFamily="2" charset="-122"/>
              </a:rPr>
              <a:t>Liu W., Pokarel P., Principe J., “The Kernel LMS Algorithm”, </a:t>
            </a:r>
            <a:r>
              <a:rPr lang="en-US" altLang="zh-CN" sz="1200" u="sng">
                <a:latin typeface="Arial" charset="0"/>
                <a:ea typeface="宋体" pitchFamily="2" charset="-122"/>
              </a:rPr>
              <a:t>IEEE Trans. Signal Processing, </a:t>
            </a:r>
            <a:r>
              <a:rPr lang="en-US" altLang="zh-CN" sz="1200">
                <a:latin typeface="Arial" charset="0"/>
                <a:ea typeface="宋体" pitchFamily="2" charset="-122"/>
              </a:rPr>
              <a:t>Vol 56, # 2, 543 – 554, 2008.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1950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굴림" charset="-127"/>
                <a:cs typeface="+mj-cs"/>
              </a:rPr>
              <a:t>Free Parameters in KLMS </a:t>
            </a:r>
            <a:b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굴림" charset="-127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Initial Condition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314450" y="746125"/>
            <a:ext cx="3768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altLang="zh-CN" sz="3200" b="1">
                <a:solidFill>
                  <a:schemeClr val="tx2"/>
                </a:solidFill>
                <a:latin typeface="Arial" charset="0"/>
                <a:ea typeface="宋体" pitchFamily="2" charset="-122"/>
              </a:rPr>
              <a:t>Acknowledgments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217612" y="2081213"/>
            <a:ext cx="5845339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Dr. Weifeng Liu, Amazon</a:t>
            </a:r>
          </a:p>
          <a:p>
            <a:pPr eaLnBrk="0" hangingPunct="0">
              <a:spcBef>
                <a:spcPct val="0"/>
              </a:spcBef>
            </a:pPr>
            <a:endParaRPr lang="en-US" altLang="zh-CN" dirty="0" smtClean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eaLnBrk="0" hangingPunct="0">
              <a:spcBef>
                <a:spcPct val="0"/>
              </a:spcBef>
            </a:pPr>
            <a:r>
              <a:rPr lang="en-US" altLang="zh-CN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Dr. </a:t>
            </a:r>
            <a:r>
              <a:rPr lang="en-US" altLang="zh-CN" dirty="0" err="1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Badong</a:t>
            </a:r>
            <a:r>
              <a:rPr lang="en-US" altLang="zh-CN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Chen, </a:t>
            </a:r>
            <a:r>
              <a:rPr lang="en-US" altLang="zh-CN" dirty="0" err="1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Tsinghua</a:t>
            </a:r>
            <a:r>
              <a:rPr lang="en-US" altLang="zh-CN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University and Post Doc CNEL</a:t>
            </a:r>
          </a:p>
          <a:p>
            <a:pPr eaLnBrk="0" hangingPunct="0">
              <a:spcBef>
                <a:spcPct val="0"/>
              </a:spcBef>
            </a:pPr>
            <a:endParaRPr lang="en-US" altLang="zh-CN" dirty="0" smtClean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eaLnBrk="0" hangingPunct="0">
              <a:spcBef>
                <a:spcPct val="0"/>
              </a:spcBef>
            </a:pPr>
            <a:endParaRPr lang="en-US" altLang="zh-CN" dirty="0" smtClean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eaLnBrk="0" hangingPunct="0">
              <a:spcBef>
                <a:spcPct val="0"/>
              </a:spcBef>
            </a:pPr>
            <a:endParaRPr lang="en-US" altLang="zh-CN" dirty="0" smtClean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eaLnBrk="0" hangingPunct="0">
              <a:spcBef>
                <a:spcPct val="0"/>
              </a:spcBef>
            </a:pPr>
            <a:endParaRPr lang="en-US" altLang="zh-CN" dirty="0" smtClean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eaLnBrk="0" hangingPunct="0">
              <a:spcBef>
                <a:spcPct val="0"/>
              </a:spcBef>
            </a:pPr>
            <a:endParaRPr lang="en-US" altLang="zh-CN" dirty="0" smtClean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eaLnBrk="0" hangingPunct="0">
              <a:spcBef>
                <a:spcPct val="0"/>
              </a:spcBef>
            </a:pPr>
            <a:r>
              <a:rPr lang="en-US" altLang="zh-CN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NSF </a:t>
            </a:r>
            <a:r>
              <a:rPr lang="en-US" altLang="zh-CN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ECS – </a:t>
            </a:r>
            <a:r>
              <a:rPr lang="en-US" altLang="zh-CN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0300340, 0601271, 0964197</a:t>
            </a:r>
            <a:endParaRPr lang="en-US" dirty="0" smtClean="0"/>
          </a:p>
          <a:p>
            <a:pPr eaLnBrk="0" hangingPunct="0">
              <a:spcBef>
                <a:spcPct val="0"/>
              </a:spcBef>
            </a:pPr>
            <a:r>
              <a:rPr lang="en-US" altLang="zh-CN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altLang="zh-CN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(</a:t>
            </a:r>
            <a:r>
              <a:rPr lang="en-US" altLang="zh-CN" dirty="0" err="1">
                <a:solidFill>
                  <a:schemeClr val="tx2"/>
                </a:solidFill>
                <a:latin typeface="Arial" charset="0"/>
                <a:ea typeface="宋体" pitchFamily="2" charset="-122"/>
              </a:rPr>
              <a:t>Neuroengineering</a:t>
            </a:r>
            <a:r>
              <a:rPr lang="en-US" altLang="zh-CN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program) </a:t>
            </a:r>
          </a:p>
          <a:p>
            <a:pPr eaLnBrk="0" hangingPunct="0">
              <a:spcBef>
                <a:spcPct val="0"/>
              </a:spcBef>
              <a:buFontTx/>
              <a:buChar char="•"/>
            </a:pPr>
            <a:endParaRPr lang="zh-CN" altLang="en-US" dirty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Free Parameters in KLMS </a:t>
            </a:r>
            <a:br>
              <a:rPr lang="en-US" altLang="ko-KR" dirty="0" smtClean="0">
                <a:ea typeface="굴림" charset="-127"/>
              </a:rPr>
            </a:br>
            <a:r>
              <a:rPr lang="en-US" sz="2800" dirty="0" smtClean="0"/>
              <a:t>Step size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041018" y="1809368"/>
            <a:ext cx="8102981" cy="4113212"/>
          </a:xfrm>
        </p:spPr>
        <p:txBody>
          <a:bodyPr/>
          <a:lstStyle/>
          <a:p>
            <a:r>
              <a:rPr lang="en-US" dirty="0" smtClean="0"/>
              <a:t>Traditional wisdom in LMS still applies here.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where       is the Gram matrix, and N its dimensionality.</a:t>
            </a:r>
          </a:p>
          <a:p>
            <a:r>
              <a:rPr lang="en-US" dirty="0" smtClean="0"/>
              <a:t>For translation invariant kernels, </a:t>
            </a:r>
            <a:r>
              <a:rPr lang="en-US" dirty="0" smtClean="0">
                <a:latin typeface="Symbol" pitchFamily="18" charset="2"/>
              </a:rPr>
              <a:t>k</a:t>
            </a:r>
            <a:r>
              <a:rPr lang="en-US" dirty="0" smtClean="0"/>
              <a:t>(u(j),u(j))=g</a:t>
            </a:r>
            <a:r>
              <a:rPr lang="en-US" sz="1400" dirty="0" smtClean="0"/>
              <a:t>0</a:t>
            </a:r>
            <a:r>
              <a:rPr lang="en-US" dirty="0" smtClean="0"/>
              <a:t>, is a constant independent of the data.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misadjustment</a:t>
            </a:r>
            <a:r>
              <a:rPr lang="en-US" dirty="0" smtClean="0"/>
              <a:t> is therefore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34609" y="4054364"/>
          <a:ext cx="430649" cy="454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07" name="Equation" r:id="rId3" imgW="228600" imgH="241200" progId="Equation.3">
                  <p:embed/>
                </p:oleObj>
              </mc:Choice>
              <mc:Fallback>
                <p:oleObj name="Equation" r:id="rId3" imgW="2286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609" y="4054364"/>
                        <a:ext cx="430649" cy="4545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40887" y="5065987"/>
          <a:ext cx="2023664" cy="79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08" name="Equation" r:id="rId5" imgW="1002960" imgH="393480" progId="Equation.3">
                  <p:embed/>
                </p:oleObj>
              </mc:Choice>
              <mc:Fallback>
                <p:oleObj name="Equation" r:id="rId5" imgW="10029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887" y="5065987"/>
                        <a:ext cx="2023664" cy="79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88" name="Object 4"/>
          <p:cNvGraphicFramePr>
            <a:graphicFrameLocks noChangeAspect="1"/>
          </p:cNvGraphicFramePr>
          <p:nvPr/>
        </p:nvGraphicFramePr>
        <p:xfrm>
          <a:off x="2628900" y="2659063"/>
          <a:ext cx="38004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09" name="Equation" r:id="rId7" imgW="1993680" imgH="495000" progId="Equation.3">
                  <p:embed/>
                </p:oleObj>
              </mc:Choice>
              <mc:Fallback>
                <p:oleObj name="Equation" r:id="rId7" imgW="1993680" imgH="495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2659063"/>
                        <a:ext cx="3800475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08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Free Parameters in KLMS </a:t>
            </a:r>
            <a:br>
              <a:rPr lang="en-US" altLang="ko-KR" dirty="0" smtClean="0">
                <a:ea typeface="굴림" charset="-127"/>
              </a:rPr>
            </a:br>
            <a:r>
              <a:rPr lang="en-US" sz="2800" dirty="0" smtClean="0"/>
              <a:t>Rule of Thumb for </a:t>
            </a:r>
            <a:r>
              <a:rPr lang="en-US" sz="2800" i="1" dirty="0" smtClean="0"/>
              <a:t>h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4079" y="2019136"/>
            <a:ext cx="7769225" cy="4113212"/>
          </a:xfrm>
        </p:spPr>
        <p:txBody>
          <a:bodyPr/>
          <a:lstStyle/>
          <a:p>
            <a:r>
              <a:rPr lang="en-US" dirty="0" smtClean="0"/>
              <a:t>Although KLMS is not kernel density estimation, these rules of thumb still provide a starting point. </a:t>
            </a:r>
          </a:p>
          <a:p>
            <a:r>
              <a:rPr lang="en-US" dirty="0" smtClean="0"/>
              <a:t>Silverman’s rule can be applied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where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is the input data </a:t>
            </a:r>
            <a:r>
              <a:rPr lang="en-US" dirty="0" err="1" smtClean="0"/>
              <a:t>s.d</a:t>
            </a:r>
            <a:r>
              <a:rPr lang="en-US" dirty="0" smtClean="0"/>
              <a:t>., R is the </a:t>
            </a:r>
            <a:r>
              <a:rPr lang="en-US" dirty="0" err="1" smtClean="0"/>
              <a:t>interquartile</a:t>
            </a:r>
            <a:r>
              <a:rPr lang="en-US" dirty="0" smtClean="0"/>
              <a:t>, N is the number of samples and L is the dimension.</a:t>
            </a:r>
          </a:p>
          <a:p>
            <a:r>
              <a:rPr lang="en-US" dirty="0" smtClean="0"/>
              <a:t>Alternatively: take a look at the dynamic range of the data, assume it uniformly distributed and select h to put 10 samples in 3</a:t>
            </a:r>
            <a:r>
              <a:rPr lang="en-US" dirty="0" smtClean="0">
                <a:latin typeface="Symbol" pitchFamily="18" charset="2"/>
              </a:rPr>
              <a:t> s.</a:t>
            </a:r>
          </a:p>
          <a:p>
            <a:r>
              <a:rPr lang="en-US" dirty="0" smtClean="0"/>
              <a:t>Use cross validation for more accurate estimation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53012" y="3262147"/>
          <a:ext cx="3754873" cy="44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99" name="Equation" r:id="rId3" imgW="1917360" imgH="228600" progId="Equation.3">
                  <p:embed/>
                </p:oleObj>
              </mc:Choice>
              <mc:Fallback>
                <p:oleObj name="Equation" r:id="rId3" imgW="1917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012" y="3262147"/>
                        <a:ext cx="3754873" cy="448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0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91463" cy="11430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Free Parameters in KLMS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r>
              <a:rPr lang="en-US" dirty="0" smtClean="0"/>
              <a:t> </a:t>
            </a:r>
            <a:r>
              <a:rPr lang="en-US" sz="2800" dirty="0" smtClean="0"/>
              <a:t>Kernel Design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3471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00800" y="3898900"/>
          <a:ext cx="10493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8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7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98900"/>
                        <a:ext cx="1049338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>
          <a:xfrm>
            <a:off x="902794" y="1598723"/>
            <a:ext cx="8241206" cy="1979612"/>
          </a:xfrm>
        </p:spPr>
        <p:txBody>
          <a:bodyPr/>
          <a:lstStyle/>
          <a:p>
            <a:r>
              <a:rPr lang="en-US" dirty="0" smtClean="0"/>
              <a:t>The Kernel defines the inner product in RKHS</a:t>
            </a:r>
          </a:p>
          <a:p>
            <a:pPr lvl="1"/>
            <a:r>
              <a:rPr lang="en-US" sz="2400" dirty="0" smtClean="0"/>
              <a:t>Any positive definite function (Gaussian, polynomial,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, etc.) can be used. 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i="1" dirty="0" smtClean="0"/>
              <a:t>strictly positive definite</a:t>
            </a:r>
            <a:r>
              <a:rPr lang="en-US" sz="2400" dirty="0" smtClean="0"/>
              <a:t> function will always yield universal </a:t>
            </a:r>
            <a:r>
              <a:rPr lang="en-US" sz="2400" dirty="0" err="1" smtClean="0"/>
              <a:t>mappers</a:t>
            </a:r>
            <a:r>
              <a:rPr lang="en-US" sz="2400" dirty="0" smtClean="0"/>
              <a:t> (Gaussian,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). </a:t>
            </a:r>
          </a:p>
          <a:p>
            <a:pPr lvl="1"/>
            <a:r>
              <a:rPr lang="en-US" sz="2400" dirty="0" smtClean="0"/>
              <a:t>For infinite number of samples all </a:t>
            </a:r>
            <a:r>
              <a:rPr lang="en-US" sz="2400" dirty="0" err="1" smtClean="0"/>
              <a:t>spd</a:t>
            </a:r>
            <a:r>
              <a:rPr lang="en-US" sz="2400" dirty="0" smtClean="0"/>
              <a:t> kernels converge in the mean to the same solution.</a:t>
            </a:r>
          </a:p>
          <a:p>
            <a:pPr lvl="1"/>
            <a:r>
              <a:rPr lang="en-US" sz="2400" dirty="0" smtClean="0"/>
              <a:t>But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finite number of samples kernel function and free parameters matter</a:t>
            </a:r>
            <a:r>
              <a:rPr lang="en-US" sz="2400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952" y="6106510"/>
            <a:ext cx="8319650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</a:t>
            </a:r>
            <a:r>
              <a:rPr lang="en-US" sz="1400" dirty="0" err="1" smtClean="0"/>
              <a:t>Sriperumbudur</a:t>
            </a:r>
            <a:r>
              <a:rPr lang="en-US" sz="1400" dirty="0" smtClean="0"/>
              <a:t> et al, </a:t>
            </a:r>
            <a:r>
              <a:rPr lang="en-US" sz="1400" i="1" dirty="0" smtClean="0"/>
              <a:t>On the Relation Between Universality, Characteristic Kernels and RKHS Embedding of</a:t>
            </a:r>
          </a:p>
          <a:p>
            <a:r>
              <a:rPr lang="en-US" sz="1400" i="1" dirty="0" smtClean="0"/>
              <a:t>Measures, AISTATS 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084" y="485283"/>
            <a:ext cx="7772400" cy="762000"/>
          </a:xfrm>
        </p:spPr>
        <p:txBody>
          <a:bodyPr/>
          <a:lstStyle/>
          <a:p>
            <a:r>
              <a:rPr lang="en-US" altLang="zh-CN" dirty="0" err="1" smtClean="0">
                <a:ea typeface="宋体" pitchFamily="2" charset="-122"/>
              </a:rPr>
              <a:t>Sparsification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Filter size increases linearly with samples! </a:t>
            </a:r>
          </a:p>
          <a:p>
            <a:r>
              <a:rPr lang="en-US" altLang="zh-CN" dirty="0" smtClean="0">
                <a:ea typeface="宋体" pitchFamily="2" charset="-122"/>
              </a:rPr>
              <a:t>If RKHS is compact and the environment stationary, we see that there is no need to keep increasing the filter size.</a:t>
            </a:r>
          </a:p>
          <a:p>
            <a:r>
              <a:rPr lang="en-US" altLang="zh-CN" dirty="0" smtClean="0">
                <a:ea typeface="宋体" pitchFamily="2" charset="-122"/>
              </a:rPr>
              <a:t>Issue is that we would like to implement it on-line!  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Two ways to cope with growth: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Novelty Criterion (NC)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Approximate Linear Dependency (ALD)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NC is very simple and intuitive to implement.</a:t>
            </a:r>
            <a:endParaRPr lang="en-US" altLang="zh-CN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574" y="474772"/>
            <a:ext cx="7772400" cy="762000"/>
          </a:xfrm>
        </p:spPr>
        <p:txBody>
          <a:bodyPr/>
          <a:lstStyle/>
          <a:p>
            <a:r>
              <a:rPr lang="en-US" altLang="zh-CN" dirty="0" err="1" smtClean="0">
                <a:ea typeface="宋体" pitchFamily="2" charset="-122"/>
              </a:rPr>
              <a:t>Sparsification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Novelty Criterion (NC)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Present dictionary is                    . When a new data pair arrives (</a:t>
            </a:r>
            <a:r>
              <a:rPr lang="en-US" altLang="zh-CN" b="1" dirty="0" smtClean="0">
                <a:ea typeface="宋体" pitchFamily="2" charset="-122"/>
              </a:rPr>
              <a:t>u</a:t>
            </a:r>
            <a:r>
              <a:rPr lang="en-US" altLang="zh-CN" dirty="0" smtClean="0">
                <a:ea typeface="宋体" pitchFamily="2" charset="-122"/>
              </a:rPr>
              <a:t>(i+1),d(i+1)).</a:t>
            </a:r>
          </a:p>
          <a:p>
            <a:r>
              <a:rPr lang="en-US" altLang="zh-CN" dirty="0" smtClean="0">
                <a:ea typeface="宋体" pitchFamily="2" charset="-122"/>
              </a:rPr>
              <a:t>First compute the distance to the present dictionary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If smaller than threshold </a:t>
            </a:r>
            <a:r>
              <a:rPr lang="en-US" altLang="zh-CN" dirty="0" smtClean="0">
                <a:latin typeface="Symbol" pitchFamily="18" charset="2"/>
                <a:ea typeface="宋体" pitchFamily="2" charset="-122"/>
              </a:rPr>
              <a:t>d</a:t>
            </a:r>
            <a:r>
              <a:rPr lang="en-US" altLang="zh-CN" sz="1600" dirty="0" smtClean="0">
                <a:ea typeface="宋体" pitchFamily="2" charset="-122"/>
              </a:rPr>
              <a:t>1</a:t>
            </a:r>
            <a:r>
              <a:rPr lang="en-US" altLang="zh-CN" dirty="0" smtClean="0">
                <a:ea typeface="宋体" pitchFamily="2" charset="-122"/>
              </a:rPr>
              <a:t> do not create new center</a:t>
            </a:r>
          </a:p>
          <a:p>
            <a:r>
              <a:rPr lang="en-US" altLang="zh-CN" dirty="0" smtClean="0">
                <a:ea typeface="宋体" pitchFamily="2" charset="-122"/>
              </a:rPr>
              <a:t>Otherwise check if the prediction error is larger than </a:t>
            </a:r>
            <a:r>
              <a:rPr lang="en-US" altLang="zh-CN" dirty="0" smtClean="0">
                <a:latin typeface="Symbol" pitchFamily="18" charset="2"/>
                <a:ea typeface="宋体" pitchFamily="2" charset="-122"/>
              </a:rPr>
              <a:t>d</a:t>
            </a:r>
            <a:r>
              <a:rPr lang="en-US" altLang="zh-CN" sz="1600" dirty="0" smtClean="0">
                <a:ea typeface="宋体" pitchFamily="2" charset="-122"/>
              </a:rPr>
              <a:t>2</a:t>
            </a:r>
            <a:r>
              <a:rPr lang="en-US" altLang="zh-CN" dirty="0" smtClean="0">
                <a:ea typeface="宋体" pitchFamily="2" charset="-122"/>
              </a:rPr>
              <a:t> to augment the dictionary. </a:t>
            </a:r>
          </a:p>
          <a:p>
            <a:r>
              <a:rPr lang="en-US" altLang="zh-CN" dirty="0" smtClean="0">
                <a:latin typeface="Symbol" pitchFamily="18" charset="2"/>
                <a:ea typeface="宋体" pitchFamily="2" charset="-122"/>
              </a:rPr>
              <a:t>d</a:t>
            </a:r>
            <a:r>
              <a:rPr lang="en-US" altLang="zh-CN" sz="1600" dirty="0" smtClean="0">
                <a:ea typeface="宋体" pitchFamily="2" charset="-122"/>
              </a:rPr>
              <a:t>1</a:t>
            </a:r>
            <a:r>
              <a:rPr lang="en-US" altLang="zh-CN" dirty="0" smtClean="0">
                <a:ea typeface="宋体" pitchFamily="2" charset="-122"/>
              </a:rPr>
              <a:t> ~ 0.1 kernel size and </a:t>
            </a:r>
            <a:r>
              <a:rPr lang="en-US" altLang="zh-CN" dirty="0" smtClean="0">
                <a:latin typeface="Symbol" pitchFamily="18" charset="2"/>
                <a:ea typeface="宋体" pitchFamily="2" charset="-122"/>
              </a:rPr>
              <a:t>d</a:t>
            </a:r>
            <a:r>
              <a:rPr lang="en-US" altLang="zh-CN" sz="1600" dirty="0" smtClean="0">
                <a:ea typeface="宋体" pitchFamily="2" charset="-122"/>
              </a:rPr>
              <a:t>2</a:t>
            </a:r>
            <a:r>
              <a:rPr lang="en-US" altLang="zh-CN" dirty="0" smtClean="0">
                <a:ea typeface="宋体" pitchFamily="2" charset="-122"/>
              </a:rPr>
              <a:t> ~ </a:t>
            </a:r>
            <a:r>
              <a:rPr lang="en-US" altLang="zh-CN" dirty="0" err="1" smtClean="0">
                <a:ea typeface="宋体" pitchFamily="2" charset="-122"/>
              </a:rPr>
              <a:t>sqrt</a:t>
            </a:r>
            <a:r>
              <a:rPr lang="en-US" altLang="zh-CN" dirty="0" smtClean="0">
                <a:ea typeface="宋体" pitchFamily="2" charset="-122"/>
              </a:rPr>
              <a:t> of MSE </a:t>
            </a:r>
            <a:r>
              <a:rPr lang="en-US" altLang="zh-CN" sz="1600" dirty="0" smtClean="0">
                <a:ea typeface="宋体" pitchFamily="2" charset="-122"/>
              </a:rPr>
              <a:t> </a:t>
            </a:r>
            <a:endParaRPr lang="en-US" altLang="zh-CN" dirty="0" smtClean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44276" y="1744717"/>
          <a:ext cx="1491556" cy="53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65" name="Equation" r:id="rId4" imgW="812520" imgH="291960" progId="Equation.3">
                  <p:embed/>
                </p:oleObj>
              </mc:Choice>
              <mc:Fallback>
                <p:oleObj name="Equation" r:id="rId4" imgW="81252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276" y="1744717"/>
                        <a:ext cx="1491556" cy="536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23" name="Object 3"/>
          <p:cNvGraphicFramePr>
            <a:graphicFrameLocks noChangeAspect="1"/>
          </p:cNvGraphicFramePr>
          <p:nvPr/>
        </p:nvGraphicFramePr>
        <p:xfrm>
          <a:off x="3143250" y="3070225"/>
          <a:ext cx="25384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66" name="Equation" r:id="rId6" imgW="1384200" imgH="330120" progId="Equation.3">
                  <p:embed/>
                </p:oleObj>
              </mc:Choice>
              <mc:Fallback>
                <p:oleObj name="Equation" r:id="rId6" imgW="1384200" imgH="330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070225"/>
                        <a:ext cx="253841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574" y="474772"/>
            <a:ext cx="7772400" cy="762000"/>
          </a:xfrm>
        </p:spPr>
        <p:txBody>
          <a:bodyPr/>
          <a:lstStyle/>
          <a:p>
            <a:r>
              <a:rPr lang="en-US" altLang="zh-CN" dirty="0" err="1" smtClean="0">
                <a:ea typeface="宋体" pitchFamily="2" charset="-122"/>
              </a:rPr>
              <a:t>Sparsification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Approximate Linear Dependency (ALD)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Engel proposed to estimate the distance to the linear span of the centers, i.e. compute 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Which can be estimated by 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Only increase dictionary if </a:t>
            </a:r>
            <a:r>
              <a:rPr lang="en-US" altLang="zh-CN" i="1" dirty="0" err="1" smtClean="0">
                <a:ea typeface="宋体" pitchFamily="2" charset="-122"/>
              </a:rPr>
              <a:t>dis</a:t>
            </a:r>
            <a:r>
              <a:rPr lang="en-US" altLang="zh-CN" dirty="0" smtClean="0">
                <a:ea typeface="宋体" pitchFamily="2" charset="-122"/>
              </a:rPr>
              <a:t> larger than threshold</a:t>
            </a:r>
          </a:p>
          <a:p>
            <a:r>
              <a:rPr lang="en-US" altLang="zh-CN" dirty="0" smtClean="0">
                <a:ea typeface="宋体" pitchFamily="2" charset="-122"/>
              </a:rPr>
              <a:t>Complexity is O(m</a:t>
            </a:r>
            <a:r>
              <a:rPr lang="en-US" altLang="zh-CN" baseline="30000" dirty="0" smtClean="0">
                <a:ea typeface="宋体" pitchFamily="2" charset="-122"/>
              </a:rPr>
              <a:t>2</a:t>
            </a:r>
            <a:r>
              <a:rPr lang="en-US" altLang="zh-CN" dirty="0" smtClean="0">
                <a:ea typeface="宋体" pitchFamily="2" charset="-122"/>
              </a:rPr>
              <a:t>)</a:t>
            </a:r>
          </a:p>
          <a:p>
            <a:r>
              <a:rPr lang="en-US" altLang="zh-CN" dirty="0" smtClean="0">
                <a:ea typeface="宋体" pitchFamily="2" charset="-122"/>
              </a:rPr>
              <a:t>Easy to estimate in KRLS (</a:t>
            </a:r>
            <a:r>
              <a:rPr lang="en-US" altLang="zh-CN" i="1" dirty="0" err="1" smtClean="0">
                <a:ea typeface="宋体" pitchFamily="2" charset="-122"/>
              </a:rPr>
              <a:t>dis</a:t>
            </a:r>
            <a:r>
              <a:rPr lang="en-US" altLang="zh-CN" dirty="0" err="1" smtClean="0">
                <a:ea typeface="宋体" pitchFamily="2" charset="-122"/>
              </a:rPr>
              <a:t>~r</a:t>
            </a:r>
            <a:r>
              <a:rPr lang="en-US" altLang="zh-CN" dirty="0" smtClean="0">
                <a:ea typeface="宋体" pitchFamily="2" charset="-122"/>
              </a:rPr>
              <a:t>(i+1))</a:t>
            </a:r>
          </a:p>
          <a:p>
            <a:r>
              <a:rPr lang="en-US" altLang="zh-CN" dirty="0" smtClean="0">
                <a:ea typeface="宋体" pitchFamily="2" charset="-122"/>
              </a:rPr>
              <a:t>Can simplify the sum to the nearest center, and it defaults to NC 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pPr>
              <a:buNone/>
            </a:pPr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952323" name="Object 3"/>
          <p:cNvGraphicFramePr>
            <a:graphicFrameLocks noChangeAspect="1"/>
          </p:cNvGraphicFramePr>
          <p:nvPr/>
        </p:nvGraphicFramePr>
        <p:xfrm>
          <a:off x="2528778" y="2521991"/>
          <a:ext cx="41687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95" name="Equation" r:id="rId4" imgW="2273040" imgH="355320" progId="Equation.3">
                  <p:embed/>
                </p:oleObj>
              </mc:Choice>
              <mc:Fallback>
                <p:oleObj name="Equation" r:id="rId4" imgW="2273040" imgH="355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778" y="2521991"/>
                        <a:ext cx="416877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3348" name="Object 3"/>
          <p:cNvGraphicFramePr>
            <a:graphicFrameLocks noChangeAspect="1"/>
          </p:cNvGraphicFramePr>
          <p:nvPr/>
        </p:nvGraphicFramePr>
        <p:xfrm>
          <a:off x="1978957" y="3432668"/>
          <a:ext cx="5448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96" name="Equation" r:id="rId6" imgW="2971800" imgH="228600" progId="Equation.3">
                  <p:embed/>
                </p:oleObj>
              </mc:Choice>
              <mc:Fallback>
                <p:oleObj name="Equation" r:id="rId6" imgW="2971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957" y="3432668"/>
                        <a:ext cx="5448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3349" name="Object 3"/>
          <p:cNvGraphicFramePr>
            <a:graphicFrameLocks noChangeAspect="1"/>
          </p:cNvGraphicFramePr>
          <p:nvPr/>
        </p:nvGraphicFramePr>
        <p:xfrm>
          <a:off x="2811463" y="5997575"/>
          <a:ext cx="34242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97" name="Equation" r:id="rId8" imgW="1866600" imgH="330120" progId="Equation.3">
                  <p:embed/>
                </p:oleObj>
              </mc:Choice>
              <mc:Fallback>
                <p:oleObj name="Equation" r:id="rId8" imgW="1866600" imgH="330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5997575"/>
                        <a:ext cx="3424237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KLMS- </a:t>
            </a:r>
            <a:r>
              <a:rPr lang="en-US" altLang="ko-KR" dirty="0" smtClean="0">
                <a:ea typeface="굴림" charset="-127"/>
              </a:rPr>
              <a:t>Mackey-Glass Prediction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7769225" cy="4113212"/>
          </a:xfrm>
          <a:noFill/>
          <a:ln/>
        </p:spPr>
        <p:txBody>
          <a:bodyPr/>
          <a:lstStyle/>
          <a:p>
            <a:endParaRPr lang="en-US" altLang="ko-KR" sz="2000">
              <a:ea typeface="굴림" charset="-127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US" altLang="ko-KR">
              <a:ea typeface="굴림" charset="-127"/>
            </a:endParaRP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0" y="32639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>
                <a:ea typeface="宋体" pitchFamily="2" charset="-122"/>
                <a:cs typeface="Times New Roman" pitchFamily="18" charset="0"/>
              </a:rPr>
              <a:t> </a:t>
            </a:r>
            <a:endParaRPr lang="zh-CN" altLang="en-US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57488" y="1127125"/>
          <a:ext cx="43005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10" name="Equation" r:id="rId4" imgW="2425680" imgH="419040" progId="Equation.3">
                  <p:embed/>
                </p:oleObj>
              </mc:Choice>
              <mc:Fallback>
                <p:oleObj name="Equation" r:id="rId4" imgW="2425680" imgH="419040" progId="Equation.3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127125"/>
                        <a:ext cx="430053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4002" name="Picture 3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2797" y="3184634"/>
            <a:ext cx="4916280" cy="367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04" name="Picture 3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8291" y="1986454"/>
            <a:ext cx="5885793" cy="119100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99283" y="3993931"/>
            <a:ext cx="1563248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LMS</a:t>
            </a:r>
          </a:p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=0.2</a:t>
            </a:r>
          </a:p>
          <a:p>
            <a:r>
              <a:rPr lang="en-US" dirty="0" smtClean="0"/>
              <a:t>KLMS</a:t>
            </a:r>
          </a:p>
          <a:p>
            <a:r>
              <a:rPr lang="en-US" dirty="0" smtClean="0"/>
              <a:t>h=1,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=0.2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719667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Performance Growth Trade-off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74" y="1334814"/>
            <a:ext cx="4098371" cy="308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8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676" y="3615558"/>
            <a:ext cx="4393324" cy="324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02014" y="2102069"/>
            <a:ext cx="211788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=0.1,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=0.05</a:t>
            </a:r>
          </a:p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=0.1, h=1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KLMS- Nonlinear </a:t>
            </a:r>
            <a:r>
              <a:rPr lang="en-US" altLang="ko-KR" dirty="0" smtClean="0">
                <a:ea typeface="굴림" charset="-127"/>
              </a:rPr>
              <a:t>Channel </a:t>
            </a:r>
            <a:r>
              <a:rPr lang="en-US" altLang="ko-KR" dirty="0">
                <a:ea typeface="굴림" charset="-127"/>
              </a:rPr>
              <a:t>E</a:t>
            </a:r>
            <a:r>
              <a:rPr lang="en-US" altLang="ko-KR" dirty="0" smtClean="0">
                <a:ea typeface="굴림" charset="-127"/>
              </a:rPr>
              <a:t>qualization 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7769225" cy="4113212"/>
          </a:xfrm>
          <a:noFill/>
          <a:ln/>
        </p:spPr>
        <p:txBody>
          <a:bodyPr/>
          <a:lstStyle/>
          <a:p>
            <a:endParaRPr lang="en-US" altLang="ko-KR" sz="2000">
              <a:ea typeface="굴림" charset="-127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US" altLang="ko-KR">
              <a:ea typeface="굴림" charset="-127"/>
            </a:endParaRP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0" y="32639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>
                <a:ea typeface="宋体" pitchFamily="2" charset="-122"/>
                <a:cs typeface="Times New Roman" pitchFamily="18" charset="0"/>
              </a:rPr>
              <a:t> </a:t>
            </a:r>
            <a:endParaRPr lang="zh-CN" altLang="en-US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785813" y="1425575"/>
          <a:ext cx="40100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25" name="Equation" r:id="rId4" imgW="1981200" imgH="381000" progId="">
                  <p:embed/>
                </p:oleObj>
              </mc:Choice>
              <mc:Fallback>
                <p:oleObj name="Equation" r:id="rId4" imgW="1981200" imgH="381000" progId="">
                  <p:embed/>
                  <p:pic>
                    <p:nvPicPr>
                      <p:cNvPr id="0" name="Object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425575"/>
                        <a:ext cx="40100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3425825" y="5556250"/>
          <a:ext cx="15827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26" name="Equation" r:id="rId6" imgW="634725" imgH="393529" progId="">
                  <p:embed/>
                </p:oleObj>
              </mc:Choice>
              <mc:Fallback>
                <p:oleObj name="Equation" r:id="rId6" imgW="634725" imgH="393529" progId="">
                  <p:embed/>
                  <p:pic>
                    <p:nvPicPr>
                      <p:cNvPr id="0" name="Object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5556250"/>
                        <a:ext cx="158273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649288" y="2474913"/>
          <a:ext cx="4232275" cy="34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27" name="Visio" r:id="rId8" imgW="5441899" imgH="4375099" progId="">
                  <p:embed/>
                </p:oleObj>
              </mc:Choice>
              <mc:Fallback>
                <p:oleObj name="Visio" r:id="rId8" imgW="5441899" imgH="4375099" progId="">
                  <p:embed/>
                  <p:pic>
                    <p:nvPicPr>
                      <p:cNvPr id="0" name="Object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2474913"/>
                        <a:ext cx="4232275" cy="340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3707" name="Picture 11" descr="learningCurveNCE_KLMS_LM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6475" y="2797175"/>
            <a:ext cx="4327525" cy="3257550"/>
          </a:xfrm>
          <a:prstGeom prst="rect">
            <a:avLst/>
          </a:prstGeom>
          <a:noFill/>
        </p:spPr>
      </p:pic>
      <p:graphicFrame>
        <p:nvGraphicFramePr>
          <p:cNvPr id="413708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48250" y="2141538"/>
          <a:ext cx="38084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28" name="Visio" r:id="rId11" imgW="6437071" imgH="763219" progId="">
                  <p:embed/>
                </p:oleObj>
              </mc:Choice>
              <mc:Fallback>
                <p:oleObj name="Visio" r:id="rId11" imgW="6437071" imgH="763219" progId="">
                  <p:embed/>
                  <p:pic>
                    <p:nvPicPr>
                      <p:cNvPr id="0" name="Object 30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2141538"/>
                        <a:ext cx="38084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Nonlinear </a:t>
            </a:r>
            <a:r>
              <a:rPr lang="en-US" altLang="ko-KR" dirty="0" smtClean="0">
                <a:ea typeface="굴림" charset="-127"/>
              </a:rPr>
              <a:t>Channel </a:t>
            </a:r>
            <a:r>
              <a:rPr lang="en-US" altLang="ko-KR" dirty="0">
                <a:ea typeface="굴림" charset="-127"/>
              </a:rPr>
              <a:t>E</a:t>
            </a:r>
            <a:r>
              <a:rPr lang="en-US" altLang="ko-KR" dirty="0" smtClean="0">
                <a:ea typeface="굴림" charset="-127"/>
              </a:rPr>
              <a:t>qualization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0" y="32639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>
                <a:ea typeface="宋体" pitchFamily="2" charset="-122"/>
                <a:cs typeface="Times New Roman" pitchFamily="18" charset="0"/>
              </a:rPr>
              <a:t> </a:t>
            </a:r>
            <a:endParaRPr lang="zh-CN" altLang="en-US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7866" name="Group 74"/>
          <p:cNvGraphicFramePr>
            <a:graphicFrameLocks noGrp="1"/>
          </p:cNvGraphicFramePr>
          <p:nvPr/>
        </p:nvGraphicFramePr>
        <p:xfrm>
          <a:off x="900113" y="1196975"/>
          <a:ext cx="7993062" cy="1651318"/>
        </p:xfrm>
        <a:graphic>
          <a:graphicData uri="http://schemas.openxmlformats.org/drawingml/2006/table">
            <a:tbl>
              <a:tblPr/>
              <a:tblGrid>
                <a:gridCol w="1739900"/>
                <a:gridCol w="2084387"/>
                <a:gridCol w="2257425"/>
                <a:gridCol w="19113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Algorithms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Linear LMS (η=0.005)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KLMS (η=0.1)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NO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REGULARIZATION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(REGULARIZED λ=1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BER (σ = .1)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0.162±0.014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0.020±0.012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0.008±0.001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BER (σ = .4)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0.177±0.012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0.058±0.008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0.046±0.003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BER (σ = .8)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0.218±0.012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0.130±0.010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0.118±0.004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7826" name="Group 34"/>
          <p:cNvGraphicFramePr>
            <a:graphicFrameLocks noGrp="1"/>
          </p:cNvGraphicFramePr>
          <p:nvPr/>
        </p:nvGraphicFramePr>
        <p:xfrm>
          <a:off x="971550" y="3357563"/>
          <a:ext cx="7921625" cy="1856741"/>
        </p:xfrm>
        <a:graphic>
          <a:graphicData uri="http://schemas.openxmlformats.org/drawingml/2006/table">
            <a:tbl>
              <a:tblPr/>
              <a:tblGrid>
                <a:gridCol w="2581275"/>
                <a:gridCol w="1885950"/>
                <a:gridCol w="1814513"/>
                <a:gridCol w="1639887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Algorithms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Linear LMS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KLMS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RN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Computation (training)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O(l)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O(i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Memory (training)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O(l)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O(i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Computation (test)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O(l)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Memory (test)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O(l)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O(i)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7858" name="Rectangle 6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7859" name="Object 67"/>
          <p:cNvGraphicFramePr>
            <a:graphicFrameLocks noChangeAspect="1"/>
          </p:cNvGraphicFramePr>
          <p:nvPr/>
        </p:nvGraphicFramePr>
        <p:xfrm>
          <a:off x="4632325" y="2949575"/>
          <a:ext cx="24653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41" name="Equation" r:id="rId4" imgW="1651000" imgH="215900" progId="">
                  <p:embed/>
                </p:oleObj>
              </mc:Choice>
              <mc:Fallback>
                <p:oleObj name="Equation" r:id="rId4" imgW="1651000" imgH="215900" progId="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2949575"/>
                        <a:ext cx="2465388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68" name="Text Box 76"/>
          <p:cNvSpPr txBox="1">
            <a:spLocks noChangeArrowheads="1"/>
          </p:cNvSpPr>
          <p:nvPr/>
        </p:nvSpPr>
        <p:spPr bwMode="auto">
          <a:xfrm>
            <a:off x="981075" y="5754688"/>
            <a:ext cx="737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hlink"/>
                </a:solidFill>
                <a:latin typeface="Arial" charset="0"/>
                <a:ea typeface="宋体" pitchFamily="2" charset="-122"/>
              </a:rPr>
              <a:t>Why don’t we need to explicitly regularize the KLMS?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207963"/>
            <a:ext cx="7772400" cy="11430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Outline</a:t>
            </a:r>
          </a:p>
        </p:txBody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25525" y="1738313"/>
            <a:ext cx="7816850" cy="4878387"/>
          </a:xfrm>
        </p:spPr>
        <p:txBody>
          <a:bodyPr/>
          <a:lstStyle/>
          <a:p>
            <a:pPr marL="457200" lvl="1" indent="-457200">
              <a:buClrTx/>
              <a:buAutoNum type="arabicPeriod"/>
            </a:pPr>
            <a:r>
              <a:rPr lang="en-US" altLang="zh-CN" sz="2400" dirty="0" smtClean="0">
                <a:ea typeface="宋体" pitchFamily="2" charset="-122"/>
              </a:rPr>
              <a:t>Introduction</a:t>
            </a:r>
          </a:p>
          <a:p>
            <a:pPr marL="457200" lvl="1" indent="-457200">
              <a:buClrTx/>
              <a:buAutoNum type="arabicPeriod"/>
            </a:pPr>
            <a:r>
              <a:rPr lang="en-US" altLang="zh-CN" sz="2400" dirty="0" smtClean="0">
                <a:ea typeface="宋体" pitchFamily="2" charset="-122"/>
              </a:rPr>
              <a:t>Least-mean-square algorithm in Kernel Space</a:t>
            </a:r>
          </a:p>
          <a:p>
            <a:pPr marL="457200" lvl="1" indent="-457200">
              <a:buClrTx/>
              <a:buFont typeface="Wingdings" pitchFamily="2" charset="2"/>
              <a:buAutoNum type="arabicPeriod"/>
            </a:pPr>
            <a:r>
              <a:rPr lang="en-US" altLang="zh-CN" sz="2400" dirty="0" smtClean="0">
                <a:ea typeface="宋体" pitchFamily="2" charset="-122"/>
              </a:rPr>
              <a:t>Active Learning in Kernel Filtering</a:t>
            </a:r>
          </a:p>
          <a:p>
            <a:pPr marL="457200" lvl="1" indent="-457200">
              <a:buClrTx/>
              <a:buFont typeface="Wingdings" pitchFamily="2" charset="2"/>
              <a:buAutoNum type="arabicPeriod"/>
            </a:pPr>
            <a:r>
              <a:rPr lang="en-US" altLang="zh-CN" sz="2400" dirty="0" smtClean="0">
                <a:ea typeface="宋体" pitchFamily="2" charset="-122"/>
              </a:rPr>
              <a:t>Conclusion</a:t>
            </a:r>
          </a:p>
          <a:p>
            <a:pPr marL="457200" lvl="1" indent="-457200">
              <a:buClrTx/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marL="457200" lvl="1" indent="-457200">
              <a:buClrTx/>
              <a:buAutoNum type="arabicPeriod"/>
            </a:pPr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91141" name="Picture 1029" descr="CNEL_Color1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088" y="466725"/>
            <a:ext cx="2522537" cy="91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Self-Regularization Property of KLMS</a:t>
            </a:r>
            <a:r>
              <a:rPr lang="en-US" altLang="zh-CN" dirty="0">
                <a:ea typeface="宋体" pitchFamily="2" charset="-122"/>
              </a:rPr>
              <a:t/>
            </a:r>
            <a:br>
              <a:rPr lang="en-US" altLang="zh-CN" dirty="0">
                <a:ea typeface="宋体" pitchFamily="2" charset="-122"/>
              </a:rPr>
            </a:br>
            <a:endParaRPr lang="en-US" altLang="zh-CN" dirty="0">
              <a:ea typeface="宋体" pitchFamily="2" charset="-122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411288"/>
            <a:ext cx="8243176" cy="5286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Assume the data model                                 </a:t>
            </a:r>
            <a:r>
              <a:rPr lang="en-US" altLang="zh-CN" dirty="0" smtClean="0">
                <a:ea typeface="宋体" pitchFamily="2" charset="-122"/>
              </a:rPr>
              <a:t> then for any unknown vector       the </a:t>
            </a:r>
            <a:r>
              <a:rPr lang="en-US" altLang="zh-CN" dirty="0">
                <a:ea typeface="宋体" pitchFamily="2" charset="-122"/>
              </a:rPr>
              <a:t>following </a:t>
            </a:r>
            <a:r>
              <a:rPr lang="en-US" altLang="zh-CN" dirty="0" smtClean="0">
                <a:ea typeface="宋体" pitchFamily="2" charset="-122"/>
              </a:rPr>
              <a:t>inequality holds</a:t>
            </a: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dirty="0" smtClean="0">
                <a:ea typeface="宋体" pitchFamily="2" charset="-122"/>
              </a:rPr>
              <a:t>as long as the matrix                          is positive definite. So</a:t>
            </a: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H</a:t>
            </a:r>
            <a:r>
              <a:rPr lang="en-US" altLang="zh-CN" baseline="30000" dirty="0">
                <a:ea typeface="宋体" pitchFamily="2" charset="-122"/>
              </a:rPr>
              <a:t>∞</a:t>
            </a:r>
            <a:r>
              <a:rPr lang="en-US" altLang="zh-CN" dirty="0">
                <a:ea typeface="宋体" pitchFamily="2" charset="-122"/>
              </a:rPr>
              <a:t> robustness</a:t>
            </a:r>
          </a:p>
          <a:p>
            <a:pPr lvl="1"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And         is upper bounded</a:t>
            </a: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chemeClr val="hlink"/>
                </a:solidFill>
                <a:ea typeface="宋体" pitchFamily="2" charset="-122"/>
              </a:rPr>
              <a:t>The solution norm of KLMS is always upper bounded i.e. the algorithm is well posed in the sense of </a:t>
            </a:r>
            <a:r>
              <a:rPr lang="en-US" altLang="zh-CN" dirty="0" err="1">
                <a:solidFill>
                  <a:schemeClr val="hlink"/>
                </a:solidFill>
                <a:ea typeface="宋体" pitchFamily="2" charset="-122"/>
              </a:rPr>
              <a:t>Hadamard</a:t>
            </a:r>
            <a:r>
              <a:rPr lang="en-US" altLang="zh-CN" dirty="0">
                <a:solidFill>
                  <a:schemeClr val="hlink"/>
                </a:solidFill>
                <a:ea typeface="宋体" pitchFamily="2" charset="-122"/>
              </a:rPr>
              <a:t>. </a:t>
            </a:r>
          </a:p>
        </p:txBody>
      </p:sp>
      <p:graphicFrame>
        <p:nvGraphicFramePr>
          <p:cNvPr id="479236" name="Object 4"/>
          <p:cNvGraphicFramePr>
            <a:graphicFrameLocks noChangeAspect="1"/>
          </p:cNvGraphicFramePr>
          <p:nvPr/>
        </p:nvGraphicFramePr>
        <p:xfrm>
          <a:off x="4592145" y="1356930"/>
          <a:ext cx="24479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75" name="Equation" r:id="rId4" imgW="1028254" imgH="203112" progId="">
                  <p:embed/>
                </p:oleObj>
              </mc:Choice>
              <mc:Fallback>
                <p:oleObj name="Equation" r:id="rId4" imgW="1028254" imgH="203112" progId="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145" y="1356930"/>
                        <a:ext cx="244792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7" name="Object 5"/>
          <p:cNvGraphicFramePr>
            <a:graphicFrameLocks noChangeAspect="1"/>
          </p:cNvGraphicFramePr>
          <p:nvPr/>
        </p:nvGraphicFramePr>
        <p:xfrm>
          <a:off x="2380812" y="5145252"/>
          <a:ext cx="39385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76" name="Equation" r:id="rId6" imgW="1676400" imgH="203200" progId="">
                  <p:embed/>
                </p:oleObj>
              </mc:Choice>
              <mc:Fallback>
                <p:oleObj name="Equation" r:id="rId6" imgW="1676400" imgH="203200" progId="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812" y="5145252"/>
                        <a:ext cx="39385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9" name="Object 7"/>
          <p:cNvGraphicFramePr>
            <a:graphicFrameLocks noChangeAspect="1"/>
          </p:cNvGraphicFramePr>
          <p:nvPr/>
        </p:nvGraphicFramePr>
        <p:xfrm>
          <a:off x="2334009" y="4163740"/>
          <a:ext cx="3543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77" name="Equation" r:id="rId8" imgW="1396394" imgH="203112" progId="">
                  <p:embed/>
                </p:oleObj>
              </mc:Choice>
              <mc:Fallback>
                <p:oleObj name="Equation" r:id="rId8" imgW="1396394" imgH="203112" progId="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009" y="4163740"/>
                        <a:ext cx="35433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40" name="Object 8"/>
          <p:cNvGraphicFramePr>
            <a:graphicFrameLocks noChangeAspect="1"/>
          </p:cNvGraphicFramePr>
          <p:nvPr/>
        </p:nvGraphicFramePr>
        <p:xfrm>
          <a:off x="2130699" y="2126210"/>
          <a:ext cx="5976937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78" name="Equation" r:id="rId10" imgW="2654300" imgH="520700" progId="">
                  <p:embed/>
                </p:oleObj>
              </mc:Choice>
              <mc:Fallback>
                <p:oleObj name="Equation" r:id="rId10" imgW="2654300" imgH="520700" progId="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699" y="2126210"/>
                        <a:ext cx="5976937" cy="117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6830794" y="5187841"/>
            <a:ext cx="2160587" cy="576263"/>
          </a:xfrm>
          <a:prstGeom prst="wedgeRoundRectCallout">
            <a:avLst>
              <a:gd name="adj1" fmla="val -44782"/>
              <a:gd name="adj2" fmla="val 70111"/>
              <a:gd name="adj3" fmla="val 1666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ctr"/>
            <a:r>
              <a:rPr lang="el-GR" sz="1400" dirty="0">
                <a:solidFill>
                  <a:srgbClr val="000000"/>
                </a:solidFill>
                <a:latin typeface="Arial" charset="0"/>
                <a:cs typeface="Arial" charset="0"/>
              </a:rPr>
              <a:t>σ</a:t>
            </a:r>
            <a:r>
              <a:rPr lang="el-GR" sz="1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latin typeface="Arial" charset="0"/>
                <a:ea typeface="宋体" pitchFamily="2" charset="-122"/>
                <a:cs typeface="Arial" charset="0"/>
              </a:rPr>
              <a:t> is the largest </a:t>
            </a:r>
            <a:r>
              <a:rPr lang="en-US" altLang="zh-CN" sz="1400" dirty="0" err="1">
                <a:solidFill>
                  <a:srgbClr val="000000"/>
                </a:solidFill>
                <a:latin typeface="Arial" charset="0"/>
                <a:ea typeface="宋体" pitchFamily="2" charset="-122"/>
                <a:cs typeface="Arial" charset="0"/>
              </a:rPr>
              <a:t>eigenvalue</a:t>
            </a:r>
            <a:r>
              <a:rPr lang="en-US" altLang="zh-CN" sz="1400" dirty="0">
                <a:solidFill>
                  <a:srgbClr val="000000"/>
                </a:solidFill>
                <a:latin typeface="Arial" charset="0"/>
                <a:ea typeface="宋体" pitchFamily="2" charset="-122"/>
                <a:cs typeface="Arial" charset="0"/>
              </a:rPr>
              <a:t> of G</a:t>
            </a:r>
            <a:r>
              <a:rPr lang="el-GR" sz="1400" dirty="0">
                <a:solidFill>
                  <a:srgbClr val="000000"/>
                </a:solidFill>
                <a:latin typeface="Arial" charset="0"/>
                <a:cs typeface="Arial" charset="0"/>
              </a:rPr>
              <a:t>φ</a:t>
            </a:r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652463" y="6427788"/>
            <a:ext cx="8491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200">
                <a:latin typeface="Arial" charset="0"/>
                <a:ea typeface="宋体" pitchFamily="2" charset="-122"/>
              </a:rPr>
              <a:t>Liu W., Pokarel P., Principe J., “The Kernel LMS Algorithm”, </a:t>
            </a:r>
            <a:r>
              <a:rPr lang="en-US" altLang="zh-CN" sz="1200" u="sng">
                <a:latin typeface="Arial" charset="0"/>
                <a:ea typeface="宋体" pitchFamily="2" charset="-122"/>
              </a:rPr>
              <a:t>IEEE Trans. Signal Processing, </a:t>
            </a:r>
            <a:r>
              <a:rPr lang="en-US" altLang="zh-CN" sz="1200">
                <a:latin typeface="Arial" charset="0"/>
                <a:ea typeface="宋体" pitchFamily="2" charset="-122"/>
              </a:rPr>
              <a:t>Vol 56, # 2, 543 – 554, 2008.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792482" y="3384331"/>
          <a:ext cx="2003970" cy="409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79" name="Equation" r:id="rId12" imgW="1117440" imgH="228600" progId="Equation.3">
                  <p:embed/>
                </p:oleObj>
              </mc:Choice>
              <mc:Fallback>
                <p:oleObj name="Equation" r:id="rId12" imgW="1117440" imgH="228600" progId="Equation.3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82" y="3384331"/>
                        <a:ext cx="2003970" cy="409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423526" y="1757198"/>
          <a:ext cx="402766" cy="35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80" name="Equation" r:id="rId14" imgW="215640" imgH="190440" progId="Equation.3">
                  <p:embed/>
                </p:oleObj>
              </mc:Choice>
              <mc:Fallback>
                <p:oleObj name="Equation" r:id="rId14" imgW="215640" imgH="190440" progId="Equation.3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526" y="1757198"/>
                        <a:ext cx="402766" cy="355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536" name="Object 304"/>
          <p:cNvGraphicFramePr>
            <a:graphicFrameLocks noChangeAspect="1"/>
          </p:cNvGraphicFramePr>
          <p:nvPr/>
        </p:nvGraphicFramePr>
        <p:xfrm>
          <a:off x="2058932" y="4737099"/>
          <a:ext cx="6619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81" name="Equation" r:id="rId16" imgW="355320" imgH="203040" progId="Equation.3">
                  <p:embed/>
                </p:oleObj>
              </mc:Choice>
              <mc:Fallback>
                <p:oleObj name="Equation" r:id="rId16" imgW="355320" imgH="203040" progId="Equation.3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32" y="4737099"/>
                        <a:ext cx="66198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Intuition: KLMS </a:t>
            </a:r>
            <a:r>
              <a:rPr lang="en-US" altLang="zh-CN" dirty="0">
                <a:ea typeface="宋体" pitchFamily="2" charset="-122"/>
              </a:rPr>
              <a:t>and the Data Space</a:t>
            </a:r>
            <a:r>
              <a:rPr lang="en-US" altLang="zh-CN" sz="2800" dirty="0">
                <a:ea typeface="宋体" pitchFamily="2" charset="-122"/>
              </a:rPr>
              <a:t/>
            </a:r>
            <a:br>
              <a:rPr lang="en-US" altLang="zh-CN" sz="2800" dirty="0">
                <a:ea typeface="宋体" pitchFamily="2" charset="-122"/>
              </a:rPr>
            </a:b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1527" y="2020066"/>
            <a:ext cx="7864475" cy="4511675"/>
          </a:xfrm>
        </p:spPr>
        <p:txBody>
          <a:bodyPr/>
          <a:lstStyle/>
          <a:p>
            <a:r>
              <a:rPr lang="en-US" altLang="zh-CN" sz="2000" dirty="0" smtClean="0">
                <a:ea typeface="宋体" pitchFamily="2" charset="-122"/>
              </a:rPr>
              <a:t>KLMS search is insensitive to the 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0-eigenvalue directions</a:t>
            </a:r>
          </a:p>
          <a:p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000" dirty="0" smtClean="0">
              <a:ea typeface="宋体" pitchFamily="2" charset="-122"/>
            </a:endParaRPr>
          </a:p>
          <a:p>
            <a:pPr>
              <a:buFontTx/>
              <a:buNone/>
            </a:pPr>
            <a:endParaRPr lang="en-US" altLang="zh-CN" sz="2000" dirty="0"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000" dirty="0" smtClean="0">
                <a:ea typeface="宋体" pitchFamily="2" charset="-122"/>
              </a:rPr>
              <a:t>So if            ,                             and </a:t>
            </a:r>
          </a:p>
          <a:p>
            <a:r>
              <a:rPr lang="en-US" altLang="zh-CN" sz="2000" dirty="0" smtClean="0">
                <a:ea typeface="宋体" pitchFamily="2" charset="-122"/>
              </a:rPr>
              <a:t>The </a:t>
            </a:r>
            <a:r>
              <a:rPr lang="en-US" altLang="zh-CN" sz="2000" dirty="0">
                <a:ea typeface="宋体" pitchFamily="2" charset="-122"/>
              </a:rPr>
              <a:t>0-eigenvalue directions </a:t>
            </a:r>
            <a:r>
              <a:rPr lang="en-US" altLang="zh-CN" sz="2000" dirty="0" smtClean="0">
                <a:ea typeface="宋体" pitchFamily="2" charset="-122"/>
              </a:rPr>
              <a:t>do </a:t>
            </a:r>
            <a:r>
              <a:rPr lang="en-US" altLang="zh-CN" sz="2000" dirty="0">
                <a:ea typeface="宋体" pitchFamily="2" charset="-122"/>
              </a:rPr>
              <a:t>not affect the </a:t>
            </a:r>
            <a:r>
              <a:rPr lang="en-US" altLang="zh-CN" sz="2000" dirty="0" smtClean="0">
                <a:ea typeface="宋体" pitchFamily="2" charset="-122"/>
              </a:rPr>
              <a:t>MSE</a:t>
            </a:r>
          </a:p>
          <a:p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29417" name="Object 9"/>
          <p:cNvGraphicFramePr>
            <a:graphicFrameLocks noChangeAspect="1"/>
          </p:cNvGraphicFramePr>
          <p:nvPr/>
        </p:nvGraphicFramePr>
        <p:xfrm>
          <a:off x="1180060" y="4823482"/>
          <a:ext cx="76342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4" name="Equation" r:id="rId4" imgW="3340100" imgH="342900" progId="">
                  <p:embed/>
                </p:oleObj>
              </mc:Choice>
              <mc:Fallback>
                <p:oleObj name="Equation" r:id="rId4" imgW="3340100" imgH="342900" progId="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060" y="4823482"/>
                        <a:ext cx="763428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19" name="Text Box 11"/>
          <p:cNvSpPr txBox="1">
            <a:spLocks noChangeArrowheads="1"/>
          </p:cNvSpPr>
          <p:nvPr/>
        </p:nvSpPr>
        <p:spPr bwMode="auto">
          <a:xfrm>
            <a:off x="1031054" y="1193746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  <a:latin typeface="Arial" charset="0"/>
                <a:ea typeface="宋体" pitchFamily="2" charset="-122"/>
              </a:rPr>
              <a:t>KLMS only finds solutions on the data subspace! It does not care about the null space!</a:t>
            </a:r>
            <a:endParaRPr lang="en-US" altLang="zh-CN" dirty="0">
              <a:latin typeface="Arial" charset="0"/>
              <a:ea typeface="宋体" pitchFamily="2" charset="-122"/>
            </a:endParaRPr>
          </a:p>
        </p:txBody>
      </p:sp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652463" y="6088063"/>
            <a:ext cx="8491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200">
                <a:latin typeface="Arial" charset="0"/>
                <a:ea typeface="宋体" pitchFamily="2" charset="-122"/>
              </a:rPr>
              <a:t>Liu W., Pokarel P., Principe J., “The Kernel LMS Algorithm”, </a:t>
            </a:r>
            <a:r>
              <a:rPr lang="en-US" altLang="zh-CN" sz="1200" u="sng">
                <a:latin typeface="Arial" charset="0"/>
                <a:ea typeface="宋体" pitchFamily="2" charset="-122"/>
              </a:rPr>
              <a:t>IEEE Trans. Signal Processing, </a:t>
            </a:r>
            <a:r>
              <a:rPr lang="en-US" altLang="zh-CN" sz="1200">
                <a:latin typeface="Arial" charset="0"/>
                <a:ea typeface="宋体" pitchFamily="2" charset="-122"/>
              </a:rPr>
              <a:t>Vol 56, # 2, 543 – 554, 2008.</a:t>
            </a:r>
          </a:p>
        </p:txBody>
      </p:sp>
      <p:graphicFrame>
        <p:nvGraphicFramePr>
          <p:cNvPr id="529424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76924" y="4379803"/>
          <a:ext cx="2428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5" name="Equation" r:id="rId6" imgW="1143000" imgH="203200" progId="">
                  <p:embed/>
                </p:oleObj>
              </mc:Choice>
              <mc:Fallback>
                <p:oleObj name="Equation" r:id="rId6" imgW="1143000" imgH="203200" progId="">
                  <p:embed/>
                  <p:pic>
                    <p:nvPicPr>
                      <p:cNvPr id="0" name="Picture 1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924" y="4379803"/>
                        <a:ext cx="24288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571" name="Object 757"/>
          <p:cNvGraphicFramePr>
            <a:graphicFrameLocks noChangeAspect="1"/>
          </p:cNvGraphicFramePr>
          <p:nvPr/>
        </p:nvGraphicFramePr>
        <p:xfrm>
          <a:off x="3451882" y="2373148"/>
          <a:ext cx="25066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6" name="Equation" r:id="rId8" imgW="1562040" imgH="241200" progId="Equation.3">
                  <p:embed/>
                </p:oleObj>
              </mc:Choice>
              <mc:Fallback>
                <p:oleObj name="Equation" r:id="rId8" imgW="1562040" imgH="241200" progId="Equation.3">
                  <p:embed/>
                  <p:pic>
                    <p:nvPicPr>
                      <p:cNvPr id="0" name="Object 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882" y="2373148"/>
                        <a:ext cx="25066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572" name="Object 747"/>
          <p:cNvGraphicFramePr>
            <a:graphicFrameLocks noGrp="1" noChangeAspect="1"/>
          </p:cNvGraphicFramePr>
          <p:nvPr/>
        </p:nvGraphicFramePr>
        <p:xfrm>
          <a:off x="1783748" y="2764057"/>
          <a:ext cx="59467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7" name="Equation" r:id="rId10" imgW="2755900" imgH="381000" progId="">
                  <p:embed/>
                </p:oleObj>
              </mc:Choice>
              <mc:Fallback>
                <p:oleObj name="Equation" r:id="rId10" imgW="2755900" imgH="381000" progId="">
                  <p:embed/>
                  <p:pic>
                    <p:nvPicPr>
                      <p:cNvPr id="0" name="Object 7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748" y="2764057"/>
                        <a:ext cx="594677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573" name="Object 754"/>
          <p:cNvGraphicFramePr>
            <a:graphicFrameLocks noChangeAspect="1"/>
          </p:cNvGraphicFramePr>
          <p:nvPr/>
        </p:nvGraphicFramePr>
        <p:xfrm>
          <a:off x="1725667" y="3496714"/>
          <a:ext cx="7302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8" name="Equation" r:id="rId12" imgW="355446" imgH="190417" progId="">
                  <p:embed/>
                </p:oleObj>
              </mc:Choice>
              <mc:Fallback>
                <p:oleObj name="Equation" r:id="rId12" imgW="355446" imgH="190417" progId="">
                  <p:embed/>
                  <p:pic>
                    <p:nvPicPr>
                      <p:cNvPr id="0" name="Object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67" y="3496714"/>
                        <a:ext cx="7302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574" name="Object 759"/>
          <p:cNvGraphicFramePr>
            <a:graphicFrameLocks noChangeAspect="1"/>
          </p:cNvGraphicFramePr>
          <p:nvPr/>
        </p:nvGraphicFramePr>
        <p:xfrm>
          <a:off x="2703952" y="3514944"/>
          <a:ext cx="1689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9" name="Equation" r:id="rId14" imgW="1002960" imgH="228600" progId="Equation.3">
                  <p:embed/>
                </p:oleObj>
              </mc:Choice>
              <mc:Fallback>
                <p:oleObj name="Equation" r:id="rId14" imgW="1002960" imgH="228600" progId="Equation.3">
                  <p:embed/>
                  <p:pic>
                    <p:nvPicPr>
                      <p:cNvPr id="0" name="Object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952" y="3514944"/>
                        <a:ext cx="16891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575" name="Object 760"/>
          <p:cNvGraphicFramePr>
            <a:graphicFrameLocks noChangeAspect="1"/>
          </p:cNvGraphicFramePr>
          <p:nvPr/>
        </p:nvGraphicFramePr>
        <p:xfrm>
          <a:off x="5124888" y="3423689"/>
          <a:ext cx="20320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20" name="Equation" r:id="rId16" imgW="1206360" imgH="279360" progId="Equation.3">
                  <p:embed/>
                </p:oleObj>
              </mc:Choice>
              <mc:Fallback>
                <p:oleObj name="Equation" r:id="rId16" imgW="1206360" imgH="279360" progId="Equation.3">
                  <p:embed/>
                  <p:pic>
                    <p:nvPicPr>
                      <p:cNvPr id="0" name="Object 7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888" y="3423689"/>
                        <a:ext cx="20320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144463"/>
            <a:ext cx="8499475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     Energy Conservation Relation</a:t>
            </a: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endParaRPr lang="en-US" altLang="zh-CN" sz="2800" dirty="0" smtClean="0">
              <a:ea typeface="宋体" pitchFamily="2" charset="-122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778000"/>
            <a:ext cx="7769225" cy="4289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itchFamily="2" charset="-122"/>
              </a:rPr>
              <a:t>Energy conservation in RKHS</a:t>
            </a:r>
          </a:p>
          <a:p>
            <a:pPr eaLnBrk="1" hangingPunct="1">
              <a:lnSpc>
                <a:spcPct val="90000"/>
              </a:lnSpc>
            </a:pPr>
            <a:endParaRPr lang="en-US" altLang="zh-CN" sz="20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0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0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itchFamily="2" charset="-122"/>
              </a:rPr>
              <a:t>Upper bound on step size for mean square convergence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0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itchFamily="2" charset="-122"/>
              </a:rPr>
              <a:t> Steady-state mean square performance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567559" y="1142015"/>
            <a:ext cx="8576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hlink"/>
                </a:solidFill>
                <a:latin typeface="+mn-lt"/>
              </a:rPr>
              <a:t>The fundamental energy conservation relation holds in RKHS</a:t>
            </a:r>
            <a:r>
              <a:rPr lang="en-US" altLang="zh-CN" dirty="0">
                <a:solidFill>
                  <a:schemeClr val="hlink"/>
                </a:solidFill>
              </a:rPr>
              <a:t>!  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703263" y="6200775"/>
            <a:ext cx="81486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200" dirty="0"/>
              <a:t>Chen B., Zhao S., Zhu P., Principe J. </a:t>
            </a:r>
            <a:r>
              <a:rPr lang="en-GB" altLang="zh-CN" sz="1200" b="1" dirty="0"/>
              <a:t>Mean Square Convergence Analysis of the Kernel Least Mean Square </a:t>
            </a:r>
            <a:r>
              <a:rPr lang="en-GB" altLang="zh-CN" sz="1200" b="1" dirty="0" smtClean="0"/>
              <a:t>Algorithm</a:t>
            </a:r>
            <a:r>
              <a:rPr lang="en-US" altLang="zh-CN" sz="1200" dirty="0" smtClean="0"/>
              <a:t>  </a:t>
            </a:r>
            <a:r>
              <a:rPr lang="en-US" altLang="zh-CN" sz="1200" dirty="0"/>
              <a:t>Signal </a:t>
            </a:r>
            <a:r>
              <a:rPr lang="en-US" altLang="zh-CN" sz="1200" dirty="0" smtClean="0"/>
              <a:t>Processing, 2012</a:t>
            </a:r>
            <a:endParaRPr lang="en-US" altLang="zh-CN" sz="1200" dirty="0"/>
          </a:p>
          <a:p>
            <a:pPr>
              <a:lnSpc>
                <a:spcPct val="100000"/>
              </a:lnSpc>
            </a:pPr>
            <a:endParaRPr lang="en-US" altLang="zh-CN" sz="1400" dirty="0">
              <a:latin typeface="Times New Roman" pitchFamily="18" charset="0"/>
            </a:endParaRP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69506"/>
              </p:ext>
            </p:extLst>
          </p:nvPr>
        </p:nvGraphicFramePr>
        <p:xfrm>
          <a:off x="2232025" y="2163763"/>
          <a:ext cx="53895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3" name="Equation" r:id="rId4" imgW="3035300" imgH="533400" progId="Equation.3">
                  <p:embed/>
                </p:oleObj>
              </mc:Choice>
              <mc:Fallback>
                <p:oleObj name="Equation" r:id="rId4" imgW="3035300" imgH="533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163763"/>
                        <a:ext cx="5389563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0"/>
          <p:cNvGraphicFramePr>
            <a:graphicFrameLocks noChangeAspect="1"/>
          </p:cNvGraphicFramePr>
          <p:nvPr/>
        </p:nvGraphicFramePr>
        <p:xfrm>
          <a:off x="2897188" y="3436938"/>
          <a:ext cx="221297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4" name="Equation" r:id="rId6" imgW="1218960" imgH="711000" progId="">
                  <p:embed/>
                </p:oleObj>
              </mc:Choice>
              <mc:Fallback>
                <p:oleObj name="Equation" r:id="rId6" imgW="1218960" imgH="7110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3436938"/>
                        <a:ext cx="2212975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1508" name="Object 11"/>
          <p:cNvGraphicFramePr>
            <a:graphicFrameLocks noChangeAspect="1"/>
          </p:cNvGraphicFramePr>
          <p:nvPr/>
        </p:nvGraphicFramePr>
        <p:xfrm>
          <a:off x="3257550" y="5302250"/>
          <a:ext cx="21907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5" name="Equation" r:id="rId8" imgW="1282700" imgH="444500" progId="">
                  <p:embed/>
                </p:oleObj>
              </mc:Choice>
              <mc:Fallback>
                <p:oleObj name="Equation" r:id="rId8" imgW="1282700" imgH="4445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5302250"/>
                        <a:ext cx="2190750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6" name="Picture 13"/>
          <p:cNvPicPr>
            <a:picLocks noChangeAspect="1" noChangeArrowheads="1"/>
          </p:cNvPicPr>
          <p:nvPr/>
        </p:nvPicPr>
        <p:blipFill>
          <a:blip r:embed="rId10" cstate="print"/>
          <a:srcRect l="964" t="6442" r="7713" b="1431"/>
          <a:stretch>
            <a:fillRect/>
          </a:stretch>
        </p:blipFill>
        <p:spPr bwMode="auto">
          <a:xfrm>
            <a:off x="5937250" y="3435350"/>
            <a:ext cx="306863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144463"/>
            <a:ext cx="8499475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     Effects of Kernel Size</a:t>
            </a:r>
            <a:r>
              <a:rPr lang="en-US" altLang="zh-CN" sz="2800" smtClean="0">
                <a:ea typeface="宋体" pitchFamily="2" charset="-122"/>
              </a:rPr>
              <a:t/>
            </a:r>
            <a:br>
              <a:rPr lang="en-US" altLang="zh-CN" sz="2800" smtClean="0">
                <a:ea typeface="宋体" pitchFamily="2" charset="-122"/>
              </a:rPr>
            </a:br>
            <a:endParaRPr lang="en-US" altLang="zh-CN" sz="2800" smtClean="0">
              <a:ea typeface="宋体" pitchFamily="2" charset="-122"/>
            </a:endParaRPr>
          </a:p>
        </p:txBody>
      </p:sp>
      <p:sp>
        <p:nvSpPr>
          <p:cNvPr id="624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246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3" cstate="print"/>
          <a:srcRect l="5142" t="2005" r="7713" b="1790"/>
          <a:stretch>
            <a:fillRect/>
          </a:stretch>
        </p:blipFill>
        <p:spPr bwMode="auto">
          <a:xfrm>
            <a:off x="5232400" y="989013"/>
            <a:ext cx="37115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4" cstate="print"/>
          <a:srcRect l="2249" t="5049" r="5464" b="1804"/>
          <a:stretch>
            <a:fillRect/>
          </a:stretch>
        </p:blipFill>
        <p:spPr bwMode="auto">
          <a:xfrm>
            <a:off x="1052513" y="1033463"/>
            <a:ext cx="3970337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1093788" y="4846638"/>
            <a:ext cx="7773987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Blip>
                <a:blip r:embed="rId5"/>
              </a:buBlip>
            </a:pPr>
            <a:r>
              <a:rPr lang="en-US" altLang="ko-KR" sz="2000" dirty="0">
                <a:solidFill>
                  <a:schemeClr val="hlink"/>
                </a:solidFill>
                <a:latin typeface="+mn-lt"/>
              </a:rPr>
              <a:t>Kernel size affects the convergence speed! </a:t>
            </a:r>
            <a:r>
              <a:rPr lang="en-US" altLang="ko-KR" sz="2000" dirty="0" smtClean="0">
                <a:solidFill>
                  <a:schemeClr val="hlink"/>
                </a:solidFill>
                <a:latin typeface="+mn-lt"/>
              </a:rPr>
              <a:t>(A suitable </a:t>
            </a:r>
            <a:r>
              <a:rPr lang="en-US" altLang="ko-KR" sz="2000" dirty="0">
                <a:solidFill>
                  <a:schemeClr val="hlink"/>
                </a:solidFill>
                <a:latin typeface="+mn-lt"/>
              </a:rPr>
              <a:t>kernel size </a:t>
            </a:r>
            <a:r>
              <a:rPr lang="en-US" altLang="ko-KR" sz="2000" dirty="0" smtClean="0">
                <a:solidFill>
                  <a:schemeClr val="hlink"/>
                </a:solidFill>
                <a:latin typeface="+mn-lt"/>
              </a:rPr>
              <a:t>should be selected by adaptation but it is </a:t>
            </a:r>
            <a:r>
              <a:rPr lang="en-US" altLang="ko-KR" sz="2000" dirty="0">
                <a:solidFill>
                  <a:schemeClr val="hlink"/>
                </a:solidFill>
                <a:latin typeface="+mn-lt"/>
              </a:rPr>
              <a:t>still </a:t>
            </a:r>
            <a:r>
              <a:rPr lang="en-US" altLang="ko-KR" sz="2000" dirty="0" smtClean="0">
                <a:solidFill>
                  <a:schemeClr val="hlink"/>
                </a:solidFill>
                <a:latin typeface="+mn-lt"/>
              </a:rPr>
              <a:t>a hard problem)</a:t>
            </a:r>
            <a:endParaRPr lang="en-US" altLang="ko-KR" sz="2000" dirty="0">
              <a:solidFill>
                <a:schemeClr val="hlink"/>
              </a:solidFill>
              <a:latin typeface="+mn-lt"/>
            </a:endParaRPr>
          </a:p>
          <a:p>
            <a:pPr>
              <a:lnSpc>
                <a:spcPct val="90000"/>
              </a:lnSpc>
              <a:buFontTx/>
              <a:buBlip>
                <a:blip r:embed="rId5"/>
              </a:buBlip>
            </a:pPr>
            <a:endParaRPr lang="en-US" altLang="ko-KR" sz="2000" dirty="0">
              <a:solidFill>
                <a:schemeClr val="hlink"/>
              </a:solidFill>
              <a:latin typeface="+mn-lt"/>
            </a:endParaRPr>
          </a:p>
          <a:p>
            <a:pPr>
              <a:lnSpc>
                <a:spcPct val="90000"/>
              </a:lnSpc>
              <a:buFontTx/>
              <a:buBlip>
                <a:blip r:embed="rId5"/>
              </a:buBlip>
            </a:pPr>
            <a:r>
              <a:rPr lang="en-US" altLang="ko-KR" sz="2000" dirty="0">
                <a:solidFill>
                  <a:schemeClr val="hlink"/>
                </a:solidFill>
                <a:latin typeface="+mn-lt"/>
              </a:rPr>
              <a:t>However, it does not affect the final </a:t>
            </a:r>
            <a:r>
              <a:rPr lang="en-US" altLang="ko-KR" sz="2000" dirty="0" err="1">
                <a:solidFill>
                  <a:schemeClr val="hlink"/>
                </a:solidFill>
                <a:latin typeface="+mn-lt"/>
              </a:rPr>
              <a:t>misadjustment</a:t>
            </a:r>
            <a:r>
              <a:rPr lang="en-US" altLang="ko-KR" sz="2000" dirty="0">
                <a:solidFill>
                  <a:schemeClr val="hlink"/>
                </a:solidFill>
                <a:latin typeface="+mn-lt"/>
              </a:rPr>
              <a:t>! (universal approximation with infinite samples) </a:t>
            </a:r>
          </a:p>
          <a:p>
            <a:pPr>
              <a:lnSpc>
                <a:spcPct val="100000"/>
              </a:lnSpc>
            </a:pPr>
            <a:endParaRPr lang="en-US" altLang="zh-CN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Affine </a:t>
            </a:r>
            <a:r>
              <a:rPr lang="en-US" altLang="ko-KR" dirty="0" smtClean="0">
                <a:ea typeface="굴림" charset="-127"/>
              </a:rPr>
              <a:t>Projection Algorithms (APA)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301750"/>
            <a:ext cx="7786687" cy="50355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Let us write the LMS algorithm as</a:t>
            </a:r>
            <a:endParaRPr lang="en-US" altLang="ko-KR" sz="2000" dirty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endParaRPr lang="en-US" altLang="ko-KR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How can you interpret this?</a:t>
            </a:r>
          </a:p>
          <a:p>
            <a:pPr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So the LMS algorithm includes actually a single sample estimate of p(n) and R(n). 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What if we use more than one sample to estimate these? We will improve estimation modestly instead of the RLS.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This is the essential idea of the Affine Projection Algorithms (APA)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419847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855" name="Object 1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3431719"/>
              </p:ext>
            </p:extLst>
          </p:nvPr>
        </p:nvGraphicFramePr>
        <p:xfrm>
          <a:off x="2408238" y="1847850"/>
          <a:ext cx="492918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09" name="Equation" r:id="rId4" imgW="2870200" imgH="762000" progId="Equation.3">
                  <p:embed/>
                </p:oleObj>
              </mc:Choice>
              <mc:Fallback>
                <p:oleObj name="Equation" r:id="rId4" imgW="2870200" imgH="76200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1847850"/>
                        <a:ext cx="4929187" cy="1308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59988"/>
              </p:ext>
            </p:extLst>
          </p:nvPr>
        </p:nvGraphicFramePr>
        <p:xfrm>
          <a:off x="2374900" y="3794125"/>
          <a:ext cx="50196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10" name="Equation" r:id="rId6" imgW="2438400" imgH="241300" progId="Equation.3">
                  <p:embed/>
                </p:oleObj>
              </mc:Choice>
              <mc:Fallback>
                <p:oleObj name="Equation" r:id="rId6" imgW="24384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3794125"/>
                        <a:ext cx="5019675" cy="496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Affine </a:t>
            </a:r>
            <a:r>
              <a:rPr lang="en-US" altLang="ko-KR" dirty="0" smtClean="0">
                <a:ea typeface="굴림" charset="-127"/>
              </a:rPr>
              <a:t>Projection Algorithms (APA)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301750"/>
            <a:ext cx="7786687" cy="50355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Solve                                   which yields  </a:t>
            </a:r>
            <a:endParaRPr lang="en-US" altLang="ko-KR" sz="2000" dirty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endParaRPr lang="en-US" altLang="ko-KR" dirty="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LMS uses a one sample approximation of </a:t>
            </a:r>
          </a:p>
          <a:p>
            <a:pPr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APA utilizes better (more samples) approximations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Therefore </a:t>
            </a:r>
            <a:r>
              <a:rPr lang="en-US" altLang="ko-KR" sz="2000" dirty="0">
                <a:ea typeface="굴림" charset="-127"/>
              </a:rPr>
              <a:t>APA is a family of online gradient based algorithms of </a:t>
            </a:r>
            <a:r>
              <a:rPr lang="en-US" altLang="ko-KR" sz="2000" dirty="0">
                <a:solidFill>
                  <a:schemeClr val="hlink"/>
                </a:solidFill>
                <a:ea typeface="굴림" charset="-127"/>
              </a:rPr>
              <a:t>intermediate complexity between the LMS and RLS</a:t>
            </a:r>
            <a:r>
              <a:rPr lang="en-US" altLang="ko-KR" sz="2000" dirty="0" smtClean="0">
                <a:solidFill>
                  <a:schemeClr val="hlink"/>
                </a:solidFill>
                <a:ea typeface="굴림" charset="-127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Several ways to approximate this solution iteratively use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>
                <a:ea typeface="굴림" charset="-127"/>
              </a:rPr>
              <a:t>Gradient Descent Method (above)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>
                <a:ea typeface="굴림" charset="-127"/>
              </a:rPr>
              <a:t>Newton’s iteration </a:t>
            </a:r>
          </a:p>
          <a:p>
            <a:pPr lvl="1">
              <a:lnSpc>
                <a:spcPct val="90000"/>
              </a:lnSpc>
            </a:pPr>
            <a:endParaRPr lang="en-US" altLang="ko-KR" sz="1600" dirty="0" smtClean="0">
              <a:ea typeface="굴림" charset="-127"/>
            </a:endParaRPr>
          </a:p>
          <a:p>
            <a:pPr lvl="1">
              <a:lnSpc>
                <a:spcPct val="90000"/>
              </a:lnSpc>
            </a:pPr>
            <a:r>
              <a:rPr lang="en-US" altLang="ko-KR" sz="1600" dirty="0" smtClean="0">
                <a:ea typeface="굴림" charset="-127"/>
              </a:rPr>
              <a:t>With regularized cost functions too</a:t>
            </a:r>
          </a:p>
          <a:p>
            <a:pPr>
              <a:lnSpc>
                <a:spcPct val="90000"/>
              </a:lnSpc>
            </a:pPr>
            <a:endParaRPr lang="en-US" altLang="ko-KR" sz="2000" dirty="0" smtClean="0">
              <a:solidFill>
                <a:schemeClr val="hlink"/>
              </a:solidFill>
              <a:ea typeface="굴림" charset="-127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ko-KR" sz="2000" dirty="0" smtClean="0">
                <a:solidFill>
                  <a:schemeClr val="hlink"/>
                </a:solidFill>
                <a:ea typeface="굴림" charset="-127"/>
              </a:rPr>
              <a:t> </a:t>
            </a:r>
            <a:endParaRPr lang="en-US" altLang="ko-KR" sz="2000" dirty="0">
              <a:solidFill>
                <a:schemeClr val="hlink"/>
              </a:solidFill>
              <a:ea typeface="굴림" charset="-127"/>
            </a:endParaRPr>
          </a:p>
        </p:txBody>
      </p:sp>
      <p:sp>
        <p:nvSpPr>
          <p:cNvPr id="419847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855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4710" y="1245312"/>
          <a:ext cx="2300723" cy="5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485720" imgH="342720" progId="Equation.3">
                  <p:embed/>
                </p:oleObj>
              </mc:Choice>
              <mc:Fallback>
                <p:oleObj name="Equation" r:id="rId4" imgW="1485720" imgH="342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710" y="1245312"/>
                        <a:ext cx="2300723" cy="5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49" name="Object 309"/>
          <p:cNvGraphicFramePr>
            <a:graphicFrameLocks noGrp="1" noChangeAspect="1"/>
          </p:cNvGraphicFramePr>
          <p:nvPr/>
        </p:nvGraphicFramePr>
        <p:xfrm>
          <a:off x="6291815" y="1276350"/>
          <a:ext cx="1463123" cy="47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736560" imgH="241200" progId="Equation.3">
                  <p:embed/>
                </p:oleObj>
              </mc:Choice>
              <mc:Fallback>
                <p:oleObj name="Equation" r:id="rId6" imgW="73656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815" y="1276350"/>
                        <a:ext cx="1463123" cy="478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0" name="Object 310"/>
          <p:cNvGraphicFramePr>
            <a:graphicFrameLocks noGrp="1" noChangeAspect="1"/>
          </p:cNvGraphicFramePr>
          <p:nvPr/>
        </p:nvGraphicFramePr>
        <p:xfrm>
          <a:off x="2023898" y="2774622"/>
          <a:ext cx="5426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8" imgW="2730240" imgH="241200" progId="Equation.3">
                  <p:embed/>
                </p:oleObj>
              </mc:Choice>
              <mc:Fallback>
                <p:oleObj name="Equation" r:id="rId8" imgW="273024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898" y="2774622"/>
                        <a:ext cx="542607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1" name="Object 311"/>
          <p:cNvGraphicFramePr>
            <a:graphicFrameLocks noGrp="1" noChangeAspect="1"/>
          </p:cNvGraphicFramePr>
          <p:nvPr/>
        </p:nvGraphicFramePr>
        <p:xfrm>
          <a:off x="2547828" y="5385288"/>
          <a:ext cx="6039126" cy="42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0" imgW="3403440" imgH="241200" progId="Equation.3">
                  <p:embed/>
                </p:oleObj>
              </mc:Choice>
              <mc:Fallback>
                <p:oleObj name="Equation" r:id="rId10" imgW="340344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828" y="5385288"/>
                        <a:ext cx="6039126" cy="42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2" name="Object 312"/>
          <p:cNvGraphicFramePr>
            <a:graphicFrameLocks noGrp="1" noChangeAspect="1"/>
          </p:cNvGraphicFramePr>
          <p:nvPr/>
        </p:nvGraphicFramePr>
        <p:xfrm>
          <a:off x="2525932" y="2278117"/>
          <a:ext cx="4087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2" imgW="2057400" imgH="253800" progId="Equation.3">
                  <p:embed/>
                </p:oleObj>
              </mc:Choice>
              <mc:Fallback>
                <p:oleObj name="Equation" r:id="rId12" imgW="2057400" imgH="253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932" y="2278117"/>
                        <a:ext cx="40878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79" name="Object 7"/>
          <p:cNvGraphicFramePr>
            <a:graphicFrameLocks noGrp="1" noChangeAspect="1"/>
          </p:cNvGraphicFramePr>
          <p:nvPr/>
        </p:nvGraphicFramePr>
        <p:xfrm>
          <a:off x="3157429" y="6078702"/>
          <a:ext cx="30670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4" imgW="1981080" imgH="342720" progId="Equation.3">
                  <p:embed/>
                </p:oleObj>
              </mc:Choice>
              <mc:Fallback>
                <p:oleObj name="Equation" r:id="rId14" imgW="1981080" imgH="342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429" y="6078702"/>
                        <a:ext cx="306705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44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6" name="Rectangle 6"/>
          <p:cNvSpPr>
            <a:spLocks noGrp="1" noChangeArrowheads="1"/>
          </p:cNvSpPr>
          <p:nvPr>
            <p:ph type="title"/>
          </p:nvPr>
        </p:nvSpPr>
        <p:spPr>
          <a:xfrm>
            <a:off x="1051311" y="133167"/>
            <a:ext cx="7772400" cy="1143000"/>
          </a:xfrm>
        </p:spPr>
        <p:txBody>
          <a:bodyPr/>
          <a:lstStyle/>
          <a:p>
            <a:pPr algn="ctr"/>
            <a:r>
              <a:rPr lang="en-US" altLang="ko-KR" dirty="0" smtClean="0">
                <a:ea typeface="굴림" charset="-127"/>
              </a:rPr>
              <a:t>Kernel Affine Projection Algorithms (KAPA)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301750"/>
            <a:ext cx="7786687" cy="50355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Solve                                             which yields  </a:t>
            </a:r>
            <a:endParaRPr lang="en-US" altLang="ko-KR" sz="2000" dirty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endParaRPr lang="en-US" altLang="ko-KR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2000" dirty="0" smtClean="0">
                <a:ea typeface="굴림" charset="-127"/>
              </a:rPr>
              <a:t>where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If we use Newton’s update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ko-KR" sz="20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For the regularized cost function we will obtain </a:t>
            </a:r>
            <a:endParaRPr lang="en-US" altLang="ko-KR" sz="16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 smtClean="0">
              <a:solidFill>
                <a:schemeClr val="hlink"/>
              </a:solidFill>
              <a:ea typeface="굴림" charset="-127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ko-KR" sz="2000" dirty="0" smtClean="0">
                <a:solidFill>
                  <a:schemeClr val="hlink"/>
                </a:solidFill>
                <a:ea typeface="굴림" charset="-127"/>
              </a:rPr>
              <a:t> </a:t>
            </a:r>
            <a:endParaRPr lang="en-US" altLang="ko-KR" sz="2000" dirty="0">
              <a:solidFill>
                <a:schemeClr val="hlink"/>
              </a:solidFill>
              <a:ea typeface="굴림" charset="-127"/>
            </a:endParaRPr>
          </a:p>
        </p:txBody>
      </p:sp>
      <p:sp>
        <p:nvSpPr>
          <p:cNvPr id="419847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855" name="Object 1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8445548"/>
              </p:ext>
            </p:extLst>
          </p:nvPr>
        </p:nvGraphicFramePr>
        <p:xfrm>
          <a:off x="2205038" y="1215539"/>
          <a:ext cx="2673827" cy="51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64" name="Equation" r:id="rId4" imgW="1651000" imgH="317500" progId="Equation.3">
                  <p:embed/>
                </p:oleObj>
              </mc:Choice>
              <mc:Fallback>
                <p:oleObj name="Equation" r:id="rId4" imgW="1651000" imgH="317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1215539"/>
                        <a:ext cx="2673827" cy="5148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0" name="Object 3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87334152"/>
              </p:ext>
            </p:extLst>
          </p:nvPr>
        </p:nvGraphicFramePr>
        <p:xfrm>
          <a:off x="2189163" y="1966913"/>
          <a:ext cx="50974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65" name="Equation" r:id="rId6" imgW="2565400" imgH="228600" progId="Equation.3">
                  <p:embed/>
                </p:oleObj>
              </mc:Choice>
              <mc:Fallback>
                <p:oleObj name="Equation" r:id="rId6" imgW="25654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966913"/>
                        <a:ext cx="50974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1319658"/>
              </p:ext>
            </p:extLst>
          </p:nvPr>
        </p:nvGraphicFramePr>
        <p:xfrm>
          <a:off x="2469309" y="2553020"/>
          <a:ext cx="3508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66" name="Equation" r:id="rId8" imgW="1765300" imgH="228600" progId="Equation.3">
                  <p:embed/>
                </p:oleObj>
              </mc:Choice>
              <mc:Fallback>
                <p:oleObj name="Equation" r:id="rId8" imgW="17653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309" y="2553020"/>
                        <a:ext cx="35083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83725643"/>
              </p:ext>
            </p:extLst>
          </p:nvPr>
        </p:nvGraphicFramePr>
        <p:xfrm>
          <a:off x="1217613" y="3373438"/>
          <a:ext cx="7191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67" name="Equation" r:id="rId10" imgW="3619500" imgH="228600" progId="Equation.3">
                  <p:embed/>
                </p:oleObj>
              </mc:Choice>
              <mc:Fallback>
                <p:oleObj name="Equation" r:id="rId10" imgW="36195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3373438"/>
                        <a:ext cx="71913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36901898"/>
              </p:ext>
            </p:extLst>
          </p:nvPr>
        </p:nvGraphicFramePr>
        <p:xfrm>
          <a:off x="1982788" y="4489450"/>
          <a:ext cx="60309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68" name="Equation" r:id="rId12" imgW="3035300" imgH="228600" progId="Equation.3">
                  <p:embed/>
                </p:oleObj>
              </mc:Choice>
              <mc:Fallback>
                <p:oleObj name="Equation" r:id="rId12" imgW="30353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4489450"/>
                        <a:ext cx="60309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36346971"/>
              </p:ext>
            </p:extLst>
          </p:nvPr>
        </p:nvGraphicFramePr>
        <p:xfrm>
          <a:off x="1874838" y="5153025"/>
          <a:ext cx="60563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69" name="Equation" r:id="rId14" imgW="3048000" imgH="228600" progId="Equation.3">
                  <p:embed/>
                </p:oleObj>
              </mc:Choice>
              <mc:Fallback>
                <p:oleObj name="Equation" r:id="rId14" imgW="30480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5153025"/>
                        <a:ext cx="60563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40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5972" y="172655"/>
            <a:ext cx="7772400" cy="1143000"/>
          </a:xfrm>
        </p:spPr>
        <p:txBody>
          <a:bodyPr/>
          <a:lstStyle/>
          <a:p>
            <a:r>
              <a:rPr lang="en-US" altLang="ko-KR" sz="2800" dirty="0">
                <a:ea typeface="굴림" charset="-127"/>
              </a:rPr>
              <a:t>The </a:t>
            </a:r>
            <a:r>
              <a:rPr lang="en-US" altLang="ko-KR" sz="2800" dirty="0" smtClean="0">
                <a:ea typeface="굴림" charset="-127"/>
              </a:rPr>
              <a:t>Big </a:t>
            </a:r>
            <a:r>
              <a:rPr lang="en-US" altLang="ko-KR" sz="2800" dirty="0">
                <a:ea typeface="굴림" charset="-127"/>
              </a:rPr>
              <a:t>P</a:t>
            </a:r>
            <a:r>
              <a:rPr lang="en-US" altLang="ko-KR" sz="2800" dirty="0" smtClean="0">
                <a:ea typeface="굴림" charset="-127"/>
              </a:rPr>
              <a:t>icture </a:t>
            </a:r>
            <a:r>
              <a:rPr lang="en-US" altLang="ko-KR" sz="2800" dirty="0">
                <a:ea typeface="굴림" charset="-127"/>
              </a:rPr>
              <a:t>for </a:t>
            </a:r>
            <a:r>
              <a:rPr lang="en-US" altLang="ko-KR" sz="2800" dirty="0" smtClean="0">
                <a:ea typeface="굴림" charset="-127"/>
              </a:rPr>
              <a:t>Gradient </a:t>
            </a:r>
            <a:r>
              <a:rPr lang="en-US" altLang="ko-KR" sz="2800" dirty="0">
                <a:ea typeface="굴림" charset="-127"/>
              </a:rPr>
              <a:t>B</a:t>
            </a:r>
            <a:r>
              <a:rPr lang="en-US" altLang="ko-KR" sz="2800" dirty="0" smtClean="0">
                <a:ea typeface="굴림" charset="-127"/>
              </a:rPr>
              <a:t>ased </a:t>
            </a:r>
            <a:r>
              <a:rPr lang="en-US" altLang="ko-KR" sz="2800" dirty="0">
                <a:ea typeface="굴림" charset="-127"/>
              </a:rPr>
              <a:t>L</a:t>
            </a:r>
            <a:r>
              <a:rPr lang="en-US" altLang="ko-KR" sz="2800" dirty="0" smtClean="0">
                <a:ea typeface="굴림" charset="-127"/>
              </a:rPr>
              <a:t>earning</a:t>
            </a:r>
            <a:r>
              <a:rPr lang="en-US" altLang="ko-KR" sz="2800" dirty="0">
                <a:ea typeface="굴림" charset="-127"/>
              </a:rPr>
              <a:t/>
            </a:r>
            <a:br>
              <a:rPr lang="en-US" altLang="ko-KR" sz="2800" dirty="0">
                <a:ea typeface="굴림" charset="-127"/>
              </a:rPr>
            </a:br>
            <a:endParaRPr lang="en-US" altLang="ko-KR" sz="2800" dirty="0">
              <a:ea typeface="굴림" charset="-127"/>
            </a:endParaRPr>
          </a:p>
        </p:txBody>
      </p:sp>
      <p:graphicFrame>
        <p:nvGraphicFramePr>
          <p:cNvPr id="401412" name="Object 4"/>
          <p:cNvGraphicFramePr>
            <a:graphicFrameLocks noChangeAspect="1"/>
          </p:cNvGraphicFramePr>
          <p:nvPr/>
        </p:nvGraphicFramePr>
        <p:xfrm>
          <a:off x="1331913" y="1196975"/>
          <a:ext cx="7056437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443" name="Visio" r:id="rId4" imgW="4364431" imgH="4922825" progId="">
                  <p:embed/>
                </p:oleObj>
              </mc:Choice>
              <mc:Fallback>
                <p:oleObj name="Visio" r:id="rId4" imgW="4364431" imgH="49228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196975"/>
                        <a:ext cx="7056437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3" name="AutoShape 5"/>
          <p:cNvSpPr>
            <a:spLocks noChangeArrowheads="1"/>
          </p:cNvSpPr>
          <p:nvPr/>
        </p:nvSpPr>
        <p:spPr bwMode="auto">
          <a:xfrm>
            <a:off x="5364163" y="1484313"/>
            <a:ext cx="360362" cy="215900"/>
          </a:xfrm>
          <a:prstGeom prst="irregularSeal2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4" name="AutoShape 6"/>
          <p:cNvSpPr>
            <a:spLocks noChangeArrowheads="1"/>
          </p:cNvSpPr>
          <p:nvPr/>
        </p:nvSpPr>
        <p:spPr bwMode="auto">
          <a:xfrm>
            <a:off x="5364163" y="3068638"/>
            <a:ext cx="360362" cy="215900"/>
          </a:xfrm>
          <a:prstGeom prst="irregularSeal2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5" name="AutoShape 7"/>
          <p:cNvSpPr>
            <a:spLocks noChangeArrowheads="1"/>
          </p:cNvSpPr>
          <p:nvPr/>
        </p:nvSpPr>
        <p:spPr bwMode="auto">
          <a:xfrm>
            <a:off x="5292725" y="5949950"/>
            <a:ext cx="360363" cy="215900"/>
          </a:xfrm>
          <a:prstGeom prst="irregularSeal2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6" name="AutoShape 8"/>
          <p:cNvSpPr>
            <a:spLocks noChangeArrowheads="1"/>
          </p:cNvSpPr>
          <p:nvPr/>
        </p:nvSpPr>
        <p:spPr bwMode="auto">
          <a:xfrm>
            <a:off x="4068763" y="3933825"/>
            <a:ext cx="1439862" cy="14398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Frieb</a:t>
            </a: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1999</a:t>
            </a:r>
          </a:p>
        </p:txBody>
      </p:sp>
      <p:sp>
        <p:nvSpPr>
          <p:cNvPr id="401417" name="AutoShape 9"/>
          <p:cNvSpPr>
            <a:spLocks noChangeArrowheads="1"/>
          </p:cNvSpPr>
          <p:nvPr/>
        </p:nvSpPr>
        <p:spPr bwMode="auto">
          <a:xfrm>
            <a:off x="1692275" y="1125538"/>
            <a:ext cx="1152525" cy="115093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Kivinen</a:t>
            </a:r>
          </a:p>
          <a:p>
            <a:pPr marL="285750" indent="-285750" algn="ctr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 2004</a:t>
            </a:r>
          </a:p>
        </p:txBody>
      </p:sp>
      <p:sp>
        <p:nvSpPr>
          <p:cNvPr id="401418" name="AutoShape 10"/>
          <p:cNvSpPr>
            <a:spLocks noChangeArrowheads="1"/>
          </p:cNvSpPr>
          <p:nvPr/>
        </p:nvSpPr>
        <p:spPr bwMode="auto">
          <a:xfrm>
            <a:off x="6732588" y="3933825"/>
            <a:ext cx="1439862" cy="14398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Engel, 2004</a:t>
            </a:r>
          </a:p>
        </p:txBody>
      </p:sp>
      <p:sp>
        <p:nvSpPr>
          <p:cNvPr id="401420" name="AutoShape 12"/>
          <p:cNvSpPr>
            <a:spLocks noChangeArrowheads="1"/>
          </p:cNvSpPr>
          <p:nvPr/>
        </p:nvSpPr>
        <p:spPr bwMode="auto">
          <a:xfrm>
            <a:off x="7885113" y="3141663"/>
            <a:ext cx="360362" cy="215900"/>
          </a:xfrm>
          <a:prstGeom prst="irregularSeal2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1" name="AutoShape 13"/>
          <p:cNvSpPr>
            <a:spLocks noChangeArrowheads="1"/>
          </p:cNvSpPr>
          <p:nvPr/>
        </p:nvSpPr>
        <p:spPr bwMode="auto">
          <a:xfrm>
            <a:off x="7956550" y="1557338"/>
            <a:ext cx="360363" cy="215900"/>
          </a:xfrm>
          <a:prstGeom prst="irregularSeal2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2" name="AutoShape 14"/>
          <p:cNvSpPr>
            <a:spLocks noChangeArrowheads="1"/>
          </p:cNvSpPr>
          <p:nvPr/>
        </p:nvSpPr>
        <p:spPr bwMode="auto">
          <a:xfrm>
            <a:off x="7885113" y="5949950"/>
            <a:ext cx="360362" cy="215900"/>
          </a:xfrm>
          <a:prstGeom prst="irregularSeal2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3" name="AutoShape 15"/>
          <p:cNvSpPr>
            <a:spLocks noChangeArrowheads="1"/>
          </p:cNvSpPr>
          <p:nvPr/>
        </p:nvSpPr>
        <p:spPr bwMode="auto">
          <a:xfrm>
            <a:off x="2771775" y="2997200"/>
            <a:ext cx="360363" cy="215900"/>
          </a:xfrm>
          <a:prstGeom prst="irregularSeal2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651641" y="4156184"/>
            <a:ext cx="3457904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Arial" charset="0"/>
                <a:ea typeface="宋体" pitchFamily="2" charset="-122"/>
              </a:rPr>
              <a:t>Affine Projection Algorithm APA</a:t>
            </a:r>
          </a:p>
          <a:p>
            <a:endParaRPr lang="en-US" altLang="zh-CN" sz="1800" dirty="0" smtClean="0">
              <a:latin typeface="Arial" charset="0"/>
              <a:ea typeface="宋体" pitchFamily="2" charset="-122"/>
            </a:endParaRPr>
          </a:p>
          <a:p>
            <a:r>
              <a:rPr lang="en-US" altLang="zh-CN" sz="1800" dirty="0" smtClean="0">
                <a:latin typeface="Arial" charset="0"/>
                <a:ea typeface="宋体" pitchFamily="2" charset="-122"/>
              </a:rPr>
              <a:t>All algorithms have </a:t>
            </a:r>
            <a:r>
              <a:rPr lang="en-US" altLang="zh-CN" sz="1800" dirty="0" err="1" smtClean="0">
                <a:latin typeface="Arial" charset="0"/>
                <a:ea typeface="宋体" pitchFamily="2" charset="-122"/>
              </a:rPr>
              <a:t>kernelized</a:t>
            </a:r>
            <a:r>
              <a:rPr lang="en-US" altLang="zh-CN" sz="1800" dirty="0" smtClean="0">
                <a:latin typeface="Arial" charset="0"/>
                <a:ea typeface="宋体" pitchFamily="2" charset="-122"/>
              </a:rPr>
              <a:t> versions</a:t>
            </a:r>
            <a:endParaRPr lang="en-US" altLang="zh-CN" sz="1800" dirty="0">
              <a:latin typeface="Arial" charset="0"/>
              <a:ea typeface="宋体" pitchFamily="2" charset="-122"/>
            </a:endParaRPr>
          </a:p>
          <a:p>
            <a:r>
              <a:rPr lang="en-US" altLang="zh-CN" sz="1800" dirty="0">
                <a:latin typeface="Arial" charset="0"/>
                <a:ea typeface="宋体" pitchFamily="2" charset="-122"/>
              </a:rPr>
              <a:t>The EXT RLS is </a:t>
            </a:r>
            <a:r>
              <a:rPr lang="en-US" altLang="zh-CN" sz="1800" dirty="0" smtClean="0">
                <a:latin typeface="Arial" charset="0"/>
                <a:ea typeface="宋体" pitchFamily="2" charset="-122"/>
              </a:rPr>
              <a:t>a restrictive state model</a:t>
            </a:r>
            <a:endParaRPr lang="en-US" altLang="zh-CN" sz="1800" dirty="0">
              <a:latin typeface="Arial" charset="0"/>
              <a:ea typeface="宋体" pitchFamily="2" charset="-122"/>
            </a:endParaRPr>
          </a:p>
        </p:txBody>
      </p:sp>
      <p:sp>
        <p:nvSpPr>
          <p:cNvPr id="401426" name="Text Box 18"/>
          <p:cNvSpPr txBox="1">
            <a:spLocks noChangeArrowheads="1"/>
          </p:cNvSpPr>
          <p:nvPr/>
        </p:nvSpPr>
        <p:spPr bwMode="auto">
          <a:xfrm>
            <a:off x="1093788" y="6478588"/>
            <a:ext cx="75295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200">
                <a:latin typeface="Arial" charset="0"/>
                <a:ea typeface="宋体" pitchFamily="2" charset="-122"/>
              </a:rPr>
              <a:t>Liu W., Principe J., “Kernel Affine Projection Algorithms”, </a:t>
            </a:r>
            <a:r>
              <a:rPr lang="en-US" altLang="zh-CN" sz="1200" u="sng">
                <a:latin typeface="Arial" charset="0"/>
                <a:ea typeface="宋体" pitchFamily="2" charset="-122"/>
              </a:rPr>
              <a:t>European J. of Signal Processing</a:t>
            </a:r>
            <a:r>
              <a:rPr lang="en-US" altLang="zh-CN" sz="1200">
                <a:latin typeface="Arial" charset="0"/>
                <a:ea typeface="宋体" pitchFamily="2" charset="-122"/>
              </a:rPr>
              <a:t>, </a:t>
            </a:r>
            <a:r>
              <a:rPr lang="fr-FR" sz="1200">
                <a:latin typeface="Arial" charset="0"/>
              </a:rPr>
              <a:t>ID 784292, 2008.</a:t>
            </a:r>
            <a:endParaRPr lang="en-US" altLang="zh-CN" sz="1200">
              <a:latin typeface="Arial" charset="0"/>
              <a:ea typeface="宋体" pitchFamily="2" charset="-122"/>
            </a:endParaRPr>
          </a:p>
          <a:p>
            <a:endParaRPr lang="zh-CN" altLang="en-US" sz="900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3" grpId="0" animBg="1"/>
      <p:bldP spid="401414" grpId="0" animBg="1"/>
      <p:bldP spid="401415" grpId="0" animBg="1"/>
      <p:bldP spid="401416" grpId="0" animBg="1"/>
      <p:bldP spid="401417" grpId="0" animBg="1"/>
      <p:bldP spid="401418" grpId="0" animBg="1"/>
      <p:bldP spid="401420" grpId="0" animBg="1"/>
      <p:bldP spid="401421" grpId="0" animBg="1"/>
      <p:bldP spid="401422" grpId="0" animBg="1"/>
      <p:bldP spid="4014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Kernel Affine Projection Algorithms</a:t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5175" y="3730625"/>
            <a:ext cx="8201025" cy="41132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ko-KR" sz="2000" dirty="0">
                <a:ea typeface="굴림" charset="-127"/>
              </a:rPr>
              <a:t>KAPA 1,2 use the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least squares cost</a:t>
            </a:r>
            <a:r>
              <a:rPr lang="en-US" altLang="ko-KR" sz="2000" dirty="0">
                <a:ea typeface="굴림" charset="-127"/>
              </a:rPr>
              <a:t>, while KAPA 3,4 are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regularized</a:t>
            </a:r>
          </a:p>
          <a:p>
            <a:pPr>
              <a:buFontTx/>
              <a:buNone/>
            </a:pPr>
            <a:r>
              <a:rPr lang="en-US" altLang="ko-KR" sz="2000" dirty="0">
                <a:ea typeface="굴림" charset="-127"/>
              </a:rPr>
              <a:t>KAPA 1,3 use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gradient descent </a:t>
            </a:r>
            <a:r>
              <a:rPr lang="en-US" altLang="ko-KR" sz="2000" dirty="0">
                <a:ea typeface="굴림" charset="-127"/>
              </a:rPr>
              <a:t>and  KAPA 2,4 use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Newton update</a:t>
            </a:r>
          </a:p>
          <a:p>
            <a:pPr>
              <a:buFontTx/>
              <a:buNone/>
            </a:pPr>
            <a:r>
              <a:rPr lang="en-US" altLang="ko-KR" sz="2000" dirty="0">
                <a:ea typeface="굴림" charset="-127"/>
              </a:rPr>
              <a:t>Note that KAPA 4 does not require the calculation of the error by rewriting </a:t>
            </a:r>
            <a:r>
              <a:rPr lang="en-US" altLang="ko-KR" sz="2000" dirty="0" smtClean="0">
                <a:ea typeface="굴림" charset="-127"/>
              </a:rPr>
              <a:t>the error </a:t>
            </a:r>
            <a:r>
              <a:rPr lang="en-US" altLang="ko-KR" sz="2000" dirty="0">
                <a:ea typeface="굴림" charset="-127"/>
              </a:rPr>
              <a:t>with the matrix </a:t>
            </a:r>
            <a:r>
              <a:rPr lang="en-US" altLang="ko-KR" sz="2000" dirty="0" smtClean="0">
                <a:ea typeface="굴림" charset="-127"/>
              </a:rPr>
              <a:t>inversion </a:t>
            </a:r>
            <a:r>
              <a:rPr lang="en-US" altLang="ko-KR" sz="2000" dirty="0">
                <a:ea typeface="굴림" charset="-127"/>
              </a:rPr>
              <a:t>lemma and using the kernel trick</a:t>
            </a:r>
          </a:p>
          <a:p>
            <a:pPr>
              <a:buFontTx/>
              <a:buNone/>
            </a:pPr>
            <a:r>
              <a:rPr lang="en-US" altLang="ko-KR" sz="2000" dirty="0" smtClean="0">
                <a:ea typeface="굴림" charset="-127"/>
              </a:rPr>
              <a:t>Note </a:t>
            </a:r>
            <a:r>
              <a:rPr lang="en-US" altLang="ko-KR" sz="2000" dirty="0">
                <a:ea typeface="굴림" charset="-127"/>
              </a:rPr>
              <a:t>that one does not have access to the weights, so need recursion as in KLMS. </a:t>
            </a:r>
          </a:p>
          <a:p>
            <a:pPr>
              <a:buFontTx/>
              <a:buNone/>
            </a:pPr>
            <a:r>
              <a:rPr lang="en-US" altLang="ko-KR" sz="2000" dirty="0">
                <a:ea typeface="굴림" charset="-127"/>
              </a:rPr>
              <a:t>Care must be taken to minimize computations. </a:t>
            </a:r>
          </a:p>
          <a:p>
            <a:pPr>
              <a:buFontTx/>
              <a:buNone/>
            </a:pPr>
            <a:endParaRPr lang="en-US" altLang="ko-KR" sz="2000" dirty="0">
              <a:ea typeface="굴림" charset="-127"/>
            </a:endParaRPr>
          </a:p>
          <a:p>
            <a:pPr>
              <a:buFontTx/>
              <a:buNone/>
            </a:pPr>
            <a:endParaRPr lang="en-US" altLang="ko-KR" dirty="0">
              <a:ea typeface="굴림" charset="-127"/>
            </a:endParaRPr>
          </a:p>
        </p:txBody>
      </p:sp>
      <p:pic>
        <p:nvPicPr>
          <p:cNvPr id="5068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800" y="1347788"/>
            <a:ext cx="794543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68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025" y="3365500"/>
            <a:ext cx="22399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0689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7732713" y="3302000"/>
          <a:ext cx="617537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55" name="Equation" r:id="rId6" imgW="418918" imgH="177723" progId="Equation.3">
                  <p:embed/>
                </p:oleObj>
              </mc:Choice>
              <mc:Fallback>
                <p:oleObj name="Equation" r:id="rId6" imgW="418918" imgH="177723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2713" y="3302000"/>
                        <a:ext cx="617537" cy="26193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893" name="Line 13"/>
          <p:cNvSpPr>
            <a:spLocks noChangeShapeType="1"/>
          </p:cNvSpPr>
          <p:nvPr/>
        </p:nvSpPr>
        <p:spPr bwMode="auto">
          <a:xfrm>
            <a:off x="5402263" y="3335338"/>
            <a:ext cx="147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4" name="Text Box 14"/>
          <p:cNvSpPr txBox="1">
            <a:spLocks noChangeArrowheads="1"/>
          </p:cNvSpPr>
          <p:nvPr/>
        </p:nvSpPr>
        <p:spPr bwMode="auto">
          <a:xfrm>
            <a:off x="5648325" y="3305175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Q(i)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Recursive Least-Squares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393825"/>
            <a:ext cx="7840224" cy="41132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The RLS algorithm estimates a weight vector </a:t>
            </a:r>
            <a:r>
              <a:rPr lang="en-US" altLang="ko-KR" sz="2000" b="1" dirty="0" smtClean="0">
                <a:ea typeface="굴림" charset="-127"/>
              </a:rPr>
              <a:t>w</a:t>
            </a:r>
            <a:r>
              <a:rPr lang="en-US" altLang="ko-KR" sz="2000" dirty="0" smtClean="0">
                <a:ea typeface="굴림" charset="-127"/>
              </a:rPr>
              <a:t>(i-1) by minimizing the cost function</a:t>
            </a: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The solution becomes </a:t>
            </a:r>
            <a:endParaRPr lang="en-US" altLang="ko-KR" sz="2000" dirty="0">
              <a:ea typeface="굴림" charset="-127"/>
            </a:endParaRPr>
          </a:p>
          <a:p>
            <a:pPr lvl="1">
              <a:lnSpc>
                <a:spcPct val="90000"/>
              </a:lnSpc>
            </a:pPr>
            <a:endParaRPr lang="en-US" altLang="ko-KR" sz="1800" dirty="0">
              <a:ea typeface="굴림" charset="-127"/>
            </a:endParaRPr>
          </a:p>
          <a:p>
            <a:pPr lvl="1">
              <a:lnSpc>
                <a:spcPct val="90000"/>
              </a:lnSpc>
            </a:pPr>
            <a:endParaRPr lang="en-US" altLang="ko-KR" sz="1800" dirty="0" smtClean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ko-KR" sz="1800" dirty="0" smtClean="0">
                <a:ea typeface="굴림" charset="-127"/>
              </a:rPr>
              <a:t>And can be recursively computed as</a:t>
            </a:r>
            <a:endParaRPr lang="en-US" altLang="ko-KR" sz="1800" dirty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ko-KR" sz="1800" dirty="0" smtClean="0">
                <a:ea typeface="굴림" charset="-127"/>
              </a:rPr>
              <a:t> </a:t>
            </a:r>
            <a:endParaRPr lang="en-US" altLang="ko-KR" sz="1800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ko-KR" sz="2000" dirty="0" smtClean="0">
                <a:ea typeface="굴림" charset="-127"/>
              </a:rPr>
              <a:t>Where                                    . Start with zero weights and </a:t>
            </a:r>
            <a:endParaRPr lang="en-US" altLang="ko-KR" sz="2000" dirty="0">
              <a:ea typeface="굴림" charset="-127"/>
            </a:endParaRP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8291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3636963" y="1984134"/>
          <a:ext cx="2196278" cy="68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497" name="Equation" r:id="rId4" imgW="1498320" imgH="469800" progId="Equation.3">
                  <p:embed/>
                </p:oleObj>
              </mc:Choice>
              <mc:Fallback>
                <p:oleObj name="Equation" r:id="rId4" imgW="1498320" imgH="46980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1984134"/>
                        <a:ext cx="2196278" cy="689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6" name="Object 8"/>
          <p:cNvGraphicFramePr>
            <a:graphicFrameLocks noGrp="1" noChangeAspect="1"/>
          </p:cNvGraphicFramePr>
          <p:nvPr/>
        </p:nvGraphicFramePr>
        <p:xfrm>
          <a:off x="1901222" y="3035573"/>
          <a:ext cx="4962365" cy="42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498" name="Equation" r:id="rId6" imgW="2692080" imgH="228600" progId="Equation.3">
                  <p:embed/>
                </p:oleObj>
              </mc:Choice>
              <mc:Fallback>
                <p:oleObj name="Equation" r:id="rId6" imgW="2692080" imgH="228600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222" y="3035573"/>
                        <a:ext cx="4962365" cy="422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7" name="Object 9"/>
          <p:cNvGraphicFramePr>
            <a:graphicFrameLocks noGrp="1" noChangeAspect="1"/>
          </p:cNvGraphicFramePr>
          <p:nvPr/>
        </p:nvGraphicFramePr>
        <p:xfrm>
          <a:off x="1613918" y="5497512"/>
          <a:ext cx="678656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499" name="Equation" r:id="rId8" imgW="3682800" imgH="736560" progId="Equation.3">
                  <p:embed/>
                </p:oleObj>
              </mc:Choice>
              <mc:Fallback>
                <p:oleObj name="Equation" r:id="rId8" imgW="3682800" imgH="736560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918" y="5497512"/>
                        <a:ext cx="678656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8" name="Object 10"/>
          <p:cNvGraphicFramePr>
            <a:graphicFrameLocks noGrp="1" noChangeAspect="1"/>
          </p:cNvGraphicFramePr>
          <p:nvPr/>
        </p:nvGraphicFramePr>
        <p:xfrm>
          <a:off x="1317625" y="3998913"/>
          <a:ext cx="6413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500" name="Equation" r:id="rId10" imgW="3479760" imgH="419040" progId="Equation.3">
                  <p:embed/>
                </p:oleObj>
              </mc:Choice>
              <mc:Fallback>
                <p:oleObj name="Equation" r:id="rId10" imgW="3479760" imgH="41904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3998913"/>
                        <a:ext cx="64135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9" name="Object 11"/>
          <p:cNvGraphicFramePr>
            <a:graphicFrameLocks noGrp="1" noChangeAspect="1"/>
          </p:cNvGraphicFramePr>
          <p:nvPr/>
        </p:nvGraphicFramePr>
        <p:xfrm>
          <a:off x="1991656" y="4811877"/>
          <a:ext cx="23161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501" name="Equation" r:id="rId12" imgW="1257120" imgH="228600" progId="Equation.3">
                  <p:embed/>
                </p:oleObj>
              </mc:Choice>
              <mc:Fallback>
                <p:oleObj name="Equation" r:id="rId12" imgW="1257120" imgH="2286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656" y="4811877"/>
                        <a:ext cx="23161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80" name="Object 12"/>
          <p:cNvGraphicFramePr>
            <a:graphicFrameLocks noGrp="1" noChangeAspect="1"/>
          </p:cNvGraphicFramePr>
          <p:nvPr/>
        </p:nvGraphicFramePr>
        <p:xfrm>
          <a:off x="7643813" y="4873625"/>
          <a:ext cx="13350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502" name="Equation" r:id="rId14" imgW="723600" imgH="228600" progId="Equation.3">
                  <p:embed/>
                </p:oleObj>
              </mc:Choice>
              <mc:Fallback>
                <p:oleObj name="Equation" r:id="rId14" imgW="723600" imgH="228600" progId="Equation.3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4873625"/>
                        <a:ext cx="1335087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Wiley Book (</a:t>
            </a:r>
            <a:r>
              <a:rPr lang="en-US" altLang="zh-CN" dirty="0" smtClean="0">
                <a:ea typeface="宋体" pitchFamily="2" charset="-122"/>
              </a:rPr>
              <a:t>2010)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22375" y="1749425"/>
            <a:ext cx="8081963" cy="4227513"/>
          </a:xfrm>
        </p:spPr>
        <p:txBody>
          <a:bodyPr/>
          <a:lstStyle/>
          <a:p>
            <a:pPr>
              <a:buFontTx/>
              <a:buNone/>
            </a:pPr>
            <a:endParaRPr lang="en-US" altLang="zh-CN" sz="2000" dirty="0">
              <a:solidFill>
                <a:srgbClr val="0000FF"/>
              </a:solidFill>
              <a:ea typeface="宋体" pitchFamily="2" charset="-122"/>
            </a:endParaRPr>
          </a:p>
          <a:p>
            <a:pPr>
              <a:buFontTx/>
              <a:buNone/>
            </a:pPr>
            <a:endParaRPr lang="en-US" altLang="zh-CN" sz="2000" dirty="0">
              <a:solidFill>
                <a:srgbClr val="0000FF"/>
              </a:solidFill>
              <a:ea typeface="宋体" pitchFamily="2" charset="-122"/>
            </a:endParaRPr>
          </a:p>
          <a:p>
            <a:pPr>
              <a:buFontTx/>
              <a:buNone/>
            </a:pPr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5113338" y="1712913"/>
            <a:ext cx="3305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latin typeface="Arial" charset="0"/>
                <a:ea typeface="宋体" pitchFamily="2" charset="-122"/>
              </a:rPr>
              <a:t>Papers are available at</a:t>
            </a:r>
          </a:p>
          <a:p>
            <a:pPr>
              <a:lnSpc>
                <a:spcPct val="90000"/>
              </a:lnSpc>
            </a:pPr>
            <a:r>
              <a:rPr lang="en-US" altLang="zh-CN" u="sng">
                <a:latin typeface="Arial" charset="0"/>
                <a:ea typeface="宋体" pitchFamily="2" charset="-122"/>
              </a:rPr>
              <a:t>www.cnel.ufl.edu</a:t>
            </a:r>
          </a:p>
        </p:txBody>
      </p:sp>
      <p:pic>
        <p:nvPicPr>
          <p:cNvPr id="527366" name="Picture 6"/>
          <p:cNvPicPr>
            <a:picLocks noChangeAspect="1" noChangeArrowheads="1"/>
          </p:cNvPicPr>
          <p:nvPr/>
        </p:nvPicPr>
        <p:blipFill>
          <a:blip r:embed="rId3" cstate="print"/>
          <a:srcRect r="1408"/>
          <a:stretch>
            <a:fillRect/>
          </a:stretch>
        </p:blipFill>
        <p:spPr bwMode="auto">
          <a:xfrm>
            <a:off x="1113369" y="1312333"/>
            <a:ext cx="3416298" cy="531812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>
          <a:xfrm>
            <a:off x="714703" y="381000"/>
            <a:ext cx="8429297" cy="11430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Kernel Recursive Least-Squares (</a:t>
            </a:r>
            <a:r>
              <a:rPr lang="en-US" altLang="ko-KR" dirty="0" err="1" smtClean="0">
                <a:ea typeface="굴림" charset="-127"/>
              </a:rPr>
              <a:t>reg</a:t>
            </a:r>
            <a:r>
              <a:rPr lang="en-US" altLang="ko-KR" dirty="0" smtClean="0">
                <a:ea typeface="굴림" charset="-127"/>
              </a:rPr>
              <a:t> cost)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14703" y="1173108"/>
            <a:ext cx="8135008" cy="41132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</a:rPr>
              <a:t>The KRLS algorithm estimates a weight function </a:t>
            </a:r>
            <a:r>
              <a:rPr lang="en-US" altLang="ko-KR" sz="2000" b="1" dirty="0" smtClean="0">
                <a:ea typeface="굴림" charset="-127"/>
              </a:rPr>
              <a:t>w</a:t>
            </a:r>
            <a:r>
              <a:rPr lang="en-US" altLang="ko-KR" sz="2000" dirty="0" smtClean="0">
                <a:ea typeface="굴림" charset="-127"/>
              </a:rPr>
              <a:t>(</a:t>
            </a:r>
            <a:r>
              <a:rPr lang="en-US" altLang="ko-KR" sz="2000" dirty="0" err="1" smtClean="0">
                <a:ea typeface="굴림" charset="-127"/>
              </a:rPr>
              <a:t>i</a:t>
            </a:r>
            <a:r>
              <a:rPr lang="en-US" altLang="ko-KR" sz="2000" dirty="0" smtClean="0">
                <a:ea typeface="굴림" charset="-127"/>
              </a:rPr>
              <a:t>) by minimizing </a:t>
            </a: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The solution in RKHS becomes </a:t>
            </a:r>
            <a:endParaRPr lang="en-US" altLang="ko-KR" sz="1800" dirty="0">
              <a:ea typeface="굴림" charset="-127"/>
            </a:endParaRPr>
          </a:p>
          <a:p>
            <a:pPr lvl="1">
              <a:lnSpc>
                <a:spcPct val="90000"/>
              </a:lnSpc>
            </a:pPr>
            <a:endParaRPr lang="en-US" altLang="ko-KR" sz="1800" dirty="0">
              <a:ea typeface="굴림" charset="-127"/>
            </a:endParaRPr>
          </a:p>
          <a:p>
            <a:pPr lvl="1">
              <a:lnSpc>
                <a:spcPct val="90000"/>
              </a:lnSpc>
            </a:pPr>
            <a:endParaRPr lang="en-US" altLang="ko-KR" sz="1800" dirty="0" smtClean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ko-KR" sz="1800" dirty="0" smtClean="0">
                <a:ea typeface="굴림" charset="-127"/>
              </a:rPr>
              <a:t>               can be computed recursively as </a:t>
            </a:r>
          </a:p>
          <a:p>
            <a:pPr lvl="1">
              <a:lnSpc>
                <a:spcPct val="90000"/>
              </a:lnSpc>
              <a:buNone/>
            </a:pPr>
            <a:endParaRPr lang="en-US" altLang="ko-KR" sz="1800" dirty="0" smtClean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endParaRPr lang="en-US" altLang="ko-KR" sz="1800" dirty="0" smtClean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endParaRPr lang="en-US" altLang="ko-KR" sz="1800" dirty="0" smtClean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ko-KR" sz="1800" dirty="0" smtClean="0">
                <a:ea typeface="굴림" charset="-127"/>
              </a:rPr>
              <a:t>From this we can also recursively compute Q(</a:t>
            </a:r>
            <a:r>
              <a:rPr lang="en-US" altLang="ko-KR" sz="1800" dirty="0" err="1" smtClean="0">
                <a:ea typeface="굴림" charset="-127"/>
              </a:rPr>
              <a:t>i</a:t>
            </a:r>
            <a:r>
              <a:rPr lang="en-US" altLang="ko-KR" sz="1800" dirty="0" smtClean="0">
                <a:ea typeface="굴림" charset="-127"/>
              </a:rPr>
              <a:t>) </a:t>
            </a:r>
          </a:p>
          <a:p>
            <a:pPr lvl="1">
              <a:lnSpc>
                <a:spcPct val="90000"/>
              </a:lnSpc>
              <a:buNone/>
            </a:pPr>
            <a:endParaRPr lang="en-US" altLang="ko-KR" sz="1800" dirty="0" smtClean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endParaRPr lang="en-US" altLang="ko-KR" sz="1800" dirty="0" smtClean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ko-KR" sz="1800" dirty="0" smtClean="0">
                <a:ea typeface="굴림" charset="-127"/>
              </a:rPr>
              <a:t>And compose back a(</a:t>
            </a:r>
            <a:r>
              <a:rPr lang="en-US" altLang="ko-KR" sz="1800" dirty="0" err="1" smtClean="0">
                <a:ea typeface="굴림" charset="-127"/>
              </a:rPr>
              <a:t>i</a:t>
            </a:r>
            <a:r>
              <a:rPr lang="en-US" altLang="ko-KR" sz="1800" dirty="0" smtClean="0">
                <a:ea typeface="굴림" charset="-127"/>
              </a:rPr>
              <a:t>) recursively  </a:t>
            </a:r>
            <a:endParaRPr lang="en-US" altLang="ko-KR" sz="1800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ko-KR" sz="2000" dirty="0" smtClean="0">
                <a:ea typeface="굴림" charset="-127"/>
              </a:rPr>
              <a:t>with initial conditions</a:t>
            </a:r>
            <a:endParaRPr lang="en-US" altLang="ko-KR" sz="2000" dirty="0">
              <a:ea typeface="굴림" charset="-127"/>
            </a:endParaRP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8291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3219887" y="1506200"/>
          <a:ext cx="3086320" cy="72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33" name="Equation" r:id="rId4" imgW="1993680" imgH="469800" progId="Equation.3">
                  <p:embed/>
                </p:oleObj>
              </mc:Choice>
              <mc:Fallback>
                <p:oleObj name="Equation" r:id="rId4" imgW="1993680" imgH="4698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887" y="1506200"/>
                        <a:ext cx="3086320" cy="727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6" name="Object 8"/>
          <p:cNvGraphicFramePr>
            <a:graphicFrameLocks noGrp="1" noChangeAspect="1"/>
          </p:cNvGraphicFramePr>
          <p:nvPr/>
        </p:nvGraphicFramePr>
        <p:xfrm>
          <a:off x="1722218" y="2505897"/>
          <a:ext cx="4984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34" name="Equation" r:id="rId6" imgW="2705040" imgH="266400" progId="Equation.3">
                  <p:embed/>
                </p:oleObj>
              </mc:Choice>
              <mc:Fallback>
                <p:oleObj name="Equation" r:id="rId6" imgW="2705040" imgH="266400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218" y="2505897"/>
                        <a:ext cx="49847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397" name="Object 13"/>
          <p:cNvGraphicFramePr>
            <a:graphicFrameLocks noChangeAspect="1"/>
          </p:cNvGraphicFramePr>
          <p:nvPr/>
        </p:nvGraphicFramePr>
        <p:xfrm>
          <a:off x="1298958" y="4551253"/>
          <a:ext cx="75136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35" name="Equation" r:id="rId8" imgW="4952880" imgH="711000" progId="Equation.3">
                  <p:embed/>
                </p:oleObj>
              </mc:Choice>
              <mc:Fallback>
                <p:oleObj name="Equation" r:id="rId8" imgW="4952880" imgH="711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958" y="4551253"/>
                        <a:ext cx="751363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400" name="Object 8"/>
          <p:cNvGraphicFramePr>
            <a:graphicFrameLocks noGrp="1" noChangeAspect="1"/>
          </p:cNvGraphicFramePr>
          <p:nvPr/>
        </p:nvGraphicFramePr>
        <p:xfrm>
          <a:off x="6869222" y="2588722"/>
          <a:ext cx="21066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36" name="Equation" r:id="rId10" imgW="1143000" imgH="215640" progId="Equation.3">
                  <p:embed/>
                </p:oleObj>
              </mc:Choice>
              <mc:Fallback>
                <p:oleObj name="Equation" r:id="rId10" imgW="1143000" imgH="21564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222" y="2588722"/>
                        <a:ext cx="21066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401" name="Object 8"/>
          <p:cNvGraphicFramePr>
            <a:graphicFrameLocks noGrp="1" noChangeAspect="1"/>
          </p:cNvGraphicFramePr>
          <p:nvPr/>
        </p:nvGraphicFramePr>
        <p:xfrm>
          <a:off x="1436523" y="3013075"/>
          <a:ext cx="7477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37" name="Equation" r:id="rId12" imgW="406080" imgH="228600" progId="Equation.3">
                  <p:embed/>
                </p:oleObj>
              </mc:Choice>
              <mc:Fallback>
                <p:oleObj name="Equation" r:id="rId12" imgW="406080" imgH="2286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523" y="3013075"/>
                        <a:ext cx="7477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402" name="Object 8"/>
          <p:cNvGraphicFramePr>
            <a:graphicFrameLocks noGrp="1" noChangeAspect="1"/>
          </p:cNvGraphicFramePr>
          <p:nvPr/>
        </p:nvGraphicFramePr>
        <p:xfrm>
          <a:off x="1965434" y="3369152"/>
          <a:ext cx="6302375" cy="84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38" name="Equation" r:id="rId14" imgW="3619440" imgH="482400" progId="Equation.3">
                  <p:embed/>
                </p:oleObj>
              </mc:Choice>
              <mc:Fallback>
                <p:oleObj name="Equation" r:id="rId14" imgW="3619440" imgH="482400" progId="Equation.3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434" y="3369152"/>
                        <a:ext cx="6302375" cy="841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403" name="Object 13"/>
          <p:cNvGraphicFramePr>
            <a:graphicFrameLocks noChangeAspect="1"/>
          </p:cNvGraphicFramePr>
          <p:nvPr/>
        </p:nvGraphicFramePr>
        <p:xfrm>
          <a:off x="2225127" y="5498662"/>
          <a:ext cx="51244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39" name="Equation" r:id="rId16" imgW="3377880" imgH="482400" progId="Equation.3">
                  <p:embed/>
                </p:oleObj>
              </mc:Choice>
              <mc:Fallback>
                <p:oleObj name="Equation" r:id="rId16" imgW="337788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127" y="5498662"/>
                        <a:ext cx="512445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404" name="Object 7"/>
          <p:cNvGraphicFramePr>
            <a:graphicFrameLocks noGrp="1" noChangeAspect="1"/>
          </p:cNvGraphicFramePr>
          <p:nvPr/>
        </p:nvGraphicFramePr>
        <p:xfrm>
          <a:off x="2448909" y="6442867"/>
          <a:ext cx="4414345" cy="41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40" name="Equation" r:id="rId18" imgW="2831760" imgH="266400" progId="Equation.3">
                  <p:embed/>
                </p:oleObj>
              </mc:Choice>
              <mc:Fallback>
                <p:oleObj name="Equation" r:id="rId18" imgW="2831760" imgH="2664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909" y="6442867"/>
                        <a:ext cx="4414345" cy="415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KRLS</a:t>
            </a:r>
            <a:br>
              <a:rPr lang="en-US" altLang="ko-KR" smtClean="0">
                <a:ea typeface="굴림" pitchFamily="34" charset="-127"/>
              </a:rPr>
            </a:br>
            <a:endParaRPr lang="en-US" altLang="ko-KR" smtClean="0">
              <a:ea typeface="굴림" pitchFamily="34" charset="-127"/>
            </a:endParaRP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q"/>
            </a:pPr>
            <a:endParaRPr lang="en-US" altLang="ko-KR" smtClean="0">
              <a:ea typeface="굴림" pitchFamily="34" charset="-127"/>
            </a:endParaRPr>
          </a:p>
        </p:txBody>
      </p:sp>
      <p:graphicFrame>
        <p:nvGraphicFramePr>
          <p:cNvPr id="2662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27650" y="993775"/>
          <a:ext cx="35829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27" name="Equation" r:id="rId4" imgW="1815840" imgH="965160" progId="Equation.3">
                  <p:embed/>
                </p:oleObj>
              </mc:Choice>
              <mc:Fallback>
                <p:oleObj name="Equation" r:id="rId4" imgW="1815840" imgH="965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993775"/>
                        <a:ext cx="3582988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0" y="32639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>
              <a:latin typeface="Times New Roman" pitchFamily="18" charset="0"/>
            </a:endParaRPr>
          </a:p>
        </p:txBody>
      </p:sp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graphicFrame>
        <p:nvGraphicFramePr>
          <p:cNvPr id="26627" name="Object 9"/>
          <p:cNvGraphicFramePr>
            <a:graphicFrameLocks noChangeAspect="1"/>
          </p:cNvGraphicFramePr>
          <p:nvPr/>
        </p:nvGraphicFramePr>
        <p:xfrm>
          <a:off x="708025" y="1371600"/>
          <a:ext cx="5441950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28" name="Visio" r:id="rId6" imgW="5441899" imgH="4375099" progId="">
                  <p:embed/>
                </p:oleObj>
              </mc:Choice>
              <mc:Fallback>
                <p:oleObj name="Visio" r:id="rId6" imgW="5441899" imgH="43750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1371600"/>
                        <a:ext cx="5441950" cy="437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71394" y="4954066"/>
          <a:ext cx="3636798" cy="106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29" name="Equation" r:id="rId8" imgW="1511280" imgH="444240" progId="Equation.3">
                  <p:embed/>
                </p:oleObj>
              </mc:Choice>
              <mc:Fallback>
                <p:oleObj name="Equation" r:id="rId8" imgW="1511280" imgH="444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394" y="4954066"/>
                        <a:ext cx="3636798" cy="1069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9297" y="6222124"/>
            <a:ext cx="807124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Engel Y., </a:t>
            </a:r>
            <a:r>
              <a:rPr lang="en-US" sz="1600" dirty="0" err="1" smtClean="0"/>
              <a:t>Mannor</a:t>
            </a:r>
            <a:r>
              <a:rPr lang="en-US" sz="1600" dirty="0" smtClean="0"/>
              <a:t> S., Meir R. “The kernel recursive least square algorithm”, IEEE Trans. Signal</a:t>
            </a:r>
          </a:p>
          <a:p>
            <a:r>
              <a:rPr lang="en-US" sz="1600" dirty="0" smtClean="0"/>
              <a:t>Processing, 52 (8), 2275-2285, 2004.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KRLS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14703" y="1173108"/>
            <a:ext cx="8135008" cy="4113213"/>
          </a:xfrm>
          <a:noFill/>
          <a:ln/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altLang="ko-KR" sz="1800" dirty="0" smtClean="0">
              <a:ea typeface="굴림" charset="-127"/>
            </a:endParaRPr>
          </a:p>
          <a:p>
            <a:pPr lvl="1">
              <a:lnSpc>
                <a:spcPct val="90000"/>
              </a:lnSpc>
              <a:buNone/>
            </a:pPr>
            <a:endParaRPr lang="en-US" altLang="ko-KR" sz="1800" dirty="0" smtClean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9398" name="Object 8"/>
          <p:cNvGraphicFramePr>
            <a:graphicFrameLocks noGrp="1" noChangeAspect="1"/>
          </p:cNvGraphicFramePr>
          <p:nvPr/>
        </p:nvGraphicFramePr>
        <p:xfrm>
          <a:off x="1770007" y="1886607"/>
          <a:ext cx="604996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539" name="Equation" r:id="rId4" imgW="3047760" imgH="1523880" progId="Equation.3">
                  <p:embed/>
                </p:oleObj>
              </mc:Choice>
              <mc:Fallback>
                <p:oleObj name="Equation" r:id="rId4" imgW="3047760" imgH="152388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07" y="1886607"/>
                        <a:ext cx="6049963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Computation complexity</a:t>
            </a:r>
            <a:br>
              <a:rPr lang="en-US" altLang="ko-KR">
                <a:ea typeface="굴림" charset="-127"/>
              </a:rPr>
            </a:br>
            <a:endParaRPr lang="en-US" altLang="ko-KR">
              <a:ea typeface="굴림" charset="-127"/>
            </a:endParaRP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0" y="32639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>
                <a:ea typeface="宋体" pitchFamily="2" charset="-122"/>
                <a:cs typeface="Times New Roman" pitchFamily="18" charset="0"/>
              </a:rPr>
              <a:t> </a:t>
            </a:r>
            <a:endParaRPr lang="zh-CN" altLang="en-US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2174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1263650"/>
            <a:ext cx="395446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217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3460750"/>
            <a:ext cx="4602162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2176" name="Text Box 48"/>
          <p:cNvSpPr txBox="1">
            <a:spLocks noChangeArrowheads="1"/>
          </p:cNvSpPr>
          <p:nvPr/>
        </p:nvSpPr>
        <p:spPr bwMode="auto">
          <a:xfrm>
            <a:off x="5106988" y="2708275"/>
            <a:ext cx="3602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Prediction of Mackey-Glass</a:t>
            </a:r>
          </a:p>
        </p:txBody>
      </p:sp>
      <p:sp>
        <p:nvSpPr>
          <p:cNvPr id="432177" name="Text Box 49"/>
          <p:cNvSpPr txBox="1">
            <a:spLocks noChangeArrowheads="1"/>
          </p:cNvSpPr>
          <p:nvPr/>
        </p:nvSpPr>
        <p:spPr bwMode="auto">
          <a:xfrm>
            <a:off x="2151063" y="4749800"/>
            <a:ext cx="20526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L=10</a:t>
            </a:r>
          </a:p>
          <a:p>
            <a:r>
              <a:rPr lang="en-US" altLang="zh-CN">
                <a:ea typeface="宋体" pitchFamily="2" charset="-122"/>
              </a:rPr>
              <a:t>K=10</a:t>
            </a:r>
          </a:p>
          <a:p>
            <a:r>
              <a:rPr lang="en-US" altLang="zh-CN">
                <a:ea typeface="宋体" pitchFamily="2" charset="-122"/>
              </a:rPr>
              <a:t>K=50 </a:t>
            </a:r>
            <a:r>
              <a:rPr lang="en-US" altLang="zh-CN" sz="2000">
                <a:ea typeface="宋体" pitchFamily="2" charset="-122"/>
              </a:rPr>
              <a:t>SW KRLS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330200"/>
            <a:ext cx="7772400" cy="7620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Active </a:t>
            </a:r>
            <a:r>
              <a:rPr lang="en-US" altLang="zh-CN" dirty="0" smtClean="0">
                <a:ea typeface="宋体" pitchFamily="2" charset="-122"/>
              </a:rPr>
              <a:t>Data </a:t>
            </a:r>
            <a:r>
              <a:rPr lang="en-US" altLang="zh-CN" dirty="0">
                <a:ea typeface="宋体" pitchFamily="2" charset="-122"/>
              </a:rPr>
              <a:t>S</a:t>
            </a:r>
            <a:r>
              <a:rPr lang="en-US" altLang="zh-CN" dirty="0" smtClean="0">
                <a:ea typeface="宋体" pitchFamily="2" charset="-122"/>
              </a:rPr>
              <a:t>election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Is the Kernel trick a “free lunch”? NO</a:t>
            </a: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The </a:t>
            </a:r>
            <a:r>
              <a:rPr lang="en-US" altLang="zh-CN" dirty="0">
                <a:ea typeface="宋体" pitchFamily="2" charset="-122"/>
              </a:rPr>
              <a:t>price we pay is </a:t>
            </a:r>
            <a:r>
              <a:rPr lang="en-US" altLang="zh-CN" dirty="0" smtClean="0">
                <a:ea typeface="宋体" pitchFamily="2" charset="-122"/>
              </a:rPr>
              <a:t>a growing memory to store centers 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Need to approximate this growing sum in practice </a:t>
            </a: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But remember we are working on an on-line scenario, so most of the methods out there need to be </a:t>
            </a:r>
            <a:r>
              <a:rPr lang="en-US" altLang="zh-CN" dirty="0" smtClean="0">
                <a:ea typeface="宋体" pitchFamily="2" charset="-122"/>
              </a:rPr>
              <a:t>modified, since we have to find online criteria to discard samples. </a:t>
            </a:r>
            <a:endParaRPr lang="en-US" altLang="zh-CN" dirty="0"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330200"/>
            <a:ext cx="7772400" cy="7620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Active </a:t>
            </a:r>
            <a:r>
              <a:rPr lang="en-US" altLang="zh-CN" dirty="0" smtClean="0">
                <a:ea typeface="宋体" pitchFamily="2" charset="-122"/>
              </a:rPr>
              <a:t>Data </a:t>
            </a:r>
            <a:r>
              <a:rPr lang="en-US" altLang="zh-CN" dirty="0">
                <a:ea typeface="宋体" pitchFamily="2" charset="-122"/>
              </a:rPr>
              <a:t>S</a:t>
            </a:r>
            <a:r>
              <a:rPr lang="en-US" altLang="zh-CN" dirty="0" smtClean="0">
                <a:ea typeface="宋体" pitchFamily="2" charset="-122"/>
              </a:rPr>
              <a:t>election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The goal is to build a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constant length dictionary </a:t>
            </a:r>
            <a:r>
              <a:rPr lang="en-US" altLang="zh-CN" dirty="0" smtClean="0">
                <a:ea typeface="宋体" pitchFamily="2" charset="-122"/>
              </a:rPr>
              <a:t>(fixed budget) filter in RKHS. There are two complementary methods to achieve this goal: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Discard unimportant centers (pruning)</a:t>
            </a: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Accept only some of the new centers (</a:t>
            </a:r>
            <a:r>
              <a:rPr lang="en-US" altLang="zh-CN" dirty="0" err="1" smtClean="0">
                <a:ea typeface="宋体" pitchFamily="2" charset="-122"/>
              </a:rPr>
              <a:t>sparsification</a:t>
            </a:r>
            <a:r>
              <a:rPr lang="en-US" altLang="zh-CN" dirty="0" smtClean="0">
                <a:ea typeface="宋体" pitchFamily="2" charset="-122"/>
              </a:rPr>
              <a:t>)</a:t>
            </a: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Apart from heuristics, in either case a methodology to evaluate the importance of the centers for the overall nonlinear function approximation is needed.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Another requirement is that this evaluation should be no more expensive computationally than the filter adaptation.    </a:t>
            </a:r>
            <a:endParaRPr lang="en-US" altLang="zh-CN" dirty="0"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745" y="381000"/>
            <a:ext cx="8082455" cy="1143000"/>
          </a:xfrm>
        </p:spPr>
        <p:txBody>
          <a:bodyPr/>
          <a:lstStyle/>
          <a:p>
            <a:r>
              <a:rPr lang="en-US" altLang="zh-CN" dirty="0" err="1" smtClean="0">
                <a:ea typeface="宋体" pitchFamily="2" charset="-122"/>
              </a:rPr>
              <a:t>Sparsification</a:t>
            </a:r>
            <a:r>
              <a:rPr lang="en-US" altLang="zh-CN" dirty="0" smtClean="0">
                <a:ea typeface="宋体" pitchFamily="2" charset="-122"/>
              </a:rPr>
              <a:t>: </a:t>
            </a:r>
            <a:r>
              <a:rPr lang="en-US" altLang="zh-CN" sz="2400" dirty="0" smtClean="0">
                <a:ea typeface="宋体" pitchFamily="2" charset="-122"/>
              </a:rPr>
              <a:t>Information Theoretic Statement 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endParaRPr lang="en-US" altLang="zh-CN" dirty="0">
              <a:ea typeface="宋体" pitchFamily="2" charset="-122"/>
            </a:endParaRP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7712075" cy="4113212"/>
          </a:xfrm>
          <a:noFill/>
          <a:ln/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The learning system</a:t>
            </a:r>
          </a:p>
          <a:p>
            <a:pPr lvl="1"/>
            <a:r>
              <a:rPr lang="en-US" altLang="zh-CN" sz="2400" dirty="0">
                <a:ea typeface="宋体" pitchFamily="2" charset="-122"/>
              </a:rPr>
              <a:t>Already processed </a:t>
            </a:r>
            <a:r>
              <a:rPr lang="en-US" altLang="zh-CN" sz="2400" dirty="0" smtClean="0">
                <a:ea typeface="宋体" pitchFamily="2" charset="-122"/>
              </a:rPr>
              <a:t>(the </a:t>
            </a:r>
            <a:r>
              <a:rPr lang="en-US" altLang="zh-CN" sz="2400" dirty="0">
                <a:ea typeface="宋体" pitchFamily="2" charset="-122"/>
              </a:rPr>
              <a:t>dictionary) </a:t>
            </a:r>
          </a:p>
          <a:p>
            <a:pPr lvl="1"/>
            <a:endParaRPr lang="en-US" altLang="zh-CN" sz="2400" dirty="0">
              <a:ea typeface="宋体" pitchFamily="2" charset="-122"/>
            </a:endParaRPr>
          </a:p>
          <a:p>
            <a:r>
              <a:rPr lang="en-US" altLang="zh-CN" sz="2800" dirty="0">
                <a:ea typeface="宋体" pitchFamily="2" charset="-122"/>
              </a:rPr>
              <a:t>A new data </a:t>
            </a:r>
            <a:r>
              <a:rPr lang="en-US" altLang="zh-CN" sz="2800" dirty="0" smtClean="0">
                <a:ea typeface="宋体" pitchFamily="2" charset="-122"/>
              </a:rPr>
              <a:t>pair arrives  </a:t>
            </a:r>
            <a:endParaRPr lang="en-US" altLang="zh-CN" sz="2800" dirty="0">
              <a:ea typeface="宋体" pitchFamily="2" charset="-122"/>
            </a:endParaRPr>
          </a:p>
          <a:p>
            <a:r>
              <a:rPr lang="en-US" altLang="zh-CN" sz="2800" dirty="0" smtClean="0">
                <a:ea typeface="宋体" pitchFamily="2" charset="-122"/>
              </a:rPr>
              <a:t>How important is this new pair for learning?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How much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new information </a:t>
            </a:r>
            <a:r>
              <a:rPr lang="en-US" altLang="zh-CN" dirty="0" smtClean="0">
                <a:ea typeface="宋体" pitchFamily="2" charset="-122"/>
              </a:rPr>
              <a:t>it contains?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How much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information it contains with respect to the learning system                   ?</a:t>
            </a:r>
          </a:p>
          <a:p>
            <a:r>
              <a:rPr lang="en-US" altLang="zh-CN" dirty="0" smtClean="0">
                <a:ea typeface="宋体" pitchFamily="2" charset="-122"/>
              </a:rPr>
              <a:t>The last question is what matters!</a:t>
            </a:r>
            <a:endParaRPr lang="en-US" altLang="zh-CN" dirty="0">
              <a:ea typeface="宋体" pitchFamily="2" charset="-122"/>
            </a:endParaRPr>
          </a:p>
          <a:p>
            <a:pPr lvl="1">
              <a:buFont typeface="Wingdings" pitchFamily="2" charset="2"/>
              <a:buNone/>
            </a:pPr>
            <a:endParaRPr lang="en-US" altLang="zh-CN" sz="2400" dirty="0">
              <a:ea typeface="宋体" pitchFamily="2" charset="-122"/>
            </a:endParaRPr>
          </a:p>
          <a:p>
            <a:endParaRPr lang="en-US" altLang="zh-CN" sz="2800" dirty="0">
              <a:ea typeface="宋体" pitchFamily="2" charset="-122"/>
            </a:endParaRPr>
          </a:p>
          <a:p>
            <a:endParaRPr lang="zh-CN" altLang="en-US" sz="2800" dirty="0">
              <a:ea typeface="宋体" pitchFamily="2" charset="-122"/>
            </a:endParaRPr>
          </a:p>
        </p:txBody>
      </p:sp>
      <p:graphicFrame>
        <p:nvGraphicFramePr>
          <p:cNvPr id="542730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14925" y="1827213"/>
          <a:ext cx="12398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1" name="Equation" r:id="rId4" imgW="622030" imgH="203112" progId="Equation.3">
                  <p:embed/>
                </p:oleObj>
              </mc:Choice>
              <mc:Fallback>
                <p:oleObj name="Equation" r:id="rId4" imgW="622030" imgH="203112" progId="Equation.3">
                  <p:embed/>
                  <p:pic>
                    <p:nvPicPr>
                      <p:cNvPr id="0" name="Picture 30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1827213"/>
                        <a:ext cx="123983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2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84538" y="2671763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2" name="Equation" r:id="rId6" imgW="1332921" imgH="266584" progId="Equation.3">
                  <p:embed/>
                </p:oleObj>
              </mc:Choice>
              <mc:Fallback>
                <p:oleObj name="Equation" r:id="rId6" imgW="1332921" imgH="266584" progId="Equation.3">
                  <p:embed/>
                  <p:pic>
                    <p:nvPicPr>
                      <p:cNvPr id="0" name="Picture 30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2671763"/>
                        <a:ext cx="2667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4" name="Object 14"/>
          <p:cNvGraphicFramePr>
            <a:graphicFrameLocks noChangeAspect="1"/>
          </p:cNvGraphicFramePr>
          <p:nvPr/>
        </p:nvGraphicFramePr>
        <p:xfrm>
          <a:off x="5393777" y="3268663"/>
          <a:ext cx="1893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3" name="Equation" r:id="rId8" imgW="1054100" imgH="203200" progId="Equation.3">
                  <p:embed/>
                </p:oleObj>
              </mc:Choice>
              <mc:Fallback>
                <p:oleObj name="Equation" r:id="rId8" imgW="1054100" imgH="203200" progId="Equation.3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777" y="3268663"/>
                        <a:ext cx="189388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5" name="Object 15"/>
          <p:cNvGraphicFramePr>
            <a:graphicFrameLocks noChangeAspect="1"/>
          </p:cNvGraphicFramePr>
          <p:nvPr/>
        </p:nvGraphicFramePr>
        <p:xfrm>
          <a:off x="3765056" y="4826275"/>
          <a:ext cx="12398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4" name="Equation" r:id="rId10" imgW="622030" imgH="203112" progId="Equation.3">
                  <p:embed/>
                </p:oleObj>
              </mc:Choice>
              <mc:Fallback>
                <p:oleObj name="Equation" r:id="rId10" imgW="622030" imgH="203112" progId="Equation.3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056" y="4826275"/>
                        <a:ext cx="1239837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Surprise as an </a:t>
            </a:r>
            <a:r>
              <a:rPr lang="en-US" altLang="zh-CN" dirty="0" smtClean="0">
                <a:ea typeface="宋体" pitchFamily="2" charset="-122"/>
              </a:rPr>
              <a:t>Information </a:t>
            </a:r>
            <a:r>
              <a:rPr lang="en-US" altLang="zh-CN" dirty="0">
                <a:ea typeface="宋体" pitchFamily="2" charset="-122"/>
              </a:rPr>
              <a:t>M</a:t>
            </a:r>
            <a:r>
              <a:rPr lang="en-US" altLang="zh-CN" dirty="0" smtClean="0">
                <a:ea typeface="宋体" pitchFamily="2" charset="-122"/>
              </a:rPr>
              <a:t>easure</a:t>
            </a:r>
            <a:r>
              <a:rPr lang="en-US" altLang="zh-CN" dirty="0">
                <a:ea typeface="宋体" pitchFamily="2" charset="-122"/>
              </a:rPr>
              <a:t/>
            </a:r>
            <a:br>
              <a:rPr lang="en-US" altLang="zh-CN" dirty="0">
                <a:ea typeface="宋体" pitchFamily="2" charset="-122"/>
              </a:rPr>
            </a:br>
            <a:endParaRPr lang="en-US" altLang="zh-CN" dirty="0"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76313" y="1536700"/>
                <a:ext cx="7956550" cy="4240213"/>
              </a:xfrm>
              <a:noFill/>
              <a:ln/>
            </p:spPr>
            <p:txBody>
              <a:bodyPr/>
              <a:lstStyle/>
              <a:p>
                <a:r>
                  <a:rPr lang="en-US" altLang="zh-CN" dirty="0" err="1">
                    <a:ea typeface="宋体" pitchFamily="2" charset="-122"/>
                  </a:rPr>
                  <a:t>Pfaffelhuber</a:t>
                </a:r>
                <a:r>
                  <a:rPr lang="en-US" altLang="zh-CN" dirty="0">
                    <a:ea typeface="宋体" pitchFamily="2" charset="-122"/>
                  </a:rPr>
                  <a:t> in 1972 formulated the concept of subjective or redundant information for learning systems as </a:t>
                </a:r>
              </a:p>
              <a:p>
                <a:endParaRPr lang="en-US" altLang="zh-CN" dirty="0">
                  <a:ea typeface="宋体" pitchFamily="2" charset="-122"/>
                </a:endParaRPr>
              </a:p>
              <a:p>
                <a:pPr>
                  <a:buFontTx/>
                  <a:buNone/>
                </a:pPr>
                <a:r>
                  <a:rPr lang="en-US" altLang="zh-CN" dirty="0">
                    <a:ea typeface="宋体" pitchFamily="2" charset="-122"/>
                  </a:rPr>
                  <a:t>    the PDF of the data is </a:t>
                </a:r>
                <a14:m>
                  <m:oMath xmlns:m="http://schemas.openxmlformats.org/officeDocument/2006/math" xmlns="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𝑝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 xmlns=""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𝑞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is the learner’s </a:t>
                </a:r>
                <a:r>
                  <a:rPr lang="en-US" altLang="zh-CN" dirty="0">
                    <a:solidFill>
                      <a:srgbClr val="FF0000"/>
                    </a:solidFill>
                    <a:ea typeface="宋体" pitchFamily="2" charset="-122"/>
                  </a:rPr>
                  <a:t>subjective estimation</a:t>
                </a:r>
                <a:r>
                  <a:rPr lang="en-US" altLang="zh-CN" dirty="0">
                    <a:ea typeface="宋体" pitchFamily="2" charset="-122"/>
                  </a:rPr>
                  <a:t> of it. </a:t>
                </a:r>
              </a:p>
              <a:p>
                <a:r>
                  <a:rPr lang="en-US" altLang="zh-CN" dirty="0">
                    <a:ea typeface="宋体" pitchFamily="2" charset="-122"/>
                  </a:rPr>
                  <a:t>Palm in 1981 defined surprise </a:t>
                </a:r>
                <a:r>
                  <a:rPr lang="en-US" altLang="zh-CN" dirty="0" smtClean="0">
                    <a:ea typeface="宋体" pitchFamily="2" charset="-122"/>
                  </a:rPr>
                  <a:t>(or </a:t>
                </a:r>
                <a:r>
                  <a:rPr lang="en-US" altLang="zh-CN" dirty="0" smtClean="0">
                    <a:solidFill>
                      <a:srgbClr val="FF0000"/>
                    </a:solidFill>
                    <a:ea typeface="宋体" pitchFamily="2" charset="-122"/>
                  </a:rPr>
                  <a:t>conditional information</a:t>
                </a:r>
                <a:r>
                  <a:rPr lang="en-US" altLang="zh-CN" dirty="0" smtClean="0">
                    <a:ea typeface="宋体" pitchFamily="2" charset="-122"/>
                  </a:rPr>
                  <a:t>) for </a:t>
                </a:r>
                <a:r>
                  <a:rPr lang="en-US" altLang="zh-CN" dirty="0">
                    <a:ea typeface="宋体" pitchFamily="2" charset="-122"/>
                  </a:rPr>
                  <a:t>a learning system                           </a:t>
                </a:r>
              </a:p>
              <a:p>
                <a:pPr>
                  <a:buFontTx/>
                  <a:buNone/>
                </a:pPr>
                <a:r>
                  <a:rPr lang="en-US" altLang="zh-CN" dirty="0">
                    <a:ea typeface="宋体" pitchFamily="2" charset="-122"/>
                  </a:rPr>
                  <a:t>    </a:t>
                </a:r>
                <a:r>
                  <a:rPr lang="en-US" altLang="zh-CN" dirty="0" smtClean="0">
                    <a:ea typeface="宋体" pitchFamily="2" charset="-122"/>
                  </a:rPr>
                  <a:t>as</a:t>
                </a:r>
                <a:endParaRPr lang="en-US" altLang="zh-CN" dirty="0">
                  <a:ea typeface="宋体" pitchFamily="2" charset="-122"/>
                </a:endParaRPr>
              </a:p>
              <a:p>
                <a:endParaRPr lang="en-US" altLang="zh-CN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76313" y="1536700"/>
                <a:ext cx="7956550" cy="4240213"/>
              </a:xfrm>
              <a:blipFill rotWithShape="1">
                <a:blip r:embed="rId4" cstate="print"/>
                <a:stretch>
                  <a:fillRect t="-100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86760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5075" y="5092700"/>
          <a:ext cx="48053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00" name="Equation" r:id="rId5" imgW="2882880" imgH="304560" progId="Equation.3">
                  <p:embed/>
                </p:oleObj>
              </mc:Choice>
              <mc:Fallback>
                <p:oleObj name="Equation" r:id="rId5" imgW="2882880" imgH="304560" progId="Equation.3">
                  <p:embed/>
                  <p:pic>
                    <p:nvPicPr>
                      <p:cNvPr id="0" name="Picture 2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5092700"/>
                        <a:ext cx="48053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6758" name="Object 6"/>
          <p:cNvGraphicFramePr>
            <a:graphicFrameLocks noChangeAspect="1"/>
          </p:cNvGraphicFramePr>
          <p:nvPr/>
        </p:nvGraphicFramePr>
        <p:xfrm>
          <a:off x="3351213" y="2498725"/>
          <a:ext cx="22891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01" name="Equation" r:id="rId7" imgW="1193800" imgH="228600" progId="Equation.3">
                  <p:embed/>
                </p:oleObj>
              </mc:Choice>
              <mc:Fallback>
                <p:oleObj name="Equation" r:id="rId7" imgW="1193800" imgH="228600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2498725"/>
                        <a:ext cx="228917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6762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18313389"/>
              </p:ext>
            </p:extLst>
          </p:nvPr>
        </p:nvGraphicFramePr>
        <p:xfrm>
          <a:off x="6171225" y="4398293"/>
          <a:ext cx="11906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02" name="Equation" r:id="rId9" imgW="622030" imgH="203112" progId="Equation.3">
                  <p:embed/>
                </p:oleObj>
              </mc:Choice>
              <mc:Fallback>
                <p:oleObj name="Equation" r:id="rId9" imgW="622030" imgH="203112" progId="Equation.3">
                  <p:embed/>
                  <p:pic>
                    <p:nvPicPr>
                      <p:cNvPr id="0" name="Picture 2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225" y="4398293"/>
                        <a:ext cx="11906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Online Evaluation </a:t>
            </a:r>
            <a:r>
              <a:rPr lang="en-US" altLang="zh-CN" dirty="0">
                <a:ea typeface="宋体" pitchFamily="2" charset="-122"/>
              </a:rPr>
              <a:t>of </a:t>
            </a:r>
            <a:r>
              <a:rPr lang="en-US" altLang="zh-CN" dirty="0" smtClean="0">
                <a:ea typeface="宋体" pitchFamily="2" charset="-122"/>
              </a:rPr>
              <a:t>Conditional Information (surprise)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Gaussian process theory</a:t>
            </a: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where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For KLMS we approximate the predictive variance as</a:t>
            </a:r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endParaRPr lang="zh-CN" altLang="en-US" dirty="0">
              <a:ea typeface="宋体" pitchFamily="2" charset="-12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23988" y="2266950"/>
          <a:ext cx="7261225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07" name="Equation" r:id="rId4" imgW="3809880" imgH="685800" progId="Equation.3">
                  <p:embed/>
                </p:oleObj>
              </mc:Choice>
              <mc:Fallback>
                <p:oleObj name="Equation" r:id="rId4" imgW="3809880" imgH="685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266950"/>
                        <a:ext cx="7261225" cy="130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38907" y="4002855"/>
          <a:ext cx="7604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08" name="Equation" r:id="rId6" imgW="3974760" imgH="533160" progId="Equation.3">
                  <p:embed/>
                </p:oleObj>
              </mc:Choice>
              <mc:Fallback>
                <p:oleObj name="Equation" r:id="rId6" imgW="397476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907" y="4002855"/>
                        <a:ext cx="7604125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21706" y="5823826"/>
          <a:ext cx="3273535" cy="62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09" name="Equation" r:id="rId8" imgW="2311200" imgH="444240" progId="Equation.3">
                  <p:embed/>
                </p:oleObj>
              </mc:Choice>
              <mc:Fallback>
                <p:oleObj name="Equation" r:id="rId8" imgW="231120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706" y="5823826"/>
                        <a:ext cx="3273535" cy="629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52400"/>
            <a:ext cx="8077200" cy="11430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Interpretation of </a:t>
            </a:r>
            <a:r>
              <a:rPr lang="en-US" altLang="zh-CN" dirty="0" smtClean="0">
                <a:ea typeface="宋体" pitchFamily="2" charset="-122"/>
              </a:rPr>
              <a:t>Surprise</a:t>
            </a:r>
            <a:br>
              <a:rPr lang="en-US" altLang="zh-CN" dirty="0" smtClean="0">
                <a:ea typeface="宋体" pitchFamily="2" charset="-122"/>
              </a:rPr>
            </a:br>
            <a:endParaRPr lang="en-US" altLang="zh-CN" dirty="0">
              <a:ea typeface="宋体" pitchFamily="2" charset="-122"/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103219"/>
            <a:ext cx="7769225" cy="41132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Prediction error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Large error </a:t>
            </a:r>
            <a:r>
              <a:rPr lang="en-US" altLang="zh-CN" dirty="0">
                <a:ea typeface="宋体" pitchFamily="2" charset="-122"/>
                <a:sym typeface="Wingdings" pitchFamily="2" charset="2"/>
              </a:rPr>
              <a:t> </a:t>
            </a:r>
            <a:r>
              <a:rPr lang="en-US" altLang="zh-CN" dirty="0">
                <a:ea typeface="宋体" pitchFamily="2" charset="-122"/>
              </a:rPr>
              <a:t>large conditional information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Prediction variance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Small error, large variance </a:t>
            </a:r>
            <a:r>
              <a:rPr lang="en-US" altLang="zh-CN" dirty="0">
                <a:ea typeface="宋体" pitchFamily="2" charset="-122"/>
                <a:sym typeface="Wingdings" pitchFamily="2" charset="2"/>
              </a:rPr>
              <a:t> large </a:t>
            </a:r>
            <a:r>
              <a:rPr lang="en-US" altLang="zh-CN" dirty="0" smtClean="0">
                <a:ea typeface="宋体" pitchFamily="2" charset="-122"/>
                <a:sym typeface="Wingdings" pitchFamily="2" charset="2"/>
              </a:rPr>
              <a:t>S</a:t>
            </a:r>
            <a:endParaRPr lang="en-US" altLang="zh-CN" dirty="0">
              <a:ea typeface="宋体" pitchFamily="2" charset="-122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  <a:sym typeface="Wingdings" pitchFamily="2" charset="2"/>
              </a:rPr>
              <a:t>Large error, small variance  large </a:t>
            </a:r>
            <a:r>
              <a:rPr lang="en-US" altLang="zh-CN" dirty="0" smtClean="0">
                <a:ea typeface="宋体" pitchFamily="2" charset="-122"/>
                <a:sym typeface="Wingdings" pitchFamily="2" charset="2"/>
              </a:rPr>
              <a:t>S </a:t>
            </a:r>
            <a:r>
              <a:rPr lang="en-US" altLang="zh-CN" dirty="0">
                <a:ea typeface="宋体" pitchFamily="2" charset="-122"/>
                <a:sym typeface="Wingdings" pitchFamily="2" charset="2"/>
              </a:rPr>
              <a:t>(abnormal)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Input distribution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Rare occurrence </a:t>
            </a:r>
            <a:r>
              <a:rPr lang="en-US" altLang="zh-CN" dirty="0">
                <a:ea typeface="宋体" pitchFamily="2" charset="-122"/>
                <a:sym typeface="Wingdings" pitchFamily="2" charset="2"/>
              </a:rPr>
              <a:t> large </a:t>
            </a:r>
            <a:r>
              <a:rPr lang="en-US" altLang="zh-CN" dirty="0" smtClean="0">
                <a:ea typeface="宋体" pitchFamily="2" charset="-122"/>
                <a:sym typeface="Wingdings" pitchFamily="2" charset="2"/>
              </a:rPr>
              <a:t>S</a:t>
            </a:r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83352" y="3276818"/>
          <a:ext cx="2989171" cy="45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65" name="Equation" r:id="rId4" imgW="1587240" imgH="241200" progId="Equation.3">
                  <p:embed/>
                </p:oleObj>
              </mc:Choice>
              <mc:Fallback>
                <p:oleObj name="Equation" r:id="rId4" imgW="15872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352" y="3276818"/>
                        <a:ext cx="2989171" cy="454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0739" name="Object 3"/>
          <p:cNvGraphicFramePr>
            <a:graphicFrameLocks noChangeAspect="1"/>
          </p:cNvGraphicFramePr>
          <p:nvPr/>
        </p:nvGraphicFramePr>
        <p:xfrm>
          <a:off x="4204631" y="3976305"/>
          <a:ext cx="10525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66" name="Equation" r:id="rId6" imgW="558720" imgH="253800" progId="Equation.3">
                  <p:embed/>
                </p:oleObj>
              </mc:Choice>
              <mc:Fallback>
                <p:oleObj name="Equation" r:id="rId6" imgW="5587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631" y="3976305"/>
                        <a:ext cx="1052512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0740" name="Object 4"/>
          <p:cNvGraphicFramePr>
            <a:graphicFrameLocks noChangeAspect="1"/>
          </p:cNvGraphicFramePr>
          <p:nvPr/>
        </p:nvGraphicFramePr>
        <p:xfrm>
          <a:off x="3860855" y="5113501"/>
          <a:ext cx="18891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67" name="Equation" r:id="rId8" imgW="1002960" imgH="203040" progId="Equation.3">
                  <p:embed/>
                </p:oleObj>
              </mc:Choice>
              <mc:Fallback>
                <p:oleObj name="Equation" r:id="rId8" imgW="10029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55" y="5113501"/>
                        <a:ext cx="188912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0741" name="Object 5"/>
          <p:cNvGraphicFramePr>
            <a:graphicFrameLocks noChangeAspect="1"/>
          </p:cNvGraphicFramePr>
          <p:nvPr/>
        </p:nvGraphicFramePr>
        <p:xfrm>
          <a:off x="863929" y="1454368"/>
          <a:ext cx="8069865" cy="140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68" name="Equation" r:id="rId10" imgW="5092560" imgH="888840" progId="Equation.3">
                  <p:embed/>
                </p:oleObj>
              </mc:Choice>
              <mc:Fallback>
                <p:oleObj name="Equation" r:id="rId10" imgW="5092560" imgH="888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929" y="1454368"/>
                        <a:ext cx="8069865" cy="1408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1433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 Setting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2025" y="1420813"/>
            <a:ext cx="7821613" cy="529113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Machine Learning/Optimal Signal Processing seek to find optimal models for regression and time series. </a:t>
            </a:r>
          </a:p>
          <a:p>
            <a:pPr lvl="1" eaLnBrk="1" hangingPunct="1"/>
            <a:r>
              <a:rPr lang="en-US" sz="1800" b="1" dirty="0" smtClean="0"/>
              <a:t>Linearity, </a:t>
            </a:r>
            <a:r>
              <a:rPr lang="en-US" sz="1800" b="1" dirty="0" err="1" smtClean="0"/>
              <a:t>Gaussianity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Stationarity</a:t>
            </a:r>
            <a:r>
              <a:rPr lang="en-US" sz="1800" dirty="0" smtClean="0"/>
              <a:t>, the fundamental assumptions for mathematical optimality are rarely realistic! </a:t>
            </a:r>
            <a:endParaRPr lang="en-US" sz="1800" b="1" dirty="0" smtClean="0"/>
          </a:p>
          <a:p>
            <a:pPr eaLnBrk="1" hangingPunct="1"/>
            <a:r>
              <a:rPr lang="en-US" sz="2000" dirty="0" smtClean="0"/>
              <a:t> Only the linear model is well understood and widely applied!</a:t>
            </a:r>
          </a:p>
          <a:p>
            <a:pPr lvl="1" eaLnBrk="1" hangingPunct="1"/>
            <a:r>
              <a:rPr lang="en-US" sz="1800" dirty="0" smtClean="0"/>
              <a:t>Neural Networks are a practical way of going beyond the linear model, but they have still many shortcomings.   </a:t>
            </a:r>
          </a:p>
          <a:p>
            <a:pPr eaLnBrk="1" hangingPunct="1"/>
            <a:r>
              <a:rPr lang="en-US" sz="2000" dirty="0" smtClean="0"/>
              <a:t>Information Theoretic Learning goes beyond </a:t>
            </a:r>
            <a:r>
              <a:rPr lang="en-US" sz="2000" dirty="0" err="1" smtClean="0"/>
              <a:t>Gaussianity</a:t>
            </a:r>
            <a:r>
              <a:rPr lang="en-US" sz="2000" dirty="0" smtClean="0"/>
              <a:t>!</a:t>
            </a:r>
          </a:p>
          <a:p>
            <a:pPr lvl="1" eaLnBrk="1" hangingPunct="1"/>
            <a:r>
              <a:rPr lang="en-US" sz="1800" dirty="0" smtClean="0"/>
              <a:t>Instead of second order moments uses the statistical data structure</a:t>
            </a:r>
          </a:p>
          <a:p>
            <a:pPr eaLnBrk="1" hangingPunct="1"/>
            <a:r>
              <a:rPr lang="en-US" sz="2000" dirty="0" err="1" smtClean="0"/>
              <a:t>Stationarity</a:t>
            </a:r>
            <a:r>
              <a:rPr lang="en-US" sz="2000" dirty="0" smtClean="0"/>
              <a:t> is a killer!</a:t>
            </a:r>
          </a:p>
          <a:p>
            <a:pPr lvl="1" eaLnBrk="1" hangingPunct="1"/>
            <a:r>
              <a:rPr lang="en-US" sz="1800" dirty="0" smtClean="0"/>
              <a:t>Short windows, i.e. the model must be continuously adapting to track changes. </a:t>
            </a:r>
          </a:p>
          <a:p>
            <a:pPr lvl="1" eaLnBrk="1" hangingPunct="1"/>
            <a:r>
              <a:rPr lang="en-US" sz="1800" dirty="0" smtClean="0"/>
              <a:t>Best Strategy</a:t>
            </a:r>
            <a:r>
              <a:rPr lang="en-US" sz="1800" dirty="0" smtClean="0">
                <a:solidFill>
                  <a:schemeClr val="hlink"/>
                </a:solidFill>
              </a:rPr>
              <a:t>: On-line learning</a:t>
            </a:r>
            <a:r>
              <a:rPr lang="en-US" sz="1800" dirty="0" smtClean="0"/>
              <a:t> methods that discover incrementally the mapping. </a:t>
            </a:r>
          </a:p>
          <a:p>
            <a:pPr lvl="1" eaLnBrk="1" hangingPunct="1"/>
            <a:r>
              <a:rPr lang="en-US" sz="1800" dirty="0" smtClean="0"/>
              <a:t>Watch out: Optimal algorithms must </a:t>
            </a:r>
            <a:r>
              <a:rPr lang="en-US" sz="1800" dirty="0" smtClean="0">
                <a:solidFill>
                  <a:schemeClr val="hlink"/>
                </a:solidFill>
              </a:rPr>
              <a:t>obey physical constrains</a:t>
            </a:r>
            <a:r>
              <a:rPr lang="en-US" sz="1800" dirty="0" smtClean="0"/>
              <a:t>, FLOPS, memory, response time, battery power. 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Redundant, abnormal and learnable</a:t>
            </a:r>
            <a:br>
              <a:rPr lang="en-US" altLang="zh-CN">
                <a:ea typeface="宋体" pitchFamily="2" charset="-122"/>
              </a:rPr>
            </a:br>
            <a:endParaRPr lang="en-US" altLang="zh-CN">
              <a:ea typeface="宋体" pitchFamily="2" charset="-122"/>
            </a:endParaRP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  <a:p>
            <a:r>
              <a:rPr lang="en-US" altLang="zh-CN">
                <a:ea typeface="宋体" pitchFamily="2" charset="-122"/>
              </a:rPr>
              <a:t>Still need to find a systematic way to select these thresholds which are hyperparameters. </a:t>
            </a:r>
          </a:p>
        </p:txBody>
      </p:sp>
      <p:graphicFrame>
        <p:nvGraphicFramePr>
          <p:cNvPr id="1134593" name="Object 1"/>
          <p:cNvGraphicFramePr>
            <a:graphicFrameLocks noChangeAspect="1"/>
          </p:cNvGraphicFramePr>
          <p:nvPr/>
        </p:nvGraphicFramePr>
        <p:xfrm>
          <a:off x="2270125" y="1546225"/>
          <a:ext cx="495935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35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546225"/>
                        <a:ext cx="4959350" cy="305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8304212" cy="719138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Simulation-5: </a:t>
            </a:r>
            <a:r>
              <a:rPr lang="en-US" altLang="zh-CN" sz="2800" dirty="0" smtClean="0">
                <a:ea typeface="宋体" pitchFamily="2" charset="-122"/>
              </a:rPr>
              <a:t>KRLS-SC nonlinear regression</a:t>
            </a: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25403" y="989122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</a:rPr>
              <a:t>Nonlinear mapping is y=-x+2x</a:t>
            </a:r>
            <a:r>
              <a:rPr kumimoji="0" lang="en-US" altLang="zh-CN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</a:rPr>
              <a:t>2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</a:rPr>
              <a:t>+sin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</a:rPr>
              <a:t> x with additive unit variance Gaussian noise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</p:txBody>
      </p:sp>
      <p:pic>
        <p:nvPicPr>
          <p:cNvPr id="1568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9821" y="1754268"/>
            <a:ext cx="6191415" cy="456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651933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Simulation-5: nonlinear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0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717" y="1445683"/>
            <a:ext cx="6362700" cy="48641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7013"/>
            <a:ext cx="8599488" cy="719137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Simulation-7: </a:t>
            </a:r>
            <a:r>
              <a:rPr lang="en-US" altLang="zh-CN" sz="2800" dirty="0">
                <a:ea typeface="宋体" pitchFamily="2" charset="-122"/>
              </a:rPr>
              <a:t>Mackey-Glass time series prediction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CN" altLang="en-US" dirty="0">
              <a:ea typeface="宋体" pitchFamily="2" charset="-122"/>
            </a:endParaRPr>
          </a:p>
        </p:txBody>
      </p:sp>
      <p:pic>
        <p:nvPicPr>
          <p:cNvPr id="1560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75" y="1024888"/>
            <a:ext cx="5980387" cy="455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324475"/>
            <a:ext cx="2819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525463"/>
            <a:ext cx="7772400" cy="6223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Quantized Kernel Least Mean Square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0010" y="1579399"/>
            <a:ext cx="7897813" cy="498633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itchFamily="34" charset="-127"/>
              </a:rPr>
              <a:t>The common drawback of </a:t>
            </a:r>
            <a:r>
              <a:rPr lang="en-US" altLang="ko-KR" dirty="0" err="1" smtClean="0">
                <a:solidFill>
                  <a:schemeClr val="hlink"/>
                </a:solidFill>
                <a:ea typeface="굴림" pitchFamily="34" charset="-127"/>
              </a:rPr>
              <a:t>sparsification</a:t>
            </a:r>
            <a:r>
              <a:rPr lang="en-US" altLang="ko-KR" dirty="0" smtClean="0">
                <a:solidFill>
                  <a:schemeClr val="hlink"/>
                </a:solidFill>
                <a:ea typeface="굴림" pitchFamily="34" charset="-127"/>
              </a:rPr>
              <a:t> methods</a:t>
            </a:r>
            <a:r>
              <a:rPr lang="en-US" altLang="ko-KR" b="1" dirty="0" smtClean="0">
                <a:solidFill>
                  <a:schemeClr val="hlink"/>
                </a:solidFill>
                <a:ea typeface="굴림" pitchFamily="34" charset="-127"/>
              </a:rPr>
              <a:t>: </a:t>
            </a:r>
            <a:r>
              <a:rPr lang="en-US" altLang="ko-KR" dirty="0" smtClean="0">
                <a:ea typeface="굴림" pitchFamily="34" charset="-127"/>
              </a:rPr>
              <a:t>the </a:t>
            </a:r>
            <a:r>
              <a:rPr lang="en-US" altLang="ko-KR" i="1" dirty="0" smtClean="0">
                <a:ea typeface="굴림" pitchFamily="34" charset="-127"/>
              </a:rPr>
              <a:t>redundant</a:t>
            </a:r>
            <a:r>
              <a:rPr lang="en-US" altLang="ko-KR" dirty="0" smtClean="0">
                <a:ea typeface="굴림" pitchFamily="34" charset="-127"/>
              </a:rPr>
              <a:t> input data are purely discarded!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itchFamily="34" charset="-127"/>
              </a:rPr>
              <a:t> </a:t>
            </a:r>
            <a:r>
              <a:rPr lang="en-US" altLang="ko-KR" dirty="0" smtClean="0">
                <a:ea typeface="굴림" pitchFamily="34" charset="-127"/>
              </a:rPr>
              <a:t>The redundant data are </a:t>
            </a:r>
            <a:r>
              <a:rPr lang="en-US" altLang="ko-KR" i="1" dirty="0" smtClean="0">
                <a:ea typeface="굴림" pitchFamily="34" charset="-127"/>
              </a:rPr>
              <a:t>very useful </a:t>
            </a:r>
            <a:r>
              <a:rPr lang="en-US" altLang="ko-KR" dirty="0" smtClean="0">
                <a:ea typeface="굴림" pitchFamily="34" charset="-127"/>
              </a:rPr>
              <a:t>to update the coefficients of the current network (not so important for structure updating).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itchFamily="34" charset="-127"/>
              </a:rPr>
              <a:t>Quantization approach</a:t>
            </a:r>
            <a:r>
              <a:rPr lang="en-US" altLang="ko-KR" dirty="0" smtClean="0">
                <a:ea typeface="굴림" pitchFamily="34" charset="-127"/>
              </a:rPr>
              <a:t>: if the current quantized input has already been assigned a center, we don’t need to add a new center, but </a:t>
            </a:r>
            <a:r>
              <a:rPr lang="en-US" altLang="ko-KR" dirty="0" smtClean="0">
                <a:solidFill>
                  <a:schemeClr val="hlink"/>
                </a:solidFill>
                <a:ea typeface="굴림" pitchFamily="34" charset="-127"/>
              </a:rPr>
              <a:t>update the coefficient of that center with the new information!</a:t>
            </a:r>
            <a:endParaRPr lang="en-US" altLang="ko-KR" dirty="0" smtClean="0">
              <a:ea typeface="굴림" pitchFamily="34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ea typeface="굴림" pitchFamily="34" charset="-127"/>
              </a:rPr>
              <a:t>Intuitively, the coefficient update may yield better accuracy and therefore a more compact network.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66566" name="Text Box 12"/>
          <p:cNvSpPr txBox="1">
            <a:spLocks noChangeArrowheads="1"/>
          </p:cNvSpPr>
          <p:nvPr/>
        </p:nvSpPr>
        <p:spPr bwMode="auto">
          <a:xfrm>
            <a:off x="703263" y="6200775"/>
            <a:ext cx="81486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200"/>
              <a:t>Chen B., Zhao S., Zhu P., Principe J. </a:t>
            </a:r>
            <a:r>
              <a:rPr lang="en-GB" altLang="zh-CN" sz="1200" b="1"/>
              <a:t>Quantized Kernel Least Mean Square Algorithm</a:t>
            </a:r>
            <a:r>
              <a:rPr lang="en-US" altLang="zh-CN" sz="1200"/>
              <a:t>, submitted to IEEE Trans. Neural Networks</a:t>
            </a:r>
          </a:p>
          <a:p>
            <a:pPr>
              <a:lnSpc>
                <a:spcPct val="100000"/>
              </a:lnSpc>
            </a:pPr>
            <a:endParaRPr lang="en-US" altLang="zh-CN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525463"/>
            <a:ext cx="7772400" cy="6223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Quantized Kernel Least Mean Square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327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15975" y="1589088"/>
            <a:ext cx="8126413" cy="5067300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hlink"/>
                </a:solidFill>
                <a:ea typeface="굴림" pitchFamily="34" charset="-127"/>
              </a:rPr>
              <a:t>Quantization in Input Space</a:t>
            </a: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/>
            <a:r>
              <a:rPr lang="en-US" altLang="ko-KR" smtClean="0">
                <a:solidFill>
                  <a:schemeClr val="hlink"/>
                </a:solidFill>
                <a:ea typeface="굴림" pitchFamily="34" charset="-127"/>
              </a:rPr>
              <a:t>Quantization in RKHS</a:t>
            </a: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/>
            <a:r>
              <a:rPr lang="en-US" altLang="ko-KR" sz="2000" smtClean="0">
                <a:ea typeface="굴림" pitchFamily="34" charset="-127"/>
              </a:rPr>
              <a:t>Using the quantization method to</a:t>
            </a: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hlink"/>
                </a:solidFill>
                <a:ea typeface="굴림" pitchFamily="34" charset="-127"/>
              </a:rPr>
              <a:t>compress the input (or feature) space </a:t>
            </a:r>
          </a:p>
          <a:p>
            <a:pPr eaLnBrk="1" hangingPunct="1">
              <a:buFontTx/>
              <a:buNone/>
            </a:pPr>
            <a:r>
              <a:rPr lang="en-US" altLang="ko-KR" sz="2000" smtClean="0">
                <a:ea typeface="굴림" pitchFamily="34" charset="-127"/>
              </a:rPr>
              <a:t>and hence to compact the RBF</a:t>
            </a:r>
          </a:p>
          <a:p>
            <a:pPr eaLnBrk="1" hangingPunct="1">
              <a:buFontTx/>
              <a:buNone/>
            </a:pPr>
            <a:r>
              <a:rPr lang="en-US" altLang="ko-KR" sz="2000" smtClean="0">
                <a:ea typeface="굴림" pitchFamily="34" charset="-127"/>
              </a:rPr>
              <a:t>structure of the kernel adaptive filter</a:t>
            </a: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000" smtClean="0">
              <a:ea typeface="굴림" pitchFamily="34" charset="-127"/>
              <a:cs typeface="Arial" pitchFamily="34" charset="0"/>
            </a:endParaRP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  <a:p>
            <a:pPr eaLnBrk="1" hangingPunct="1"/>
            <a:endParaRPr lang="en-US" altLang="ko-KR" sz="2000" smtClean="0">
              <a:ea typeface="굴림" pitchFamily="34" charset="-127"/>
            </a:endParaRPr>
          </a:p>
        </p:txBody>
      </p:sp>
      <p:graphicFrame>
        <p:nvGraphicFramePr>
          <p:cNvPr id="32770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00800" y="3898900"/>
          <a:ext cx="10493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8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98900"/>
                        <a:ext cx="1049338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2771" name="Object 9"/>
          <p:cNvGraphicFramePr>
            <a:graphicFrameLocks noChangeAspect="1"/>
          </p:cNvGraphicFramePr>
          <p:nvPr/>
        </p:nvGraphicFramePr>
        <p:xfrm>
          <a:off x="4683125" y="3432175"/>
          <a:ext cx="4071938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88" name="Equation" r:id="rId6" imgW="1930400" imgH="762000" progId="">
                  <p:embed/>
                </p:oleObj>
              </mc:Choice>
              <mc:Fallback>
                <p:oleObj name="Equation" r:id="rId6" imgW="1930400" imgH="7620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432175"/>
                        <a:ext cx="4071938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2772" name="Object 15"/>
          <p:cNvGraphicFramePr>
            <a:graphicFrameLocks noChangeAspect="1"/>
          </p:cNvGraphicFramePr>
          <p:nvPr/>
        </p:nvGraphicFramePr>
        <p:xfrm>
          <a:off x="5257800" y="1333500"/>
          <a:ext cx="3773488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89" name="Equation" r:id="rId8" imgW="1828800" imgH="812800" progId="">
                  <p:embed/>
                </p:oleObj>
              </mc:Choice>
              <mc:Fallback>
                <p:oleObj name="Equation" r:id="rId8" imgW="1828800" imgH="812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333500"/>
                        <a:ext cx="3773488" cy="170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781" name="直接箭头连接符 27"/>
          <p:cNvCxnSpPr>
            <a:cxnSpLocks noChangeShapeType="1"/>
          </p:cNvCxnSpPr>
          <p:nvPr/>
        </p:nvCxnSpPr>
        <p:spPr bwMode="auto">
          <a:xfrm rot="5400000" flipH="1" flipV="1">
            <a:off x="5693569" y="3764757"/>
            <a:ext cx="2943225" cy="12271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782" name="直接箭头连接符 28"/>
          <p:cNvCxnSpPr>
            <a:cxnSpLocks noChangeShapeType="1"/>
          </p:cNvCxnSpPr>
          <p:nvPr/>
        </p:nvCxnSpPr>
        <p:spPr bwMode="auto">
          <a:xfrm rot="5400000" flipH="1" flipV="1">
            <a:off x="6738144" y="4898232"/>
            <a:ext cx="1003300" cy="9509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2" name="TextBox 31"/>
          <p:cNvSpPr txBox="1"/>
          <p:nvPr/>
        </p:nvSpPr>
        <p:spPr>
          <a:xfrm>
            <a:off x="5498928" y="5899759"/>
            <a:ext cx="3194136" cy="38779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r>
              <a:rPr lang="en-US" altLang="zh-CN"/>
              <a:t>Quantization operator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4230" y="914346"/>
            <a:ext cx="7772400" cy="6223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34" charset="-127"/>
              </a:rPr>
              <a:t>Quantized Kernel Least Mean Square</a:t>
            </a:r>
            <a:br>
              <a:rPr lang="en-US" altLang="ko-KR" dirty="0" smtClean="0">
                <a:ea typeface="굴림" pitchFamily="34" charset="-127"/>
              </a:rPr>
            </a:br>
            <a:endParaRPr lang="en-US" altLang="ko-KR" dirty="0" smtClean="0">
              <a:ea typeface="굴림" pitchFamily="34" charset="-127"/>
            </a:endParaRPr>
          </a:p>
        </p:txBody>
      </p:sp>
      <p:sp>
        <p:nvSpPr>
          <p:cNvPr id="33802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33803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33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15975" y="1790700"/>
            <a:ext cx="8328025" cy="5067300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hlink"/>
                </a:solidFill>
                <a:ea typeface="굴림" pitchFamily="34" charset="-127"/>
              </a:rPr>
              <a:t>Most of the existing VQ algorithms are not suitable for online implementation </a:t>
            </a:r>
            <a:r>
              <a:rPr lang="en-US" altLang="ko-KR" sz="2000" dirty="0" smtClean="0">
                <a:ea typeface="굴림" pitchFamily="34" charset="-127"/>
              </a:rPr>
              <a:t>because the codebook must be supplied in advance (which is usually achieved offline), and the computational burden is rather heavy</a:t>
            </a:r>
            <a:r>
              <a:rPr lang="en-US" altLang="ko-KR" dirty="0" smtClean="0">
                <a:ea typeface="굴림" pitchFamily="34" charset="-127"/>
              </a:rPr>
              <a:t>. </a:t>
            </a:r>
          </a:p>
          <a:p>
            <a:pPr eaLnBrk="1" hangingPunct="1"/>
            <a:r>
              <a:rPr lang="en-US" altLang="ko-KR" dirty="0" smtClean="0">
                <a:solidFill>
                  <a:schemeClr val="hlink"/>
                </a:solidFill>
                <a:ea typeface="굴림" pitchFamily="34" charset="-127"/>
              </a:rPr>
              <a:t>A simple online VQ method:</a:t>
            </a:r>
          </a:p>
          <a:p>
            <a:pPr eaLnBrk="1" hangingPunct="1">
              <a:buFontTx/>
              <a:buAutoNum type="arabicPeriod"/>
            </a:pPr>
            <a:r>
              <a:rPr lang="en-US" altLang="ko-KR" sz="2000" dirty="0" smtClean="0">
                <a:ea typeface="굴림" pitchFamily="34" charset="-127"/>
              </a:rPr>
              <a:t>Compute the distance between u(</a:t>
            </a:r>
            <a:r>
              <a:rPr lang="en-US" altLang="ko-KR" sz="2000" dirty="0" err="1" smtClean="0">
                <a:ea typeface="굴림" pitchFamily="34" charset="-127"/>
              </a:rPr>
              <a:t>i</a:t>
            </a:r>
            <a:r>
              <a:rPr lang="en-US" altLang="ko-KR" sz="2000" dirty="0" smtClean="0">
                <a:ea typeface="굴림" pitchFamily="34" charset="-127"/>
              </a:rPr>
              <a:t>) and C(i-1)</a:t>
            </a:r>
          </a:p>
          <a:p>
            <a:pPr eaLnBrk="1" hangingPunct="1">
              <a:buFontTx/>
              <a:buAutoNum type="arabicPeriod"/>
            </a:pPr>
            <a:endParaRPr lang="en-US" altLang="ko-KR" sz="2000" dirty="0" smtClean="0">
              <a:ea typeface="굴림" pitchFamily="34" charset="-127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ea typeface="굴림" pitchFamily="34" charset="-127"/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altLang="ko-KR" sz="2000" dirty="0" smtClean="0">
                <a:ea typeface="굴림" pitchFamily="34" charset="-127"/>
              </a:rPr>
              <a:t>2. If                                  keep the codebook unchanged, and quantize u(</a:t>
            </a:r>
            <a:r>
              <a:rPr lang="en-US" altLang="ko-KR" sz="2000" dirty="0" err="1" smtClean="0">
                <a:ea typeface="굴림" pitchFamily="34" charset="-127"/>
              </a:rPr>
              <a:t>i</a:t>
            </a:r>
            <a:r>
              <a:rPr lang="en-US" altLang="ko-KR" sz="2000" dirty="0" smtClean="0">
                <a:ea typeface="굴림" pitchFamily="34" charset="-127"/>
              </a:rPr>
              <a:t>) to the closest code-vector by </a:t>
            </a:r>
          </a:p>
          <a:p>
            <a:pPr eaLnBrk="1" hangingPunct="1">
              <a:buFontTx/>
              <a:buNone/>
            </a:pPr>
            <a:r>
              <a:rPr lang="en-US" altLang="ko-KR" sz="2000" dirty="0" smtClean="0">
                <a:ea typeface="굴림" pitchFamily="34" charset="-127"/>
              </a:rPr>
              <a:t>3. Otherwise, update the codebook:                           , and do not quantize u(</a:t>
            </a:r>
            <a:r>
              <a:rPr lang="en-US" altLang="ko-KR" sz="2000" dirty="0" err="1" smtClean="0">
                <a:ea typeface="굴림" pitchFamily="34" charset="-127"/>
              </a:rPr>
              <a:t>i</a:t>
            </a:r>
            <a:r>
              <a:rPr lang="en-US" altLang="ko-KR" sz="2000" dirty="0" smtClean="0">
                <a:ea typeface="굴림" pitchFamily="34" charset="-127"/>
              </a:rPr>
              <a:t>).</a:t>
            </a:r>
          </a:p>
          <a:p>
            <a:pPr eaLnBrk="1" hangingPunct="1">
              <a:buFontTx/>
              <a:buNone/>
            </a:pPr>
            <a:r>
              <a:rPr lang="en-US" altLang="ko-KR" sz="2000" dirty="0" smtClean="0">
                <a:ea typeface="굴림" pitchFamily="34" charset="-127"/>
              </a:rPr>
              <a:t>4. Just has a single free parameter (the neighborhood size)     </a:t>
            </a:r>
            <a:r>
              <a:rPr lang="en-US" altLang="ko-KR" sz="1800" dirty="0" smtClean="0">
                <a:ea typeface="굴림" pitchFamily="34" charset="-127"/>
              </a:rPr>
              <a:t>      </a:t>
            </a: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000" dirty="0" smtClean="0">
              <a:ea typeface="굴림" pitchFamily="34" charset="-127"/>
              <a:cs typeface="Arial" pitchFamily="34" charset="0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</p:txBody>
      </p:sp>
      <p:sp>
        <p:nvSpPr>
          <p:cNvPr id="3380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806" name="Rectangle 11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80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8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8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3796" name="Object 10"/>
          <p:cNvGraphicFramePr>
            <a:graphicFrameLocks noChangeAspect="1"/>
          </p:cNvGraphicFramePr>
          <p:nvPr/>
        </p:nvGraphicFramePr>
        <p:xfrm>
          <a:off x="2196662" y="4141076"/>
          <a:ext cx="4376565" cy="50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11" name="Equation" r:id="rId4" imgW="2895600" imgH="330200" progId="">
                  <p:embed/>
                </p:oleObj>
              </mc:Choice>
              <mc:Fallback>
                <p:oleObj name="Equation" r:id="rId4" imgW="2895600" imgH="3302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662" y="4141076"/>
                        <a:ext cx="4376565" cy="504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3797" name="Object 12"/>
          <p:cNvGraphicFramePr>
            <a:graphicFrameLocks noChangeAspect="1"/>
          </p:cNvGraphicFramePr>
          <p:nvPr/>
        </p:nvGraphicFramePr>
        <p:xfrm>
          <a:off x="1497069" y="4813738"/>
          <a:ext cx="2059860" cy="37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12" name="Equation" r:id="rId6" imgW="1396394" imgH="253890" progId="">
                  <p:embed/>
                </p:oleObj>
              </mc:Choice>
              <mc:Fallback>
                <p:oleObj name="Equation" r:id="rId6" imgW="1396394" imgH="25389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69" y="4813738"/>
                        <a:ext cx="2059860" cy="379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3" name="Rectangle 1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81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815" name="Rectangle 17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81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3799" name="Object 19"/>
          <p:cNvGraphicFramePr>
            <a:graphicFrameLocks noChangeAspect="1"/>
          </p:cNvGraphicFramePr>
          <p:nvPr/>
        </p:nvGraphicFramePr>
        <p:xfrm>
          <a:off x="4994166" y="5499265"/>
          <a:ext cx="17224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13" name="Equation" r:id="rId8" imgW="1333500" imgH="254000" progId="">
                  <p:embed/>
                </p:oleObj>
              </mc:Choice>
              <mc:Fallback>
                <p:oleObj name="Equation" r:id="rId8" imgW="1333500" imgH="2540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166" y="5499265"/>
                        <a:ext cx="172243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759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1025" y="5138245"/>
            <a:ext cx="221856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525463"/>
            <a:ext cx="7772400" cy="6223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Quantized Kernel Least Mean Square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6758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15975" y="1589088"/>
            <a:ext cx="8126413" cy="5067300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34" charset="-127"/>
              </a:rPr>
              <a:t>Short Term Lorenz Time Series Prediction</a:t>
            </a: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hlink"/>
                </a:solidFill>
                <a:ea typeface="굴림" pitchFamily="34" charset="-127"/>
              </a:rPr>
              <a:t> </a:t>
            </a:r>
          </a:p>
          <a:p>
            <a:pPr eaLnBrk="1" hangingPunct="1"/>
            <a:endParaRPr lang="en-US" altLang="ko-KR" sz="2000" b="1" i="1" dirty="0" smtClean="0">
              <a:ea typeface="굴림" pitchFamily="34" charset="-127"/>
            </a:endParaRPr>
          </a:p>
          <a:p>
            <a:pPr eaLnBrk="1" hangingPunct="1"/>
            <a:endParaRPr lang="en-US" altLang="ko-KR" sz="2000" b="1" i="1" dirty="0" smtClean="0">
              <a:solidFill>
                <a:schemeClr val="hlink"/>
              </a:solidFill>
              <a:ea typeface="굴림" pitchFamily="34" charset="-127"/>
            </a:endParaRPr>
          </a:p>
          <a:p>
            <a:pPr eaLnBrk="1" hangingPunct="1"/>
            <a:endParaRPr lang="en-US" altLang="ko-KR" sz="2000" b="1" i="1" dirty="0" smtClean="0">
              <a:solidFill>
                <a:schemeClr val="hlink"/>
              </a:solidFill>
              <a:ea typeface="굴림" pitchFamily="34" charset="-127"/>
            </a:endParaRPr>
          </a:p>
          <a:p>
            <a:pPr eaLnBrk="1" hangingPunct="1"/>
            <a:endParaRPr lang="en-US" altLang="ko-KR" dirty="0" smtClean="0">
              <a:solidFill>
                <a:schemeClr val="hlink"/>
              </a:solidFill>
              <a:ea typeface="굴림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000" dirty="0" smtClean="0">
              <a:ea typeface="굴림" pitchFamily="34" charset="-127"/>
            </a:endParaRPr>
          </a:p>
          <a:p>
            <a:pPr eaLnBrk="1" hangingPunct="1">
              <a:buFontTx/>
              <a:buNone/>
            </a:pPr>
            <a:endParaRPr lang="en-US" altLang="ko-KR" sz="2000" dirty="0" smtClean="0">
              <a:ea typeface="굴림" pitchFamily="34" charset="-127"/>
              <a:cs typeface="Arial" pitchFamily="34" charset="0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endParaRPr lang="en-US" altLang="ko-KR" sz="2000" dirty="0" smtClean="0">
              <a:ea typeface="굴림" pitchFamily="34" charset="-127"/>
            </a:endParaRPr>
          </a:p>
        </p:txBody>
      </p:sp>
      <p:sp>
        <p:nvSpPr>
          <p:cNvPr id="675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1" name="Rectangle 11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3" name="Rectangle 1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759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67598" name="Picture 3"/>
          <p:cNvPicPr>
            <a:picLocks noChangeAspect="1" noChangeArrowheads="1"/>
          </p:cNvPicPr>
          <p:nvPr/>
        </p:nvPicPr>
        <p:blipFill>
          <a:blip r:embed="rId3" cstate="print"/>
          <a:srcRect l="1607" t="5388" r="5785" b="1155"/>
          <a:stretch>
            <a:fillRect/>
          </a:stretch>
        </p:blipFill>
        <p:spPr bwMode="auto">
          <a:xfrm>
            <a:off x="5011738" y="2681288"/>
            <a:ext cx="413226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9" name="Picture 4"/>
          <p:cNvPicPr>
            <a:picLocks noChangeAspect="1" noChangeArrowheads="1"/>
          </p:cNvPicPr>
          <p:nvPr/>
        </p:nvPicPr>
        <p:blipFill>
          <a:blip r:embed="rId4" cstate="print"/>
          <a:srcRect l="1607" t="3848" r="5785" b="1155"/>
          <a:stretch>
            <a:fillRect/>
          </a:stretch>
        </p:blipFill>
        <p:spPr bwMode="auto">
          <a:xfrm>
            <a:off x="750888" y="2492375"/>
            <a:ext cx="434498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90500"/>
            <a:ext cx="8094663" cy="7667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a typeface="굴림" charset="-127"/>
              </a:rPr>
              <a:t>Pruning Techniques</a:t>
            </a:r>
            <a:endParaRPr lang="en-US" altLang="ko-KR" dirty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95438"/>
            <a:ext cx="8064500" cy="4014787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The goal is to create a fixed budget algorithm, hence samples need to be discarded from the dictionary, when a new sample is brought into the dictionary. </a:t>
            </a:r>
          </a:p>
          <a:p>
            <a:pPr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Therefore one has to evaluate the </a:t>
            </a:r>
            <a:r>
              <a:rPr lang="en-US" altLang="ko-KR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굴림" charset="-127"/>
              </a:rPr>
              <a:t>significance of discarding a sample k</a:t>
            </a:r>
            <a:r>
              <a:rPr lang="en-US" altLang="ko-KR" dirty="0" smtClean="0">
                <a:ea typeface="굴림" charset="-127"/>
              </a:rPr>
              <a:t> for the overall performance, which can be defined as </a:t>
            </a:r>
          </a:p>
          <a:p>
            <a:pPr>
              <a:buClr>
                <a:schemeClr val="tx2"/>
              </a:buClr>
            </a:pPr>
            <a:endParaRPr lang="en-US" altLang="ko-KR" dirty="0" smtClean="0">
              <a:ea typeface="굴림" charset="-127"/>
            </a:endParaRPr>
          </a:p>
          <a:p>
            <a:pPr>
              <a:buClr>
                <a:schemeClr val="tx2"/>
              </a:buClr>
            </a:pPr>
            <a:endParaRPr lang="en-US" altLang="ko-KR" dirty="0" smtClean="0">
              <a:ea typeface="굴림" charset="-127"/>
            </a:endParaRPr>
          </a:p>
          <a:p>
            <a:pPr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This needs to be done with the </a:t>
            </a:r>
            <a:r>
              <a:rPr lang="en-US" altLang="ko-KR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굴림" charset="-127"/>
              </a:rPr>
              <a:t>same complexity of KLMS</a:t>
            </a:r>
            <a:r>
              <a:rPr lang="en-US" altLang="ko-KR" dirty="0" smtClean="0">
                <a:ea typeface="굴림" charset="-127"/>
              </a:rPr>
              <a:t> and with a criterion that can be </a:t>
            </a:r>
            <a:r>
              <a:rPr lang="en-US" altLang="ko-KR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굴림" charset="-127"/>
              </a:rPr>
              <a:t>estimated online</a:t>
            </a:r>
          </a:p>
          <a:p>
            <a:pPr>
              <a:lnSpc>
                <a:spcPct val="125000"/>
              </a:lnSpc>
              <a:buClr>
                <a:schemeClr val="tx2"/>
              </a:buClr>
              <a:buNone/>
            </a:pPr>
            <a:endParaRPr lang="en-US" altLang="ko-KR" dirty="0">
              <a:ea typeface="굴림" charset="-127"/>
            </a:endParaRPr>
          </a:p>
          <a:p>
            <a:pPr lvl="1">
              <a:lnSpc>
                <a:spcPct val="125000"/>
              </a:lnSpc>
              <a:buClr>
                <a:schemeClr val="tx2"/>
              </a:buClr>
            </a:pPr>
            <a:endParaRPr lang="en-US" altLang="ko-KR" dirty="0">
              <a:ea typeface="굴림" charset="-127"/>
            </a:endParaRPr>
          </a:p>
          <a:p>
            <a:pPr lvl="1">
              <a:lnSpc>
                <a:spcPct val="125000"/>
              </a:lnSpc>
              <a:buClr>
                <a:schemeClr val="tx2"/>
              </a:buClr>
            </a:pPr>
            <a:endParaRPr lang="en-US" altLang="ko-KR" dirty="0">
              <a:ea typeface="굴림" charset="-127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88912" y="3972910"/>
          <a:ext cx="5390095" cy="73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56" name="Equation" r:id="rId4" imgW="3987720" imgH="545760" progId="Equation.3">
                  <p:embed/>
                </p:oleObj>
              </mc:Choice>
              <mc:Fallback>
                <p:oleObj name="Equation" r:id="rId4" imgW="398772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912" y="3972910"/>
                        <a:ext cx="5390095" cy="738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90500"/>
            <a:ext cx="8094663" cy="7667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a typeface="굴림" charset="-127"/>
              </a:rPr>
              <a:t>Pruning Techniques</a:t>
            </a:r>
            <a:endParaRPr lang="en-US" altLang="ko-KR" dirty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95438"/>
            <a:ext cx="8324850" cy="4014787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Utilized the idea of Huang (generalized growing and pruning RBFs)</a:t>
            </a:r>
          </a:p>
          <a:p>
            <a:pPr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Describe the significance statistically as </a:t>
            </a:r>
          </a:p>
          <a:p>
            <a:pPr>
              <a:buClr>
                <a:schemeClr val="tx2"/>
              </a:buClr>
            </a:pPr>
            <a:endParaRPr lang="en-US" altLang="ko-KR" dirty="0" smtClean="0">
              <a:ea typeface="굴림" charset="-127"/>
            </a:endParaRPr>
          </a:p>
          <a:p>
            <a:pPr>
              <a:buClr>
                <a:schemeClr val="tx2"/>
              </a:buClr>
            </a:pPr>
            <a:endParaRPr lang="en-US" altLang="ko-KR" dirty="0" smtClean="0">
              <a:ea typeface="굴림" charset="-127"/>
            </a:endParaRPr>
          </a:p>
          <a:p>
            <a:pPr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And adapt to an online scenario</a:t>
            </a:r>
          </a:p>
          <a:p>
            <a:pPr>
              <a:buClr>
                <a:schemeClr val="tx2"/>
              </a:buClr>
            </a:pPr>
            <a:endParaRPr lang="en-US" altLang="ko-KR" dirty="0" smtClean="0">
              <a:solidFill>
                <a:srgbClr val="0070C0"/>
              </a:solidFill>
              <a:ea typeface="굴림" charset="-127"/>
            </a:endParaRPr>
          </a:p>
          <a:p>
            <a:pPr>
              <a:lnSpc>
                <a:spcPct val="125000"/>
              </a:lnSpc>
              <a:buClr>
                <a:schemeClr val="tx2"/>
              </a:buClr>
              <a:buNone/>
            </a:pPr>
            <a:endParaRPr lang="en-US" altLang="ko-KR" dirty="0">
              <a:ea typeface="굴림" charset="-127"/>
            </a:endParaRPr>
          </a:p>
          <a:p>
            <a:pPr marL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altLang="ko-KR" dirty="0" smtClean="0">
                <a:ea typeface="굴림" charset="-127"/>
              </a:rPr>
              <a:t>Which gives the significance of one center c</a:t>
            </a:r>
            <a:r>
              <a:rPr lang="en-US" altLang="ko-KR" baseline="-25000" dirty="0" smtClean="0">
                <a:ea typeface="굴림" charset="-127"/>
              </a:rPr>
              <a:t>k</a:t>
            </a:r>
            <a:r>
              <a:rPr lang="en-US" altLang="ko-KR" dirty="0" smtClean="0">
                <a:ea typeface="굴림" charset="-127"/>
              </a:rPr>
              <a:t> on the overall dictionary at time </a:t>
            </a:r>
            <a:r>
              <a:rPr lang="en-US" altLang="ko-KR" dirty="0" err="1" smtClean="0">
                <a:ea typeface="굴림" charset="-127"/>
              </a:rPr>
              <a:t>i</a:t>
            </a:r>
            <a:r>
              <a:rPr lang="en-US" altLang="ko-KR" dirty="0" smtClean="0">
                <a:ea typeface="굴림" charset="-127"/>
              </a:rPr>
              <a:t>. </a:t>
            </a:r>
            <a:r>
              <a:rPr lang="en-US" altLang="ko-KR" dirty="0" err="1" smtClean="0">
                <a:latin typeface="Symbol" pitchFamily="18" charset="2"/>
                <a:ea typeface="굴림" charset="-127"/>
              </a:rPr>
              <a:t>l</a:t>
            </a:r>
            <a:r>
              <a:rPr lang="en-US" altLang="ko-KR" baseline="-25000" dirty="0" err="1" smtClean="0">
                <a:ea typeface="굴림" charset="-127"/>
              </a:rPr>
              <a:t>k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en-US" altLang="ko-KR" dirty="0" err="1" smtClean="0">
                <a:ea typeface="굴림" charset="-127"/>
              </a:rPr>
              <a:t>i</a:t>
            </a:r>
            <a:r>
              <a:rPr lang="en-US" altLang="ko-KR" dirty="0" smtClean="0">
                <a:ea typeface="굴림" charset="-127"/>
              </a:rPr>
              <a:t>) is the influence of the center that quantifies how many centers merged and when.  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125000"/>
              </a:lnSpc>
              <a:buClr>
                <a:schemeClr val="tx2"/>
              </a:buClr>
            </a:pPr>
            <a:endParaRPr lang="en-US" altLang="ko-KR" dirty="0"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44" y="6174827"/>
            <a:ext cx="83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G. Huang, P. </a:t>
            </a:r>
            <a:r>
              <a:rPr lang="en-US" sz="1200" dirty="0" err="1" smtClean="0"/>
              <a:t>Saratchandran</a:t>
            </a:r>
            <a:r>
              <a:rPr lang="en-US" sz="1200" dirty="0" smtClean="0"/>
              <a:t>, and N. </a:t>
            </a:r>
            <a:r>
              <a:rPr lang="en-US" sz="1200" dirty="0" err="1" smtClean="0"/>
              <a:t>Sundararajan</a:t>
            </a:r>
            <a:r>
              <a:rPr lang="en-US" sz="1200" dirty="0" smtClean="0"/>
              <a:t>, “A generalized growing and pruning </a:t>
            </a:r>
            <a:r>
              <a:rPr lang="en-US" sz="1200" dirty="0" err="1" smtClean="0"/>
              <a:t>rbf</a:t>
            </a:r>
            <a:r>
              <a:rPr lang="en-US" sz="1200" dirty="0" smtClean="0"/>
              <a:t> (</a:t>
            </a:r>
            <a:r>
              <a:rPr lang="en-US" sz="1200" dirty="0" err="1" smtClean="0"/>
              <a:t>ggap-rbf</a:t>
            </a:r>
            <a:r>
              <a:rPr lang="en-US" sz="1200" dirty="0" smtClean="0"/>
              <a:t>) neural network for function approximation,” </a:t>
            </a:r>
            <a:r>
              <a:rPr lang="en-US" sz="1200" i="1" dirty="0" smtClean="0"/>
              <a:t>IEEE Transactions on Neural Networks, vol. 16, no. 1, pp. </a:t>
            </a:r>
            <a:r>
              <a:rPr lang="en-US" sz="1200" dirty="0" smtClean="0"/>
              <a:t>57–67, 2005.</a:t>
            </a:r>
            <a:endParaRPr lang="en-US" sz="1200" dirty="0"/>
          </a:p>
        </p:txBody>
      </p:sp>
      <p:graphicFrame>
        <p:nvGraphicFramePr>
          <p:cNvPr id="1645572" name="Object 4"/>
          <p:cNvGraphicFramePr>
            <a:graphicFrameLocks noChangeAspect="1"/>
          </p:cNvGraphicFramePr>
          <p:nvPr/>
        </p:nvGraphicFramePr>
        <p:xfrm>
          <a:off x="2602296" y="2978916"/>
          <a:ext cx="35528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87" name="Equation" r:id="rId4" imgW="2628720" imgH="368280" progId="Equation.3">
                  <p:embed/>
                </p:oleObj>
              </mc:Choice>
              <mc:Fallback>
                <p:oleObj name="Equation" r:id="rId4" imgW="262872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296" y="2978916"/>
                        <a:ext cx="35528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573" name="Object 5"/>
          <p:cNvGraphicFramePr>
            <a:graphicFrameLocks noChangeAspect="1"/>
          </p:cNvGraphicFramePr>
          <p:nvPr/>
        </p:nvGraphicFramePr>
        <p:xfrm>
          <a:off x="2162722" y="4280667"/>
          <a:ext cx="42735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88" name="Equation" r:id="rId6" imgW="3162240" imgH="533160" progId="Equation.3">
                  <p:embed/>
                </p:oleObj>
              </mc:Choice>
              <mc:Fallback>
                <p:oleObj name="Equation" r:id="rId6" imgW="3162240" imgH="533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722" y="4280667"/>
                        <a:ext cx="427355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Optimal Modeling Fundamentals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sz="half" idx="1"/>
          </p:nvPr>
        </p:nvSpPr>
        <p:spPr>
          <a:xfrm>
            <a:off x="1019175" y="1350963"/>
            <a:ext cx="7872413" cy="4113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Adaptive Filter Framework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Filtering is regression in functional spaces (time series)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Filter order defines the size of the subspace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Optimal solution is least squares   w*=R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p , but now R is the autocorrelation of the data input (over the lags), and p is the </a:t>
            </a:r>
            <a:r>
              <a:rPr lang="en-US" sz="1800" dirty="0" err="1" smtClean="0"/>
              <a:t>crosscorrelation</a:t>
            </a:r>
            <a:r>
              <a:rPr lang="en-US" sz="1800" dirty="0" smtClean="0"/>
              <a:t> vector.</a:t>
            </a:r>
          </a:p>
        </p:txBody>
      </p:sp>
      <p:graphicFrame>
        <p:nvGraphicFramePr>
          <p:cNvPr id="1026" name="Object 4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79525" y="3681413"/>
          <a:ext cx="14208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65" name="Equation" r:id="rId4" imgW="927000" imgH="291960" progId="Equation.3">
                  <p:embed/>
                </p:oleObj>
              </mc:Choice>
              <mc:Fallback>
                <p:oleObj name="Equation" r:id="rId4" imgW="927000" imgH="29196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681413"/>
                        <a:ext cx="14208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990975" y="4152900"/>
            <a:ext cx="1119188" cy="655638"/>
          </a:xfrm>
          <a:prstGeom prst="rect">
            <a:avLst/>
          </a:prstGeom>
          <a:noFill/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tx2"/>
                </a:solidFill>
              </a:rPr>
              <a:t>Cost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tx2"/>
                </a:solidFill>
              </a:rPr>
              <a:t>J=E[e</a:t>
            </a:r>
            <a:r>
              <a:rPr lang="en-US" sz="1600" baseline="30000">
                <a:solidFill>
                  <a:schemeClr val="tx2"/>
                </a:solidFill>
              </a:rPr>
              <a:t>2</a:t>
            </a:r>
            <a:r>
              <a:rPr lang="en-US" sz="1600">
                <a:solidFill>
                  <a:schemeClr val="tx2"/>
                </a:solidFill>
              </a:rPr>
              <a:t>(n)]</a:t>
            </a:r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4359275" y="2955925"/>
            <a:ext cx="998538" cy="655638"/>
          </a:xfrm>
          <a:prstGeom prst="rect">
            <a:avLst/>
          </a:prstGeom>
          <a:noFill/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tx2"/>
                </a:solidFill>
              </a:rPr>
              <a:t>Adaptive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tx2"/>
                </a:solidFill>
              </a:rPr>
              <a:t>System</a:t>
            </a:r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>
            <a:off x="5349875" y="3276600"/>
            <a:ext cx="782638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>
            <a:off x="3154363" y="3281363"/>
            <a:ext cx="1214437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2998788" y="2941638"/>
            <a:ext cx="10318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/>
              <a:t>Data u(n)</a:t>
            </a:r>
          </a:p>
        </p:txBody>
      </p:sp>
      <p:sp>
        <p:nvSpPr>
          <p:cNvPr id="1037" name="Text Box 27"/>
          <p:cNvSpPr txBox="1">
            <a:spLocks noChangeArrowheads="1"/>
          </p:cNvSpPr>
          <p:nvPr/>
        </p:nvSpPr>
        <p:spPr bwMode="auto">
          <a:xfrm>
            <a:off x="5392738" y="2855913"/>
            <a:ext cx="7953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/>
              <a:t>Output</a:t>
            </a:r>
          </a:p>
        </p:txBody>
      </p:sp>
      <p:sp>
        <p:nvSpPr>
          <p:cNvPr id="1038" name="Line 28"/>
          <p:cNvSpPr>
            <a:spLocks noChangeShapeType="1"/>
          </p:cNvSpPr>
          <p:nvPr/>
        </p:nvSpPr>
        <p:spPr bwMode="auto">
          <a:xfrm>
            <a:off x="6680200" y="3257550"/>
            <a:ext cx="0" cy="121920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29"/>
          <p:cNvSpPr>
            <a:spLocks noChangeShapeType="1"/>
          </p:cNvSpPr>
          <p:nvPr/>
        </p:nvSpPr>
        <p:spPr bwMode="auto">
          <a:xfrm flipH="1">
            <a:off x="5145088" y="4489450"/>
            <a:ext cx="1495425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30"/>
          <p:cNvSpPr>
            <a:spLocks noChangeShapeType="1"/>
          </p:cNvSpPr>
          <p:nvPr/>
        </p:nvSpPr>
        <p:spPr bwMode="auto">
          <a:xfrm>
            <a:off x="3392488" y="3282950"/>
            <a:ext cx="0" cy="121920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Line 31"/>
          <p:cNvSpPr>
            <a:spLocks noChangeShapeType="1"/>
          </p:cNvSpPr>
          <p:nvPr/>
        </p:nvSpPr>
        <p:spPr bwMode="auto">
          <a:xfrm>
            <a:off x="3379788" y="4502150"/>
            <a:ext cx="546100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32"/>
          <p:cNvSpPr>
            <a:spLocks noChangeShapeType="1"/>
          </p:cNvSpPr>
          <p:nvPr/>
        </p:nvSpPr>
        <p:spPr bwMode="auto">
          <a:xfrm flipV="1">
            <a:off x="4560888" y="2800350"/>
            <a:ext cx="660400" cy="1041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33"/>
          <p:cNvSpPr>
            <a:spLocks noChangeShapeType="1"/>
          </p:cNvSpPr>
          <p:nvPr/>
        </p:nvSpPr>
        <p:spPr bwMode="auto">
          <a:xfrm flipV="1">
            <a:off x="4560888" y="3841750"/>
            <a:ext cx="0" cy="317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Line 38"/>
          <p:cNvSpPr>
            <a:spLocks noChangeShapeType="1"/>
          </p:cNvSpPr>
          <p:nvPr/>
        </p:nvSpPr>
        <p:spPr bwMode="auto">
          <a:xfrm>
            <a:off x="6270625" y="2168525"/>
            <a:ext cx="0" cy="9271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5" name="Text Box 39"/>
          <p:cNvSpPr txBox="1">
            <a:spLocks noChangeArrowheads="1"/>
          </p:cNvSpPr>
          <p:nvPr/>
        </p:nvSpPr>
        <p:spPr bwMode="auto">
          <a:xfrm>
            <a:off x="6465888" y="1924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Data d(n)</a:t>
            </a:r>
          </a:p>
        </p:txBody>
      </p:sp>
      <p:sp>
        <p:nvSpPr>
          <p:cNvPr id="1046" name="Oval 40"/>
          <p:cNvSpPr>
            <a:spLocks noChangeArrowheads="1"/>
          </p:cNvSpPr>
          <p:nvPr/>
        </p:nvSpPr>
        <p:spPr bwMode="auto">
          <a:xfrm>
            <a:off x="6100763" y="3055938"/>
            <a:ext cx="325437" cy="31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Line 41"/>
          <p:cNvSpPr>
            <a:spLocks noChangeShapeType="1"/>
          </p:cNvSpPr>
          <p:nvPr/>
        </p:nvSpPr>
        <p:spPr bwMode="auto">
          <a:xfrm>
            <a:off x="6465888" y="324008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Text Box 42"/>
          <p:cNvSpPr txBox="1">
            <a:spLocks noChangeArrowheads="1"/>
          </p:cNvSpPr>
          <p:nvPr/>
        </p:nvSpPr>
        <p:spPr bwMode="auto">
          <a:xfrm>
            <a:off x="6808788" y="3209925"/>
            <a:ext cx="1055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Error e(n)</a:t>
            </a:r>
          </a:p>
        </p:txBody>
      </p:sp>
      <p:graphicFrame>
        <p:nvGraphicFramePr>
          <p:cNvPr id="1027" name="Object 4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35413" y="2384425"/>
          <a:ext cx="1590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66" name="Equation" r:id="rId6" imgW="1409400" imgH="355320" progId="Equation.3">
                  <p:embed/>
                </p:oleObj>
              </mc:Choice>
              <mc:Fallback>
                <p:oleObj name="Equation" r:id="rId6" imgW="1409400" imgH="35532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384425"/>
                        <a:ext cx="15906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8"/>
          <p:cNvGraphicFramePr>
            <a:graphicFrameLocks noChangeAspect="1"/>
          </p:cNvGraphicFramePr>
          <p:nvPr/>
        </p:nvGraphicFramePr>
        <p:xfrm>
          <a:off x="822325" y="5773738"/>
          <a:ext cx="38925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67" name="Equation" r:id="rId8" imgW="2946240" imgH="711000" progId="Equation.3">
                  <p:embed/>
                </p:oleObj>
              </mc:Choice>
              <mc:Fallback>
                <p:oleObj name="Equation" r:id="rId8" imgW="2946240" imgH="7110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5773738"/>
                        <a:ext cx="38925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49"/>
          <p:cNvGraphicFramePr>
            <a:graphicFrameLocks noChangeAspect="1"/>
          </p:cNvGraphicFramePr>
          <p:nvPr/>
        </p:nvGraphicFramePr>
        <p:xfrm>
          <a:off x="5214938" y="5797550"/>
          <a:ext cx="34210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68" name="Equation" r:id="rId10" imgW="2476440" imgH="241200" progId="Equation.3">
                  <p:embed/>
                </p:oleObj>
              </mc:Choice>
              <mc:Fallback>
                <p:oleObj name="Equation" r:id="rId10" imgW="2476440" imgH="2412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5797550"/>
                        <a:ext cx="342106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90500"/>
            <a:ext cx="8388350" cy="7667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a typeface="굴림" charset="-127"/>
              </a:rPr>
              <a:t>Recursive Estimation of Significance</a:t>
            </a:r>
            <a:endParaRPr lang="en-US" altLang="ko-KR" dirty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48597"/>
            <a:ext cx="8324850" cy="4014787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A new center is added and there is room to grow</a:t>
            </a:r>
          </a:p>
          <a:p>
            <a:pPr>
              <a:buClr>
                <a:schemeClr val="tx2"/>
              </a:buClr>
            </a:pPr>
            <a:endParaRPr lang="en-US" altLang="ko-KR" dirty="0" smtClean="0">
              <a:ea typeface="굴림" charset="-127"/>
            </a:endParaRPr>
          </a:p>
          <a:p>
            <a:pPr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If the input u(</a:t>
            </a:r>
            <a:r>
              <a:rPr lang="en-US" altLang="ko-KR" dirty="0" err="1" smtClean="0">
                <a:ea typeface="굴림" charset="-127"/>
              </a:rPr>
              <a:t>i</a:t>
            </a:r>
            <a:r>
              <a:rPr lang="en-US" altLang="ko-KR" dirty="0" smtClean="0">
                <a:ea typeface="굴림" charset="-127"/>
              </a:rPr>
              <a:t>) is merged in center c</a:t>
            </a:r>
            <a:r>
              <a:rPr lang="en-US" altLang="ko-KR" baseline="-25000" dirty="0" smtClean="0">
                <a:ea typeface="굴림" charset="-127"/>
              </a:rPr>
              <a:t>k</a:t>
            </a:r>
          </a:p>
          <a:p>
            <a:pPr>
              <a:buClr>
                <a:schemeClr val="tx2"/>
              </a:buClr>
            </a:pPr>
            <a:endParaRPr lang="en-US" altLang="ko-KR" dirty="0" smtClean="0">
              <a:ea typeface="굴림" charset="-127"/>
            </a:endParaRPr>
          </a:p>
          <a:p>
            <a:pPr>
              <a:buClr>
                <a:schemeClr val="tx2"/>
              </a:buClr>
              <a:buNone/>
            </a:pPr>
            <a:r>
              <a:rPr lang="en-US" altLang="ko-KR" dirty="0" smtClean="0">
                <a:ea typeface="굴림" charset="-127"/>
              </a:rPr>
              <a:t> </a:t>
            </a:r>
          </a:p>
          <a:p>
            <a:pPr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If a center is pruned then </a:t>
            </a:r>
          </a:p>
          <a:p>
            <a:pPr>
              <a:buClr>
                <a:schemeClr val="tx2"/>
              </a:buClr>
            </a:pPr>
            <a:endParaRPr lang="en-US" altLang="ko-KR" dirty="0" smtClean="0">
              <a:ea typeface="굴림" charset="-127"/>
            </a:endParaRPr>
          </a:p>
          <a:p>
            <a:pPr marL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altLang="ko-KR" dirty="0" smtClean="0">
                <a:ea typeface="굴림" charset="-127"/>
              </a:rPr>
              <a:t>The integral is approximated as (</a:t>
            </a:r>
            <a:r>
              <a:rPr lang="en-US" altLang="ko-KR" dirty="0" err="1" smtClean="0">
                <a:ea typeface="굴림" charset="-127"/>
              </a:rPr>
              <a:t>Parzen</a:t>
            </a:r>
            <a:r>
              <a:rPr lang="en-US" altLang="ko-KR" dirty="0" smtClean="0">
                <a:ea typeface="굴림" charset="-127"/>
              </a:rPr>
              <a:t> estimation)</a:t>
            </a:r>
          </a:p>
          <a:p>
            <a:pPr marL="0">
              <a:spcBef>
                <a:spcPts val="0"/>
              </a:spcBef>
              <a:buClr>
                <a:schemeClr val="tx2"/>
              </a:buClr>
              <a:buNone/>
            </a:pPr>
            <a:endParaRPr lang="en-US" altLang="ko-KR" dirty="0" smtClean="0">
              <a:ea typeface="굴림" charset="-127"/>
            </a:endParaRPr>
          </a:p>
          <a:p>
            <a:pPr marL="0">
              <a:spcBef>
                <a:spcPts val="0"/>
              </a:spcBef>
              <a:buClr>
                <a:schemeClr val="tx2"/>
              </a:buClr>
              <a:buNone/>
            </a:pPr>
            <a:endParaRPr lang="en-US" altLang="ko-KR" dirty="0" smtClean="0">
              <a:ea typeface="굴림" charset="-127"/>
            </a:endParaRPr>
          </a:p>
          <a:p>
            <a:pPr marL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altLang="ko-KR" dirty="0" smtClean="0">
                <a:ea typeface="굴림" charset="-127"/>
              </a:rPr>
              <a:t>Update for significance</a:t>
            </a:r>
          </a:p>
          <a:p>
            <a:pPr marL="0">
              <a:spcBef>
                <a:spcPts val="0"/>
              </a:spcBef>
              <a:buClr>
                <a:schemeClr val="tx2"/>
              </a:buClr>
              <a:buNone/>
            </a:pPr>
            <a:endParaRPr lang="en-US" altLang="ko-KR" dirty="0" smtClean="0">
              <a:ea typeface="굴림" charset="-127"/>
            </a:endParaRPr>
          </a:p>
          <a:p>
            <a:pPr marL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altLang="ko-KR" dirty="0" smtClean="0">
                <a:latin typeface="Symbol" pitchFamily="18" charset="2"/>
                <a:ea typeface="굴림" charset="-127"/>
              </a:rPr>
              <a:t>b</a:t>
            </a:r>
            <a:r>
              <a:rPr lang="en-US" altLang="ko-KR" dirty="0" smtClean="0">
                <a:ea typeface="굴림" charset="-127"/>
              </a:rPr>
              <a:t> is the forgetting factor close to 1. </a:t>
            </a:r>
            <a:endParaRPr lang="en-US" altLang="ko-KR" dirty="0">
              <a:ea typeface="굴림" charset="-127"/>
            </a:endParaRPr>
          </a:p>
        </p:txBody>
      </p:sp>
      <p:graphicFrame>
        <p:nvGraphicFramePr>
          <p:cNvPr id="1647625" name="Object 9"/>
          <p:cNvGraphicFramePr>
            <a:graphicFrameLocks noChangeAspect="1"/>
          </p:cNvGraphicFramePr>
          <p:nvPr/>
        </p:nvGraphicFramePr>
        <p:xfrm>
          <a:off x="1683188" y="1736287"/>
          <a:ext cx="57165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60" name="Equation" r:id="rId4" imgW="4228920" imgH="330120" progId="Equation.3">
                  <p:embed/>
                </p:oleObj>
              </mc:Choice>
              <mc:Fallback>
                <p:oleObj name="Equation" r:id="rId4" imgW="4228920" imgH="3301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188" y="1736287"/>
                        <a:ext cx="57165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7626" name="Object 10"/>
          <p:cNvGraphicFramePr>
            <a:graphicFrameLocks noChangeAspect="1"/>
          </p:cNvGraphicFramePr>
          <p:nvPr/>
        </p:nvGraphicFramePr>
        <p:xfrm>
          <a:off x="1887045" y="3846786"/>
          <a:ext cx="5122338" cy="44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61" name="Equation" r:id="rId6" imgW="3835080" imgH="330120" progId="Equation.3">
                  <p:embed/>
                </p:oleObj>
              </mc:Choice>
              <mc:Fallback>
                <p:oleObj name="Equation" r:id="rId6" imgW="383508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045" y="3846786"/>
                        <a:ext cx="5122338" cy="440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7628" name="Object 12"/>
          <p:cNvGraphicFramePr>
            <a:graphicFrameLocks noChangeAspect="1"/>
          </p:cNvGraphicFramePr>
          <p:nvPr/>
        </p:nvGraphicFramePr>
        <p:xfrm>
          <a:off x="1613008" y="2642367"/>
          <a:ext cx="6822215" cy="73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62" name="Equation" r:id="rId8" imgW="6159240" imgH="660240" progId="Equation.3">
                  <p:embed/>
                </p:oleObj>
              </mc:Choice>
              <mc:Fallback>
                <p:oleObj name="Equation" r:id="rId8" imgW="6159240" imgH="660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008" y="2642367"/>
                        <a:ext cx="6822215" cy="731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7630" name="Object 14"/>
          <p:cNvGraphicFramePr>
            <a:graphicFrameLocks noChangeAspect="1"/>
          </p:cNvGraphicFramePr>
          <p:nvPr/>
        </p:nvGraphicFramePr>
        <p:xfrm>
          <a:off x="1009757" y="4718543"/>
          <a:ext cx="4211221" cy="652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63" name="Equation" r:id="rId10" imgW="3771720" imgH="583920" progId="Equation.3">
                  <p:embed/>
                </p:oleObj>
              </mc:Choice>
              <mc:Fallback>
                <p:oleObj name="Equation" r:id="rId10" imgW="3771720" imgH="5839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757" y="4718543"/>
                        <a:ext cx="4211221" cy="652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7631" name="Object 15"/>
          <p:cNvGraphicFramePr>
            <a:graphicFrameLocks noChangeAspect="1"/>
          </p:cNvGraphicFramePr>
          <p:nvPr/>
        </p:nvGraphicFramePr>
        <p:xfrm>
          <a:off x="4161385" y="5345165"/>
          <a:ext cx="32067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64" name="Equation" r:id="rId12" imgW="2895480" imgH="609480" progId="Equation.3">
                  <p:embed/>
                </p:oleObj>
              </mc:Choice>
              <mc:Fallback>
                <p:oleObj name="Equation" r:id="rId12" imgW="2895480" imgH="609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385" y="5345165"/>
                        <a:ext cx="32067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90500"/>
            <a:ext cx="8094663" cy="7667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a typeface="굴림" charset="-127"/>
              </a:rPr>
              <a:t>Example</a:t>
            </a:r>
            <a:endParaRPr lang="en-US" altLang="ko-KR" dirty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95438"/>
            <a:ext cx="8324850" cy="4014787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  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125000"/>
              </a:lnSpc>
              <a:buClr>
                <a:schemeClr val="tx2"/>
              </a:buClr>
            </a:pPr>
            <a:endParaRPr lang="en-US" altLang="ko-KR" dirty="0">
              <a:ea typeface="굴림" charset="-127"/>
            </a:endParaRPr>
          </a:p>
        </p:txBody>
      </p:sp>
      <p:pic>
        <p:nvPicPr>
          <p:cNvPr id="1646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79" y="1034940"/>
            <a:ext cx="3563335" cy="28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9145" y="999468"/>
            <a:ext cx="3885407" cy="293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078" y="4046482"/>
            <a:ext cx="3435703" cy="267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11310" y="4635061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Budget fixed at 20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90500"/>
            <a:ext cx="8094663" cy="7667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a typeface="굴림" charset="-127"/>
              </a:rPr>
              <a:t>Future Research</a:t>
            </a:r>
            <a:endParaRPr lang="en-US" altLang="ko-KR" dirty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95438"/>
            <a:ext cx="8064500" cy="4014787"/>
          </a:xfrm>
        </p:spPr>
        <p:txBody>
          <a:bodyPr/>
          <a:lstStyle/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Find the best operating point to represent well the data (MSE) and dictionary length (rate distortion theory)</a:t>
            </a:r>
          </a:p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Adapt the kernel size during learning</a:t>
            </a:r>
          </a:p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Compare with other algorithms</a:t>
            </a:r>
          </a:p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Find a “killer” application </a:t>
            </a:r>
          </a:p>
          <a:p>
            <a:pPr>
              <a:lnSpc>
                <a:spcPct val="125000"/>
              </a:lnSpc>
              <a:buClr>
                <a:schemeClr val="tx2"/>
              </a:buClr>
              <a:buNone/>
            </a:pPr>
            <a:endParaRPr lang="en-US" altLang="ko-KR" dirty="0">
              <a:ea typeface="굴림" charset="-127"/>
            </a:endParaRPr>
          </a:p>
          <a:p>
            <a:pPr lvl="1">
              <a:lnSpc>
                <a:spcPct val="125000"/>
              </a:lnSpc>
              <a:buClr>
                <a:schemeClr val="tx2"/>
              </a:buClr>
            </a:pPr>
            <a:endParaRPr lang="en-US" altLang="ko-KR" dirty="0">
              <a:ea typeface="굴림" charset="-127"/>
            </a:endParaRPr>
          </a:p>
          <a:p>
            <a:pPr lvl="1">
              <a:lnSpc>
                <a:spcPct val="125000"/>
              </a:lnSpc>
              <a:buClr>
                <a:schemeClr val="tx2"/>
              </a:buClr>
            </a:pP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90500"/>
            <a:ext cx="8094663" cy="7667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a typeface="굴림" charset="-127"/>
              </a:rPr>
              <a:t>Generality of the Methods Presented</a:t>
            </a:r>
            <a:endParaRPr lang="en-US" altLang="ko-KR" dirty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95438"/>
            <a:ext cx="8064500" cy="4014787"/>
          </a:xfrm>
        </p:spPr>
        <p:txBody>
          <a:bodyPr/>
          <a:lstStyle/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The methods presented are general tools for designing optimal universal mappings, and they can also be applied in statistical learning, not just in time series</a:t>
            </a:r>
          </a:p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Can we apply online kernel learning for Reinforcement learning? </a:t>
            </a:r>
            <a:r>
              <a:rPr lang="en-US" altLang="ko-KR" b="1" dirty="0" smtClean="0">
                <a:ea typeface="굴림" charset="-127"/>
              </a:rPr>
              <a:t>Definitely YES</a:t>
            </a:r>
            <a:r>
              <a:rPr lang="en-US" altLang="ko-KR" dirty="0" smtClean="0">
                <a:ea typeface="굴림" charset="-127"/>
              </a:rPr>
              <a:t>. </a:t>
            </a:r>
          </a:p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Can we apply online kernel learning algorithms for classification? </a:t>
            </a:r>
            <a:r>
              <a:rPr lang="en-US" altLang="ko-KR" b="1" dirty="0" smtClean="0">
                <a:ea typeface="굴림" charset="-127"/>
              </a:rPr>
              <a:t>Definitely YES</a:t>
            </a:r>
            <a:r>
              <a:rPr lang="en-US" altLang="ko-KR" dirty="0" smtClean="0">
                <a:ea typeface="굴림" charset="-127"/>
              </a:rPr>
              <a:t>. </a:t>
            </a:r>
          </a:p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en-US" altLang="ko-KR" dirty="0" smtClean="0">
                <a:ea typeface="굴림" charset="-127"/>
              </a:rPr>
              <a:t>Can we apply online kernel learning for more abstract objects, such as point processes or graphs? </a:t>
            </a:r>
            <a:r>
              <a:rPr lang="en-US" altLang="ko-KR" b="1" dirty="0" smtClean="0">
                <a:ea typeface="굴림" charset="-127"/>
              </a:rPr>
              <a:t>Definitely YES</a:t>
            </a:r>
          </a:p>
          <a:p>
            <a:pPr>
              <a:lnSpc>
                <a:spcPct val="125000"/>
              </a:lnSpc>
              <a:buClr>
                <a:schemeClr val="tx2"/>
              </a:buClr>
              <a:buNone/>
            </a:pPr>
            <a:endParaRPr lang="en-US" altLang="ko-KR" dirty="0">
              <a:ea typeface="굴림" charset="-127"/>
            </a:endParaRPr>
          </a:p>
          <a:p>
            <a:pPr lvl="1">
              <a:lnSpc>
                <a:spcPct val="125000"/>
              </a:lnSpc>
              <a:buClr>
                <a:schemeClr val="tx2"/>
              </a:buClr>
            </a:pPr>
            <a:endParaRPr lang="en-US" altLang="ko-KR" dirty="0">
              <a:ea typeface="굴림" charset="-127"/>
            </a:endParaRPr>
          </a:p>
          <a:p>
            <a:pPr lvl="1">
              <a:lnSpc>
                <a:spcPct val="125000"/>
              </a:lnSpc>
              <a:buClr>
                <a:schemeClr val="tx2"/>
              </a:buClr>
            </a:pP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69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ko-KR" dirty="0">
                <a:ea typeface="굴림" charset="-127"/>
              </a:rPr>
              <a:t>On-Line Learning for Linear Filters</a:t>
            </a:r>
            <a:br>
              <a:rPr lang="en-US" altLang="ko-KR" dirty="0">
                <a:ea typeface="굴림" charset="-127"/>
              </a:rPr>
            </a:br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25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63575" y="1368425"/>
                <a:ext cx="8480425" cy="5360988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000" dirty="0" smtClean="0">
                    <a:ea typeface="宋体" pitchFamily="2" charset="-122"/>
                  </a:rPr>
                  <a:t>Easiest technique is to search the performance surface </a:t>
                </a:r>
                <a:r>
                  <a:rPr lang="en-US" altLang="zh-CN" sz="2000" i="1" dirty="0">
                    <a:ea typeface="宋体" pitchFamily="2" charset="-122"/>
                  </a:rPr>
                  <a:t>J</a:t>
                </a:r>
                <a:r>
                  <a:rPr lang="en-US" altLang="zh-CN" sz="2000" dirty="0">
                    <a:ea typeface="宋体" pitchFamily="2" charset="-122"/>
                  </a:rPr>
                  <a:t> using </a:t>
                </a:r>
                <a:r>
                  <a:rPr lang="en-US" altLang="zh-CN" sz="2000" b="1" dirty="0">
                    <a:ea typeface="宋体" pitchFamily="2" charset="-122"/>
                  </a:rPr>
                  <a:t>gradient descent learning </a:t>
                </a:r>
                <a:r>
                  <a:rPr lang="en-US" altLang="zh-CN" sz="2000" dirty="0">
                    <a:ea typeface="宋体" pitchFamily="2" charset="-122"/>
                  </a:rPr>
                  <a:t>(batch).</a:t>
                </a:r>
              </a:p>
              <a:p>
                <a:pPr>
                  <a:lnSpc>
                    <a:spcPct val="90000"/>
                  </a:lnSpc>
                </a:pPr>
                <a:endParaRPr lang="en-US" altLang="zh-CN" sz="2000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CN" sz="2000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CN" sz="2000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CN" sz="2000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CN" sz="2000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CN" sz="2000" dirty="0">
                  <a:ea typeface="宋体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000" dirty="0">
                    <a:ea typeface="宋体" pitchFamily="2" charset="-122"/>
                  </a:rPr>
                  <a:t>Gradient descent learning has well known compromises: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CN" sz="1800" dirty="0" err="1">
                    <a:ea typeface="宋体" pitchFamily="2" charset="-122"/>
                  </a:rPr>
                  <a:t>Stepsize</a:t>
                </a:r>
                <a:r>
                  <a:rPr lang="en-US" altLang="zh-CN" sz="1800" dirty="0">
                    <a:ea typeface="宋体" pitchFamily="2" charset="-122"/>
                  </a:rPr>
                  <a:t> </a:t>
                </a:r>
                <a:r>
                  <a:rPr lang="en-US" altLang="zh-CN" sz="1800" dirty="0">
                    <a:latin typeface="Symbol" pitchFamily="18" charset="2"/>
                    <a:ea typeface="宋体" pitchFamily="2" charset="-122"/>
                  </a:rPr>
                  <a:t>h</a:t>
                </a:r>
                <a:r>
                  <a:rPr lang="en-US" altLang="zh-CN" sz="1800" dirty="0">
                    <a:ea typeface="宋体" pitchFamily="2" charset="-122"/>
                  </a:rPr>
                  <a:t> must be smaller than </a:t>
                </a:r>
                <a14:m>
                  <m:oMath xmlns:m="http://schemas.openxmlformats.org/officeDocument/2006/math" xmlns="">
                    <m:r>
                      <a:rPr lang="en-US" altLang="zh-CN" sz="1800" b="0" i="1" smtClean="0">
                        <a:latin typeface="Cambria Math"/>
                        <a:ea typeface="宋体" pitchFamily="2" charset="-122"/>
                      </a:rPr>
                      <m:t>1/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zh-CN" altLang="en-US" sz="1800" i="1" dirty="0">
                            <a:latin typeface="Cambria Math"/>
                            <a:ea typeface="宋体" pitchFamily="2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18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  <m:r>
                          <a:rPr lang="en-US" altLang="zh-CN" sz="1800" b="0" i="1" dirty="0" smtClean="0">
                            <a:latin typeface="Cambria Math"/>
                            <a:ea typeface="宋体" pitchFamily="2" charset="-122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ea typeface="宋体" pitchFamily="2" charset="-122"/>
                  </a:rPr>
                  <a:t> </a:t>
                </a:r>
                <a:r>
                  <a:rPr lang="en-US" altLang="zh-CN" sz="1800" dirty="0">
                    <a:ea typeface="宋体" pitchFamily="2" charset="-122"/>
                  </a:rPr>
                  <a:t>(of </a:t>
                </a:r>
                <a14:m>
                  <m:oMath xmlns:m="http://schemas.openxmlformats.org/officeDocument/2006/math" xmlns="">
                    <m:r>
                      <a:rPr lang="en-US" altLang="zh-CN" sz="1800" i="1" dirty="0" smtClean="0">
                        <a:latin typeface="Cambria Math"/>
                        <a:ea typeface="宋体" pitchFamily="2" charset="-122"/>
                      </a:rPr>
                      <m:t>𝑅</m:t>
                    </m:r>
                  </m:oMath>
                </a14:m>
                <a:r>
                  <a:rPr lang="en-US" altLang="zh-CN" sz="1800" dirty="0">
                    <a:ea typeface="宋体" pitchFamily="2" charset="-122"/>
                  </a:rPr>
                  <a:t>) for 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CN" sz="1800" dirty="0">
                    <a:ea typeface="宋体" pitchFamily="2" charset="-122"/>
                  </a:rPr>
                  <a:t>Speed of adaptation is controlled by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zh-CN" sz="180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zh-CN" altLang="en-US" sz="1800" i="1" dirty="0" smtClean="0">
                            <a:latin typeface="Cambria Math"/>
                            <a:ea typeface="宋体" pitchFamily="2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/>
                            <a:ea typeface="宋体" pitchFamily="2" charset="-122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sz="1800" dirty="0">
                  <a:ea typeface="宋体" pitchFamily="2" charset="-12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CN" sz="1800" dirty="0">
                    <a:ea typeface="宋体" pitchFamily="2" charset="-122"/>
                  </a:rPr>
                  <a:t>So </a:t>
                </a:r>
                <a:r>
                  <a:rPr lang="en-US" altLang="zh-CN" sz="1800" dirty="0">
                    <a:solidFill>
                      <a:schemeClr val="hlink"/>
                    </a:solidFill>
                    <a:ea typeface="宋体" pitchFamily="2" charset="-122"/>
                  </a:rPr>
                  <a:t>eigenvalue spread of signal autocorrelation matrix controls speed of adaptation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CN" sz="1800" dirty="0">
                    <a:ea typeface="宋体" pitchFamily="2" charset="-122"/>
                  </a:rPr>
                  <a:t>The </a:t>
                </a:r>
                <a:r>
                  <a:rPr lang="en-US" altLang="zh-CN" sz="1800" dirty="0" err="1">
                    <a:ea typeface="宋体" pitchFamily="2" charset="-122"/>
                  </a:rPr>
                  <a:t>misadjustment</a:t>
                </a:r>
                <a:r>
                  <a:rPr lang="en-US" altLang="zh-CN" sz="1800" dirty="0">
                    <a:ea typeface="宋体" pitchFamily="2" charset="-122"/>
                  </a:rPr>
                  <a:t> (penalty w.r.t. optimum error) is proportional to </a:t>
                </a:r>
                <a:r>
                  <a:rPr lang="en-US" altLang="zh-CN" sz="1800" dirty="0" err="1">
                    <a:ea typeface="宋体" pitchFamily="2" charset="-122"/>
                  </a:rPr>
                  <a:t>stepsize</a:t>
                </a:r>
                <a:r>
                  <a:rPr lang="en-US" altLang="zh-CN" sz="1800" dirty="0">
                    <a:ea typeface="宋体" pitchFamily="2" charset="-122"/>
                  </a:rPr>
                  <a:t>, so </a:t>
                </a:r>
                <a:r>
                  <a:rPr lang="en-US" altLang="zh-CN" sz="1800" dirty="0">
                    <a:solidFill>
                      <a:schemeClr val="hlink"/>
                    </a:solidFill>
                    <a:ea typeface="宋体" pitchFamily="2" charset="-122"/>
                  </a:rPr>
                  <a:t>fundamental compromise between adapting fast, and small </a:t>
                </a:r>
                <a:r>
                  <a:rPr lang="en-US" altLang="zh-CN" sz="1800" dirty="0" err="1">
                    <a:solidFill>
                      <a:schemeClr val="hlink"/>
                    </a:solidFill>
                    <a:ea typeface="宋体" pitchFamily="2" charset="-122"/>
                  </a:rPr>
                  <a:t>misadjustment</a:t>
                </a:r>
                <a:r>
                  <a:rPr lang="en-US" altLang="zh-CN" sz="1800" dirty="0">
                    <a:ea typeface="宋体" pitchFamily="2" charset="-122"/>
                  </a:rPr>
                  <a:t>. </a:t>
                </a:r>
              </a:p>
              <a:p>
                <a:pPr>
                  <a:lnSpc>
                    <a:spcPct val="90000"/>
                  </a:lnSpc>
                </a:pPr>
                <a:endParaRPr lang="en-US" altLang="zh-CN" sz="2000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492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63575" y="1368425"/>
                <a:ext cx="8480425" cy="5360988"/>
              </a:xfrm>
              <a:blipFill rotWithShape="1">
                <a:blip r:embed="rId4" cstate="print"/>
                <a:stretch>
                  <a:fillRect t="-1023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2567" name="Object 2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87500" y="2198688"/>
          <a:ext cx="1633538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377" name="Equation" r:id="rId5" imgW="1079032" imgH="1040948" progId="Equation.3">
                  <p:embed/>
                </p:oleObj>
              </mc:Choice>
              <mc:Fallback>
                <p:oleObj name="Equation" r:id="rId5" imgW="1079032" imgH="1040948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198688"/>
                        <a:ext cx="1633538" cy="157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2570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3550" y="1517650"/>
            <a:ext cx="360045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2573" name="Object 2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48088" y="2214563"/>
          <a:ext cx="17113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378" name="Equation" r:id="rId8" imgW="1345616" imgH="253890" progId="Equation.3">
                  <p:embed/>
                </p:oleObj>
              </mc:Choice>
              <mc:Fallback>
                <p:oleObj name="Equation" r:id="rId8" imgW="1345616" imgH="253890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2214563"/>
                        <a:ext cx="17113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810933" y="3022600"/>
            <a:ext cx="2032000" cy="5672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US" altLang="ko-KR">
                <a:ea typeface="굴림" charset="-127"/>
              </a:rPr>
              <a:t>On-Line Learning for Non-Linear Filters?</a:t>
            </a:r>
            <a:r>
              <a:rPr lang="en-US" altLang="ko-KR" sz="2800">
                <a:ea typeface="굴림" charset="-127"/>
              </a:rPr>
              <a:t/>
            </a:r>
            <a:br>
              <a:rPr lang="en-US" altLang="ko-KR" sz="2800">
                <a:ea typeface="굴림" charset="-127"/>
              </a:rPr>
            </a:br>
            <a:endParaRPr lang="en-US" altLang="ko-KR" sz="2800">
              <a:ea typeface="굴림" charset="-127"/>
            </a:endParaRP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5838" y="1370013"/>
            <a:ext cx="7813675" cy="41132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altLang="ko-KR" sz="1600"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>
                <a:ea typeface="굴림" charset="-127"/>
              </a:rPr>
              <a:t>Can we generalize                           to </a:t>
            </a:r>
            <a:r>
              <a:rPr lang="en-US" altLang="ko-KR" sz="2000" i="1">
                <a:ea typeface="굴림" charset="-127"/>
              </a:rPr>
              <a:t>nonlinear</a:t>
            </a:r>
            <a:r>
              <a:rPr lang="en-US" altLang="ko-KR" sz="2000">
                <a:ea typeface="굴림" charset="-127"/>
              </a:rPr>
              <a:t> models?</a:t>
            </a: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>
                <a:ea typeface="굴림" charset="-127"/>
              </a:rPr>
              <a:t>and </a:t>
            </a:r>
            <a:r>
              <a:rPr lang="en-US" altLang="ko-KR" sz="2000">
                <a:solidFill>
                  <a:schemeClr val="hlink"/>
                </a:solidFill>
                <a:ea typeface="굴림" charset="-127"/>
              </a:rPr>
              <a:t>create incrementally the nonlinear mapping</a:t>
            </a:r>
            <a:r>
              <a:rPr lang="en-US" altLang="ko-KR" sz="2000">
                <a:ea typeface="굴림" charset="-127"/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>
              <a:ea typeface="굴림" charset="-127"/>
            </a:endParaRPr>
          </a:p>
        </p:txBody>
      </p:sp>
      <p:graphicFrame>
        <p:nvGraphicFramePr>
          <p:cNvPr id="393223" name="Object 7"/>
          <p:cNvGraphicFramePr>
            <a:graphicFrameLocks noChangeAspect="1"/>
          </p:cNvGraphicFramePr>
          <p:nvPr/>
        </p:nvGraphicFramePr>
        <p:xfrm>
          <a:off x="2982913" y="2151063"/>
          <a:ext cx="11382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3" name="Equation" r:id="rId4" imgW="457002" imgH="203112" progId="">
                  <p:embed/>
                </p:oleObj>
              </mc:Choice>
              <mc:Fallback>
                <p:oleObj name="Equation" r:id="rId4" imgW="457002" imgH="2031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151063"/>
                        <a:ext cx="11382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4" name="Object 8"/>
          <p:cNvGraphicFramePr>
            <a:graphicFrameLocks noChangeAspect="1"/>
          </p:cNvGraphicFramePr>
          <p:nvPr/>
        </p:nvGraphicFramePr>
        <p:xfrm>
          <a:off x="5292725" y="2192338"/>
          <a:ext cx="12334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4" name="Equation" r:id="rId6" imgW="495085" imgH="190417" progId="">
                  <p:embed/>
                </p:oleObj>
              </mc:Choice>
              <mc:Fallback>
                <p:oleObj name="Equation" r:id="rId6" imgW="495085" imgH="19041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192338"/>
                        <a:ext cx="12334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8" name="Object 12"/>
          <p:cNvGraphicFramePr>
            <a:graphicFrameLocks noChangeAspect="1"/>
          </p:cNvGraphicFramePr>
          <p:nvPr/>
        </p:nvGraphicFramePr>
        <p:xfrm>
          <a:off x="2843213" y="3152775"/>
          <a:ext cx="4887912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5" name="Visio" r:id="rId8" imgW="4888687" imgH="3589020" progId="">
                  <p:embed/>
                </p:oleObj>
              </mc:Choice>
              <mc:Fallback>
                <p:oleObj name="Visio" r:id="rId8" imgW="4888687" imgH="35890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152775"/>
                        <a:ext cx="4887912" cy="358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9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3630613" y="1635125"/>
          <a:ext cx="16462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6" name="Equation" r:id="rId10" imgW="799753" imgH="190417" progId="">
                  <p:embed/>
                </p:oleObj>
              </mc:Choice>
              <mc:Fallback>
                <p:oleObj name="Equation" r:id="rId10" imgW="799753" imgH="190417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1635125"/>
                        <a:ext cx="164623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3231" name="Line 15"/>
          <p:cNvSpPr>
            <a:spLocks noChangeShapeType="1"/>
          </p:cNvSpPr>
          <p:nvPr/>
        </p:nvSpPr>
        <p:spPr bwMode="auto">
          <a:xfrm flipV="1">
            <a:off x="4224338" y="2403475"/>
            <a:ext cx="9477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3233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3232" name="Object 16"/>
          <p:cNvGraphicFramePr>
            <a:graphicFrameLocks noChangeAspect="1"/>
          </p:cNvGraphicFramePr>
          <p:nvPr/>
        </p:nvGraphicFramePr>
        <p:xfrm>
          <a:off x="2944813" y="3084513"/>
          <a:ext cx="17589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7" name="Equation" r:id="rId12" imgW="914400" imgH="228600" progId="Equation.3">
                  <p:embed/>
                </p:oleObj>
              </mc:Choice>
              <mc:Fallback>
                <p:oleObj name="Equation" r:id="rId12" imgW="9144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3084513"/>
                        <a:ext cx="175895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Non-Linear </a:t>
            </a:r>
            <a:r>
              <a:rPr lang="en-US" altLang="ko-KR" dirty="0" smtClean="0">
                <a:ea typeface="굴림" charset="-127"/>
              </a:rPr>
              <a:t>Models – Traditional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endParaRPr lang="en-US" altLang="ko-KR" sz="2400" dirty="0">
              <a:ea typeface="굴림" charset="-127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7769225" cy="4113212"/>
          </a:xfrm>
          <a:noFill/>
          <a:ln/>
        </p:spPr>
        <p:txBody>
          <a:bodyPr/>
          <a:lstStyle/>
          <a:p>
            <a:r>
              <a:rPr lang="en-US" altLang="zh-CN" sz="2000" dirty="0" err="1" smtClean="0">
                <a:ea typeface="宋体" pitchFamily="2" charset="-122"/>
              </a:rPr>
              <a:t>Volterra</a:t>
            </a:r>
            <a:r>
              <a:rPr lang="en-US" altLang="zh-CN" sz="2000" dirty="0" smtClean="0">
                <a:ea typeface="宋体" pitchFamily="2" charset="-122"/>
              </a:rPr>
              <a:t> models </a:t>
            </a:r>
          </a:p>
          <a:p>
            <a:pPr lvl="1"/>
            <a:r>
              <a:rPr lang="en-US" altLang="zh-CN" sz="1600" dirty="0" smtClean="0">
                <a:ea typeface="宋体" pitchFamily="2" charset="-122"/>
              </a:rPr>
              <a:t>too many parameters </a:t>
            </a:r>
          </a:p>
          <a:p>
            <a:r>
              <a:rPr lang="en-US" altLang="zh-CN" sz="2000" dirty="0" smtClean="0">
                <a:ea typeface="宋体" pitchFamily="2" charset="-122"/>
              </a:rPr>
              <a:t>Hammerstein </a:t>
            </a:r>
            <a:r>
              <a:rPr lang="en-US" altLang="zh-CN" sz="2000" dirty="0">
                <a:ea typeface="宋体" pitchFamily="2" charset="-122"/>
              </a:rPr>
              <a:t>and Wiener models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An explicit nonlinearity followed (preceded) by a linear filter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Nonlinearity is problem dependent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Do not possess universal approximation property</a:t>
            </a:r>
            <a:endParaRPr lang="en-US" altLang="ko-KR" sz="1600" dirty="0">
              <a:ea typeface="굴림" charset="-127"/>
            </a:endParaRPr>
          </a:p>
          <a:p>
            <a:r>
              <a:rPr lang="en-US" altLang="ko-KR" sz="2000" dirty="0">
                <a:ea typeface="굴림" charset="-127"/>
              </a:rPr>
              <a:t>Multi-layer </a:t>
            </a:r>
            <a:r>
              <a:rPr lang="en-US" altLang="ko-KR" sz="2000" dirty="0" err="1">
                <a:ea typeface="굴림" charset="-127"/>
              </a:rPr>
              <a:t>P</a:t>
            </a:r>
            <a:r>
              <a:rPr lang="en-US" altLang="ko-KR" sz="2000" dirty="0" err="1" smtClean="0">
                <a:ea typeface="굴림" charset="-127"/>
              </a:rPr>
              <a:t>erceptrons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>
                <a:ea typeface="굴림" charset="-127"/>
              </a:rPr>
              <a:t>(MLPs) with back-propagation</a:t>
            </a:r>
          </a:p>
          <a:p>
            <a:pPr lvl="1"/>
            <a:r>
              <a:rPr lang="en-US" altLang="ko-KR" sz="1600" dirty="0">
                <a:ea typeface="굴림" charset="-127"/>
              </a:rPr>
              <a:t>Non-convex optimization</a:t>
            </a:r>
          </a:p>
          <a:p>
            <a:pPr lvl="1"/>
            <a:r>
              <a:rPr lang="en-US" altLang="ko-KR" sz="1600" dirty="0">
                <a:ea typeface="굴림" charset="-127"/>
              </a:rPr>
              <a:t>Local minima</a:t>
            </a:r>
          </a:p>
          <a:p>
            <a:r>
              <a:rPr lang="en-US" altLang="ko-KR" sz="2000" dirty="0" smtClean="0">
                <a:ea typeface="굴림" charset="-127"/>
              </a:rPr>
              <a:t>Radial </a:t>
            </a:r>
            <a:r>
              <a:rPr lang="en-US" altLang="ko-KR" sz="2000" dirty="0">
                <a:ea typeface="굴림" charset="-127"/>
              </a:rPr>
              <a:t>basis function (RBF) networks </a:t>
            </a:r>
          </a:p>
          <a:p>
            <a:pPr lvl="1"/>
            <a:r>
              <a:rPr lang="en-US" altLang="ko-KR" sz="1600" dirty="0">
                <a:ea typeface="굴림" charset="-127"/>
              </a:rPr>
              <a:t>Non-convex optimization for adjustment of </a:t>
            </a:r>
            <a:r>
              <a:rPr lang="en-US" altLang="ko-KR" sz="1600" dirty="0" smtClean="0">
                <a:ea typeface="굴림" charset="-127"/>
              </a:rPr>
              <a:t>centers</a:t>
            </a:r>
            <a:endParaRPr lang="en-US" altLang="ko-KR" sz="1600" dirty="0">
              <a:ea typeface="굴림" charset="-127"/>
            </a:endParaRPr>
          </a:p>
          <a:p>
            <a:r>
              <a:rPr lang="en-US" altLang="ko-KR" sz="2000" dirty="0" smtClean="0">
                <a:ea typeface="굴림" charset="-127"/>
              </a:rPr>
              <a:t>Reservoir Computing methods</a:t>
            </a:r>
          </a:p>
          <a:p>
            <a:pPr lvl="1"/>
            <a:r>
              <a:rPr lang="en-US" altLang="ko-KR" sz="1600" dirty="0" smtClean="0">
                <a:ea typeface="굴림" charset="-127"/>
              </a:rPr>
              <a:t>Still difficult to optimize the reservoir</a:t>
            </a:r>
            <a:endParaRPr lang="en-US" altLang="ko-KR" sz="1600" dirty="0">
              <a:ea typeface="굴림" charset="-127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endParaRPr lang="en-US" altLang="ko-KR" dirty="0">
              <a:ea typeface="굴림" charset="-127"/>
            </a:endParaRP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32639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>
                <a:ea typeface="宋体" pitchFamily="2" charset="-122"/>
                <a:cs typeface="Times New Roman" pitchFamily="18" charset="0"/>
              </a:rPr>
              <a:t> </a:t>
            </a:r>
            <a:endParaRPr lang="zh-CN" altLang="en-US"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"/>
</p:tagLst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17816</TotalTime>
  <Words>3538</Words>
  <Application>Microsoft Macintosh PowerPoint</Application>
  <PresentationFormat>On-screen Show (4:3)</PresentationFormat>
  <Paragraphs>663</Paragraphs>
  <Slides>63</Slides>
  <Notes>58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Expedition</vt:lpstr>
      <vt:lpstr>Equation</vt:lpstr>
      <vt:lpstr>Visio</vt:lpstr>
      <vt:lpstr>Online Kernel Learning </vt:lpstr>
      <vt:lpstr>PowerPoint Presentation</vt:lpstr>
      <vt:lpstr>Outline</vt:lpstr>
      <vt:lpstr>Wiley Book (2010) </vt:lpstr>
      <vt:lpstr>Problem Setting </vt:lpstr>
      <vt:lpstr>Optimal Modeling Fundamentals  </vt:lpstr>
      <vt:lpstr>On-Line Learning for Linear Filters </vt:lpstr>
      <vt:lpstr>On-Line Learning for Non-Linear Filters? </vt:lpstr>
      <vt:lpstr>Non-Linear Models – Traditional </vt:lpstr>
      <vt:lpstr>Non-linear Modeling with Kernels </vt:lpstr>
      <vt:lpstr>Neural Networks versus Kernel Filters </vt:lpstr>
      <vt:lpstr>Kernel Methods </vt:lpstr>
      <vt:lpstr>Kernel methods </vt:lpstr>
      <vt:lpstr>Kernel methods </vt:lpstr>
      <vt:lpstr>Basic idea of on-line kernel filtering </vt:lpstr>
      <vt:lpstr>Growing network structure </vt:lpstr>
      <vt:lpstr>Kernel Least-Mean-Square (KLMS) </vt:lpstr>
      <vt:lpstr>Kernel Least-Mean-Square (KLMS) </vt:lpstr>
      <vt:lpstr>PowerPoint Presentation</vt:lpstr>
      <vt:lpstr>Free Parameters in KLMS  Step size</vt:lpstr>
      <vt:lpstr>Free Parameters in KLMS  Rule of Thumb for h</vt:lpstr>
      <vt:lpstr>Free Parameters in KLMS  Kernel Design</vt:lpstr>
      <vt:lpstr>Sparsification</vt:lpstr>
      <vt:lpstr>Sparsification  Novelty Criterion (NC)</vt:lpstr>
      <vt:lpstr>Sparsification  Approximate Linear Dependency (ALD)</vt:lpstr>
      <vt:lpstr>KLMS- Mackey-Glass Prediction </vt:lpstr>
      <vt:lpstr>Performance Growth Trade-off</vt:lpstr>
      <vt:lpstr>KLMS- Nonlinear Channel Equalization  </vt:lpstr>
      <vt:lpstr>Nonlinear Channel Equalization </vt:lpstr>
      <vt:lpstr>Self-Regularization Property of KLMS </vt:lpstr>
      <vt:lpstr>Intuition: KLMS and the Data Space </vt:lpstr>
      <vt:lpstr>     Energy Conservation Relation </vt:lpstr>
      <vt:lpstr>     Effects of Kernel Size </vt:lpstr>
      <vt:lpstr>Affine Projection Algorithms (APA) </vt:lpstr>
      <vt:lpstr>Affine Projection Algorithms (APA) </vt:lpstr>
      <vt:lpstr>Kernel Affine Projection Algorithms (KAPA)</vt:lpstr>
      <vt:lpstr>The Big Picture for Gradient Based Learning </vt:lpstr>
      <vt:lpstr>Kernel Affine Projection Algorithms </vt:lpstr>
      <vt:lpstr>Recursive Least-Squares </vt:lpstr>
      <vt:lpstr>Kernel Recursive Least-Squares (reg cost) </vt:lpstr>
      <vt:lpstr>KRLS </vt:lpstr>
      <vt:lpstr>KRLS</vt:lpstr>
      <vt:lpstr>Computation complexity </vt:lpstr>
      <vt:lpstr>Active Data Selection</vt:lpstr>
      <vt:lpstr>Active Data Selection</vt:lpstr>
      <vt:lpstr>Sparsification: Information Theoretic Statement  </vt:lpstr>
      <vt:lpstr>Surprise as an Information Measure </vt:lpstr>
      <vt:lpstr>Online Evaluation of Conditional Information (surprise)</vt:lpstr>
      <vt:lpstr>Interpretation of Surprise </vt:lpstr>
      <vt:lpstr>Redundant, abnormal and learnable </vt:lpstr>
      <vt:lpstr>Simulation-5: KRLS-SC nonlinear regression</vt:lpstr>
      <vt:lpstr>Simulation-5: nonlinear regression</vt:lpstr>
      <vt:lpstr>Simulation-7: Mackey-Glass time series prediction</vt:lpstr>
      <vt:lpstr>Quantized Kernel Least Mean Square</vt:lpstr>
      <vt:lpstr>Quantized Kernel Least Mean Square</vt:lpstr>
      <vt:lpstr>Quantized Kernel Least Mean Square </vt:lpstr>
      <vt:lpstr>Quantized Kernel Least Mean Square</vt:lpstr>
      <vt:lpstr>Pruning Techniques</vt:lpstr>
      <vt:lpstr>Pruning Techniques</vt:lpstr>
      <vt:lpstr>Recursive Estimation of Significance</vt:lpstr>
      <vt:lpstr>Example</vt:lpstr>
      <vt:lpstr>Future Research</vt:lpstr>
      <vt:lpstr>Generality of the Methods Presented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Weifeng-user</dc:creator>
  <cp:lastModifiedBy>Jose Principe</cp:lastModifiedBy>
  <cp:revision>890</cp:revision>
  <dcterms:created xsi:type="dcterms:W3CDTF">1601-01-01T00:00:00Z</dcterms:created>
  <dcterms:modified xsi:type="dcterms:W3CDTF">2015-11-03T12:46:30Z</dcterms:modified>
</cp:coreProperties>
</file>