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1920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7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8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5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52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3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0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8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93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42D3F-1C3D-8948-B9CA-E111CAB8A77C}" type="datetimeFigureOut">
              <a:rPr lang="en-US" smtClean="0"/>
              <a:t>10/14/15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4C938-7FB0-F44D-BF26-684A0602E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1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16.emf"/><Relationship Id="rId5" Type="http://schemas.openxmlformats.org/officeDocument/2006/relationships/oleObject" Target="../embeddings/Microsoft_Equation2.bin"/><Relationship Id="rId6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novel cost function: Correntropy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97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Identification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Unknown Plant. Compare MSE, MEE (Minimum Error Entropy) and MCC</a:t>
            </a:r>
          </a:p>
          <a:p>
            <a:r>
              <a:rPr lang="en-US" sz="2400" dirty="0" smtClean="0"/>
              <a:t>Impulsive noise: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049" y="2356897"/>
            <a:ext cx="3680388" cy="533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709" y="2890287"/>
            <a:ext cx="4589035" cy="34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4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Cancellation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294" r="-22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1913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MSE-LMS </a:t>
            </a:r>
            <a:r>
              <a:rPr lang="en-US" dirty="0" err="1" smtClean="0"/>
              <a:t>vs</a:t>
            </a:r>
            <a:r>
              <a:rPr lang="en-US" dirty="0" smtClean="0"/>
              <a:t> MCC-LMS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Equal computational load</a:t>
            </a:r>
          </a:p>
          <a:p>
            <a:r>
              <a:rPr lang="en-US" sz="3000" dirty="0" smtClean="0"/>
              <a:t>MCC more robust under additive impulsive noise and/or non-stationary environments</a:t>
            </a:r>
          </a:p>
          <a:p>
            <a:r>
              <a:rPr lang="en-US" sz="3000" dirty="0" smtClean="0"/>
              <a:t>MSE-LMS: 1 free parameter, </a:t>
            </a:r>
          </a:p>
          <a:p>
            <a:r>
              <a:rPr lang="en-US" sz="3000" dirty="0" smtClean="0"/>
              <a:t>MCC-LMS: 2 free parameters, </a:t>
            </a:r>
          </a:p>
          <a:p>
            <a:r>
              <a:rPr lang="en-US" sz="3000" dirty="0" smtClean="0"/>
              <a:t>MCC-LMS: Performance surface depends on input AND kernel parameter</a:t>
            </a:r>
            <a:endParaRPr lang="en-US" sz="3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542972"/>
              </p:ext>
            </p:extLst>
          </p:nvPr>
        </p:nvGraphicFramePr>
        <p:xfrm>
          <a:off x="5303255" y="3318712"/>
          <a:ext cx="326341" cy="385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3" imgW="139700" imgH="165100" progId="Equation.3">
                  <p:embed/>
                </p:oleObj>
              </mc:Choice>
              <mc:Fallback>
                <p:oleObj name="Equation" r:id="rId3" imgW="1397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03255" y="3318712"/>
                        <a:ext cx="326341" cy="385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6710531"/>
              </p:ext>
            </p:extLst>
          </p:nvPr>
        </p:nvGraphicFramePr>
        <p:xfrm>
          <a:off x="5503600" y="3846729"/>
          <a:ext cx="641577" cy="362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5" imgW="292100" imgH="165100" progId="Equation.3">
                  <p:embed/>
                </p:oleObj>
              </mc:Choice>
              <mc:Fallback>
                <p:oleObj name="Equation" r:id="rId5" imgW="292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3600" y="3846729"/>
                        <a:ext cx="641577" cy="362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573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Correntropy Induced Metric (CIM)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Correntropy is not a metric on its own. It is a similarity measure</a:t>
            </a:r>
          </a:p>
          <a:p>
            <a:r>
              <a:rPr lang="en-US" sz="2800" dirty="0" smtClean="0"/>
              <a:t>It is possible to build a metric based on Correntropy:</a:t>
            </a:r>
          </a:p>
          <a:p>
            <a:pPr marL="0" indent="0" algn="ctr">
              <a:buNone/>
            </a:pPr>
            <a:endParaRPr lang="en-US" sz="2800" dirty="0" smtClean="0"/>
          </a:p>
          <a:p>
            <a:r>
              <a:rPr lang="en-US" sz="2800" dirty="0"/>
              <a:t>2</a:t>
            </a:r>
            <a:r>
              <a:rPr lang="en-US" sz="2800" dirty="0" smtClean="0"/>
              <a:t> points are close, CIM </a:t>
            </a:r>
            <a:r>
              <a:rPr lang="en-US" sz="2800" dirty="0" smtClean="0">
                <a:sym typeface="Wingdings"/>
              </a:rPr>
              <a:t>L</a:t>
            </a:r>
            <a:r>
              <a:rPr lang="en-US" sz="2800" baseline="-25000" dirty="0" smtClean="0">
                <a:sym typeface="Wingdings"/>
              </a:rPr>
              <a:t>2</a:t>
            </a:r>
            <a:r>
              <a:rPr lang="en-US" sz="2800" dirty="0" smtClean="0">
                <a:sym typeface="Wingdings"/>
              </a:rPr>
              <a:t> norm (Euclidean zone)</a:t>
            </a:r>
          </a:p>
          <a:p>
            <a:r>
              <a:rPr lang="en-US" sz="2800" dirty="0" smtClean="0">
                <a:sym typeface="Wingdings"/>
              </a:rPr>
              <a:t>Outside Euclidean zone, CIM L</a:t>
            </a:r>
            <a:r>
              <a:rPr lang="en-US" sz="2800" baseline="-25000" dirty="0" smtClean="0">
                <a:sym typeface="Wingdings"/>
              </a:rPr>
              <a:t>1</a:t>
            </a:r>
            <a:r>
              <a:rPr lang="en-US" sz="2800" dirty="0" smtClean="0">
                <a:sym typeface="Wingdings"/>
              </a:rPr>
              <a:t> norm (Transition zone)</a:t>
            </a:r>
          </a:p>
          <a:p>
            <a:r>
              <a:rPr lang="en-US" sz="2800" dirty="0" smtClean="0">
                <a:sym typeface="Wingdings"/>
              </a:rPr>
              <a:t>2 points further apart, CIM L</a:t>
            </a:r>
            <a:r>
              <a:rPr lang="en-US" sz="2800" baseline="-25000" dirty="0" smtClean="0">
                <a:sym typeface="Wingdings"/>
              </a:rPr>
              <a:t>0</a:t>
            </a:r>
            <a:r>
              <a:rPr lang="en-US" sz="2800" dirty="0" smtClean="0">
                <a:sym typeface="Wingdings"/>
              </a:rPr>
              <a:t> norm (Rectification zone)</a:t>
            </a:r>
          </a:p>
          <a:p>
            <a:endParaRPr lang="en-US" sz="3000" dirty="0" smtClean="0">
              <a:sym typeface="Wingdings"/>
            </a:endParaRPr>
          </a:p>
          <a:p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86" y="3096747"/>
            <a:ext cx="4621612" cy="5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8698" r="-386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909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Kernel Width Influence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It controls the shape of the performance surface</a:t>
            </a:r>
          </a:p>
          <a:p>
            <a:r>
              <a:rPr lang="en-US" sz="3000" dirty="0" smtClean="0"/>
              <a:t>It controls the CIM zones and their limits</a:t>
            </a:r>
          </a:p>
          <a:p>
            <a:r>
              <a:rPr lang="en-US" sz="3000" dirty="0" smtClean="0"/>
              <a:t>It controls the local behavior of Correntropy</a:t>
            </a:r>
          </a:p>
          <a:p>
            <a:r>
              <a:rPr lang="en-US" sz="3000" dirty="0" smtClean="0"/>
              <a:t>Large kernel width </a:t>
            </a:r>
            <a:r>
              <a:rPr lang="en-US" sz="3000" dirty="0" smtClean="0">
                <a:sym typeface="Wingdings"/>
              </a:rPr>
              <a:t></a:t>
            </a:r>
            <a:r>
              <a:rPr lang="en-US" sz="3000" dirty="0" smtClean="0"/>
              <a:t> MCC equivalent to MSE </a:t>
            </a:r>
          </a:p>
          <a:p>
            <a:r>
              <a:rPr lang="en-US" sz="3000" dirty="0" smtClean="0"/>
              <a:t>It can be chosen heuristically: Silverman’s Rule, Kernel annealing, Application dependent.</a:t>
            </a:r>
          </a:p>
          <a:p>
            <a:r>
              <a:rPr lang="en-US" sz="3000" dirty="0" smtClean="0"/>
              <a:t>It can be adapted in the system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6567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adaptation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484" r="-43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894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Correntropy provides a robust cost function for adaptive systems</a:t>
            </a:r>
          </a:p>
          <a:p>
            <a:r>
              <a:rPr lang="en-US" sz="3000" dirty="0" smtClean="0"/>
              <a:t>It performs better than MSE in non-stationary and/or additive impulsive noise scenarios</a:t>
            </a:r>
          </a:p>
          <a:p>
            <a:r>
              <a:rPr lang="en-US" sz="3000" dirty="0" smtClean="0"/>
              <a:t>MSE can be regarded as a particular case of MCC</a:t>
            </a:r>
          </a:p>
          <a:p>
            <a:r>
              <a:rPr lang="en-US" sz="3000" dirty="0" smtClean="0"/>
              <a:t>Correntropy is local whereas MSE is global</a:t>
            </a:r>
          </a:p>
          <a:p>
            <a:r>
              <a:rPr lang="en-US" sz="3000" dirty="0" smtClean="0"/>
              <a:t>Free parameter can be chosen to investigate properties of systems/signals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3430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/>
              <a:t>All material was adapted and summarized from:</a:t>
            </a:r>
          </a:p>
          <a:p>
            <a:r>
              <a:rPr lang="en-US" sz="2400" dirty="0" smtClean="0">
                <a:solidFill>
                  <a:srgbClr val="1A1A1A"/>
                </a:solidFill>
              </a:rPr>
              <a:t>Liu, </a:t>
            </a:r>
            <a:r>
              <a:rPr lang="en-US" sz="2400" dirty="0" err="1" smtClean="0">
                <a:solidFill>
                  <a:srgbClr val="1A1A1A"/>
                </a:solidFill>
              </a:rPr>
              <a:t>Weifeng</a:t>
            </a:r>
            <a:r>
              <a:rPr lang="en-US" sz="2400" dirty="0" smtClean="0">
                <a:solidFill>
                  <a:srgbClr val="1A1A1A"/>
                </a:solidFill>
              </a:rPr>
              <a:t>, </a:t>
            </a:r>
            <a:r>
              <a:rPr lang="en-US" sz="2400" dirty="0" err="1" smtClean="0">
                <a:solidFill>
                  <a:srgbClr val="1A1A1A"/>
                </a:solidFill>
              </a:rPr>
              <a:t>Puskal</a:t>
            </a:r>
            <a:r>
              <a:rPr lang="en-US" sz="2400" dirty="0" smtClean="0">
                <a:solidFill>
                  <a:srgbClr val="1A1A1A"/>
                </a:solidFill>
              </a:rPr>
              <a:t> P. </a:t>
            </a:r>
            <a:r>
              <a:rPr lang="en-US" sz="2400" dirty="0" err="1" smtClean="0">
                <a:solidFill>
                  <a:srgbClr val="1A1A1A"/>
                </a:solidFill>
              </a:rPr>
              <a:t>Pokharel</a:t>
            </a:r>
            <a:r>
              <a:rPr lang="en-US" sz="2400" dirty="0" smtClean="0">
                <a:solidFill>
                  <a:srgbClr val="1A1A1A"/>
                </a:solidFill>
              </a:rPr>
              <a:t>, and José C. Príncipe. "Correntropy: properties and applications in non-Gaussian signal processing." </a:t>
            </a:r>
            <a:r>
              <a:rPr lang="en-US" sz="2400" i="1" dirty="0" smtClean="0">
                <a:solidFill>
                  <a:srgbClr val="1A1A1A"/>
                </a:solidFill>
              </a:rPr>
              <a:t>Signal Processing, IEEE Transactions on</a:t>
            </a:r>
            <a:r>
              <a:rPr lang="en-US" sz="2400" i="0" dirty="0" smtClean="0">
                <a:solidFill>
                  <a:srgbClr val="1A1A1A"/>
                </a:solidFill>
              </a:rPr>
              <a:t> 55.11 (2007): 5286-5298.</a:t>
            </a:r>
          </a:p>
          <a:p>
            <a:r>
              <a:rPr lang="en-US" sz="2400" dirty="0"/>
              <a:t>Singh, </a:t>
            </a:r>
            <a:r>
              <a:rPr lang="en-US" sz="2400" dirty="0" err="1"/>
              <a:t>Abhishek</a:t>
            </a:r>
            <a:r>
              <a:rPr lang="en-US" sz="2400" dirty="0"/>
              <a:t>, and Jose C. Principe. "Using </a:t>
            </a:r>
            <a:r>
              <a:rPr lang="en-US" sz="2400" dirty="0" err="1"/>
              <a:t>correntropy</a:t>
            </a:r>
            <a:r>
              <a:rPr lang="en-US" sz="2400" dirty="0"/>
              <a:t> as a cost function in linear adaptive filters." </a:t>
            </a:r>
            <a:r>
              <a:rPr lang="en-US" sz="2400" i="1" dirty="0"/>
              <a:t>Neural Networks, 2009. IJCNN 2009. International Joint Conference on</a:t>
            </a:r>
            <a:r>
              <a:rPr lang="en-US" sz="2400" dirty="0"/>
              <a:t>. IEEE, 2009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Principe, Jose C. </a:t>
            </a:r>
            <a:r>
              <a:rPr lang="en-US" sz="2400" i="1" dirty="0"/>
              <a:t>Information theoretic learning: </a:t>
            </a:r>
            <a:r>
              <a:rPr lang="en-US" sz="2400" i="1" dirty="0" err="1"/>
              <a:t>Renyi's</a:t>
            </a:r>
            <a:r>
              <a:rPr lang="en-US" sz="2400" i="1" dirty="0"/>
              <a:t> entropy and kernel perspectives</a:t>
            </a:r>
            <a:r>
              <a:rPr lang="en-US" sz="2400" dirty="0"/>
              <a:t>. Springer Science &amp; Business Media, 2010.</a:t>
            </a:r>
          </a:p>
        </p:txBody>
      </p:sp>
    </p:spTree>
    <p:extLst>
      <p:ext uri="{BB962C8B-B14F-4D97-AF65-F5344CB8AC3E}">
        <p14:creationId xmlns:p14="http://schemas.microsoft.com/office/powerpoint/2010/main" val="2896429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Mean Squared Error (MSE) is the gold standard of cost functions</a:t>
            </a:r>
          </a:p>
          <a:p>
            <a:r>
              <a:rPr lang="en-US" dirty="0" smtClean="0"/>
              <a:t>Is it good enough? O merely practical?</a:t>
            </a:r>
          </a:p>
          <a:p>
            <a:r>
              <a:rPr lang="en-US" dirty="0" smtClean="0"/>
              <a:t>Is MSE close to the demands of real-life applications? (Non-</a:t>
            </a:r>
            <a:r>
              <a:rPr lang="en-US" dirty="0" err="1" smtClean="0"/>
              <a:t>Gaussianity</a:t>
            </a:r>
            <a:r>
              <a:rPr lang="en-US" dirty="0" smtClean="0"/>
              <a:t>, Non-</a:t>
            </a:r>
            <a:r>
              <a:rPr lang="en-US" dirty="0" err="1" smtClean="0"/>
              <a:t>linearities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MSE only takes into account second-order statistics</a:t>
            </a:r>
          </a:p>
          <a:p>
            <a:r>
              <a:rPr lang="en-US" dirty="0" smtClean="0"/>
              <a:t>Alternatives: L1-based cost functions (sparseness), Entropy, and Correntropy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Correntropy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 smtClean="0"/>
              <a:t>Generalized similarity measure between random variables X and Y (Cross-Correntropy):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i="1" dirty="0"/>
              <a:t>k</a:t>
            </a:r>
            <a:r>
              <a:rPr lang="en-US" sz="3000" i="1" dirty="0" smtClean="0"/>
              <a:t>(.,.)</a:t>
            </a:r>
            <a:r>
              <a:rPr lang="en-US" sz="3000" dirty="0" smtClean="0"/>
              <a:t> is any continuous positive definite kernel</a:t>
            </a:r>
          </a:p>
          <a:p>
            <a:r>
              <a:rPr lang="en-US" sz="3000" dirty="0" smtClean="0"/>
              <a:t>The expected value is over the joint space</a:t>
            </a:r>
          </a:p>
          <a:p>
            <a:r>
              <a:rPr lang="en-US" sz="3000" dirty="0" smtClean="0"/>
              <a:t>Term coined by CNEL</a:t>
            </a:r>
          </a:p>
          <a:p>
            <a:r>
              <a:rPr lang="en-US" sz="3000" dirty="0" smtClean="0"/>
              <a:t>Elegant formulation of local and global interactions</a:t>
            </a:r>
          </a:p>
          <a:p>
            <a:r>
              <a:rPr lang="en-US" sz="3000" dirty="0" smtClean="0"/>
              <a:t>Takes into account higher-order statistics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736" y="2365728"/>
            <a:ext cx="6869605" cy="8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1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MSE </a:t>
            </a:r>
            <a:r>
              <a:rPr lang="en-US" dirty="0" err="1" smtClean="0"/>
              <a:t>vs</a:t>
            </a:r>
            <a:r>
              <a:rPr lang="en-US" dirty="0" smtClean="0"/>
              <a:t> Error Correntropy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sz="3000" dirty="0" smtClean="0"/>
              <a:t>E = Z – Y (desired minus predicted/estimated)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55223"/>
            <a:ext cx="7956193" cy="833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70" y="2988728"/>
            <a:ext cx="4032877" cy="31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MSE vs. Error Correntropy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 smtClean="0"/>
              <a:t>The error square is weighted by the PDF of the error</a:t>
            </a:r>
          </a:p>
          <a:p>
            <a:r>
              <a:rPr lang="en-US" sz="3000" dirty="0" smtClean="0"/>
              <a:t>However, the quadratic increase for values away from </a:t>
            </a:r>
            <a:r>
              <a:rPr lang="en-US" sz="3000" i="1" dirty="0" smtClean="0"/>
              <a:t>z=y</a:t>
            </a:r>
            <a:r>
              <a:rPr lang="en-US" sz="3000" dirty="0" smtClean="0"/>
              <a:t> ends up amplifying the contribution of samples far away from the mean</a:t>
            </a:r>
          </a:p>
          <a:p>
            <a:r>
              <a:rPr lang="en-US" sz="3000" dirty="0" smtClean="0"/>
              <a:t>MSE is optimal for Gaussian distributed residuals (or other short-tail PDFs) </a:t>
            </a:r>
          </a:p>
          <a:p>
            <a:r>
              <a:rPr lang="en-US" sz="3000" dirty="0" smtClean="0"/>
              <a:t>Long-tail PDFs, </a:t>
            </a:r>
            <a:r>
              <a:rPr lang="en-US" sz="3000" dirty="0" err="1" smtClean="0"/>
              <a:t>nonsymmetric</a:t>
            </a:r>
            <a:r>
              <a:rPr lang="en-US" sz="3000" dirty="0" smtClean="0"/>
              <a:t> PDFs or outliers make MSE suboptimal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1326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MSE </a:t>
            </a:r>
            <a:r>
              <a:rPr lang="en-US" dirty="0" err="1" smtClean="0"/>
              <a:t>vs</a:t>
            </a:r>
            <a:r>
              <a:rPr lang="en-US" dirty="0" smtClean="0"/>
              <a:t> Error Correntropy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000" dirty="0" smtClean="0"/>
              <a:t>E = Z – Y. Special case: Gaussian Kernel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7" y="1979849"/>
            <a:ext cx="7450385" cy="771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11" y="2680330"/>
            <a:ext cx="4349109" cy="34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Maximum Correntropy Criterion (MCC)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When sampling from densities:</a:t>
            </a:r>
          </a:p>
          <a:p>
            <a:pPr marL="0" indent="0">
              <a:buNone/>
            </a:pPr>
            <a:endParaRPr lang="en-US" sz="3000" dirty="0" smtClean="0"/>
          </a:p>
          <a:p>
            <a:r>
              <a:rPr lang="en-US" sz="3000" dirty="0" smtClean="0"/>
              <a:t>Correntropy emphasizes contributions along </a:t>
            </a:r>
            <a:r>
              <a:rPr lang="en-US" sz="3000" i="1" dirty="0" smtClean="0"/>
              <a:t>z=y</a:t>
            </a:r>
            <a:r>
              <a:rPr lang="en-US" sz="3000" dirty="0" smtClean="0"/>
              <a:t> (zero error), AND exponentially attenuates contributions away from this line -&gt; controlled by kernel width (sigma for Gaussian kernels)</a:t>
            </a:r>
          </a:p>
          <a:p>
            <a:r>
              <a:rPr lang="en-US" dirty="0" smtClean="0"/>
              <a:t>Goal: Maximize Error </a:t>
            </a:r>
            <a:r>
              <a:rPr lang="en-US" dirty="0" err="1" smtClean="0"/>
              <a:t>Contropy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20" y="2082420"/>
            <a:ext cx="4730458" cy="7727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529" y="5303781"/>
            <a:ext cx="2453449" cy="59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4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Correntropy</a:t>
            </a:r>
            <a:r>
              <a:rPr lang="en-US" dirty="0"/>
              <a:t>-</a:t>
            </a:r>
            <a:r>
              <a:rPr lang="en-US" dirty="0" smtClean="0"/>
              <a:t>based Adaptive Filters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5690" r="-256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0146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Maximum Correntropy 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232" y="1600200"/>
            <a:ext cx="4207047" cy="715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232" y="2610733"/>
            <a:ext cx="2217159" cy="387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232" y="3356955"/>
            <a:ext cx="4722245" cy="696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843" y="4530488"/>
            <a:ext cx="3794579" cy="6880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1124" y="1694000"/>
            <a:ext cx="1929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function: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91124" y="2615938"/>
            <a:ext cx="228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Gradient Ascent: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991124" y="3503085"/>
            <a:ext cx="2689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Estimated Gradient: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91124" y="4487924"/>
            <a:ext cx="3042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Instantaneous Update: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0774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667</Words>
  <Application>Microsoft Macintosh PowerPoint</Application>
  <PresentationFormat>On-screen Show (4:3)</PresentationFormat>
  <Paragraphs>75</Paragraphs>
  <Slides>18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Microsoft Equation</vt:lpstr>
      <vt:lpstr>A novel cost function: Correntropy</vt:lpstr>
      <vt:lpstr>Motivation</vt:lpstr>
      <vt:lpstr>Correntropy</vt:lpstr>
      <vt:lpstr>MSE vs Error Correntropy</vt:lpstr>
      <vt:lpstr>MSE vs. Error Correntropy</vt:lpstr>
      <vt:lpstr>MSE vs Error Correntropy</vt:lpstr>
      <vt:lpstr>Maximum Correntropy Criterion (MCC)</vt:lpstr>
      <vt:lpstr>Correntropy-based Adaptive Filters</vt:lpstr>
      <vt:lpstr>Maximum Correntropy LMS</vt:lpstr>
      <vt:lpstr>System Identification</vt:lpstr>
      <vt:lpstr>Noise Cancellation</vt:lpstr>
      <vt:lpstr>MSE-LMS vs MCC-LMS</vt:lpstr>
      <vt:lpstr>Correntropy Induced Metric (CIM)</vt:lpstr>
      <vt:lpstr>CIM</vt:lpstr>
      <vt:lpstr>Kernel Width Influence</vt:lpstr>
      <vt:lpstr>Composite adaptation</vt:lpstr>
      <vt:lpstr>Conclusions</vt:lpstr>
      <vt:lpstr>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novel cost function: Correntropy</dc:title>
  <dc:creator>Carlos Loza</dc:creator>
  <cp:lastModifiedBy>Carlos Loza</cp:lastModifiedBy>
  <cp:revision>20</cp:revision>
  <dcterms:created xsi:type="dcterms:W3CDTF">2015-10-14T14:32:30Z</dcterms:created>
  <dcterms:modified xsi:type="dcterms:W3CDTF">2015-10-14T20:14:11Z</dcterms:modified>
</cp:coreProperties>
</file>